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Lst>
  <p:notesMasterIdLst>
    <p:notesMasterId r:id="rId82"/>
  </p:notesMasterIdLst>
  <p:sldIdLst>
    <p:sldId id="257" r:id="rId8"/>
    <p:sldId id="258"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333"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259" r:id="rId64"/>
    <p:sldId id="316" r:id="rId65"/>
    <p:sldId id="317" r:id="rId66"/>
    <p:sldId id="318" r:id="rId67"/>
    <p:sldId id="319" r:id="rId68"/>
    <p:sldId id="320" r:id="rId69"/>
    <p:sldId id="321" r:id="rId70"/>
    <p:sldId id="322" r:id="rId71"/>
    <p:sldId id="323" r:id="rId72"/>
    <p:sldId id="324" r:id="rId73"/>
    <p:sldId id="325" r:id="rId74"/>
    <p:sldId id="327" r:id="rId75"/>
    <p:sldId id="328" r:id="rId76"/>
    <p:sldId id="329" r:id="rId77"/>
    <p:sldId id="330" r:id="rId78"/>
    <p:sldId id="331" r:id="rId79"/>
    <p:sldId id="314" r:id="rId80"/>
    <p:sldId id="332"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628E"/>
    <a:srgbClr val="F26522"/>
    <a:srgbClr val="D4AC36"/>
    <a:srgbClr val="193661"/>
    <a:srgbClr val="4A642E"/>
    <a:srgbClr val="FAA61A"/>
    <a:srgbClr val="B8292F"/>
    <a:srgbClr val="372C82"/>
    <a:srgbClr val="9CB33C"/>
    <a:srgbClr val="0096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3" autoAdjust="0"/>
    <p:restoredTop sz="94660"/>
  </p:normalViewPr>
  <p:slideViewPr>
    <p:cSldViewPr snapToGrid="0">
      <p:cViewPr varScale="1">
        <p:scale>
          <a:sx n="104" d="100"/>
          <a:sy n="104" d="100"/>
        </p:scale>
        <p:origin x="55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viewProps" Target="viewProp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customXml" Target="../customXml/item5.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presProps" Target="presProps.xml"/><Relationship Id="rId1" Type="http://schemas.openxmlformats.org/officeDocument/2006/relationships/customXml" Target="../customXml/item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1.xml"/><Relationship Id="rId71" Type="http://schemas.openxmlformats.org/officeDocument/2006/relationships/slide" Target="slides/slide64.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61" Type="http://schemas.openxmlformats.org/officeDocument/2006/relationships/slide" Target="slides/slide54.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F1132A-D3A9-4DA9-BD62-090C938F92B3}" type="datetimeFigureOut">
              <a:rPr lang="en-US" smtClean="0"/>
              <a:t>7/22/2020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005054-DD49-4F25-B060-CD9000DCA0F7}" type="slidenum">
              <a:rPr lang="en-US" smtClean="0"/>
              <a:t>‹#›</a:t>
            </a:fld>
            <a:endParaRPr lang="en-US"/>
          </a:p>
        </p:txBody>
      </p:sp>
    </p:spTree>
    <p:extLst>
      <p:ext uri="{BB962C8B-B14F-4D97-AF65-F5344CB8AC3E}">
        <p14:creationId xmlns:p14="http://schemas.microsoft.com/office/powerpoint/2010/main" val="3808504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05054-DD49-4F25-B060-CD9000DCA0F7}" type="slidenum">
              <a:rPr lang="en-US" smtClean="0"/>
              <a:t>1</a:t>
            </a:fld>
            <a:endParaRPr lang="en-US"/>
          </a:p>
        </p:txBody>
      </p:sp>
    </p:spTree>
    <p:extLst>
      <p:ext uri="{BB962C8B-B14F-4D97-AF65-F5344CB8AC3E}">
        <p14:creationId xmlns:p14="http://schemas.microsoft.com/office/powerpoint/2010/main" val="419081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r>
              <a:rPr lang="en-US" baseline="0" dirty="0"/>
              <a:t> to discuss: Coach driving a bus (job requirement vs wholly separate), Tutoring </a:t>
            </a:r>
          </a:p>
          <a:p>
            <a:r>
              <a:rPr lang="en-US" baseline="0" dirty="0"/>
              <a:t>Refer to 6 questions in payroll manual to help them determine Wholly Separate</a:t>
            </a:r>
          </a:p>
          <a:p>
            <a:r>
              <a:rPr lang="en-US" baseline="0" dirty="0"/>
              <a:t>Summer School Position Code planned for future to assist with reporting. </a:t>
            </a:r>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38</a:t>
            </a:fld>
            <a:endParaRPr lang="en-US"/>
          </a:p>
        </p:txBody>
      </p:sp>
    </p:spTree>
    <p:extLst>
      <p:ext uri="{BB962C8B-B14F-4D97-AF65-F5344CB8AC3E}">
        <p14:creationId xmlns:p14="http://schemas.microsoft.com/office/powerpoint/2010/main" val="2622987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Error messages cannot always tell a user exactly how to correct the issue because the system does not know what is correct and what is not.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example, if the error says an eD40 for Position Code 01 does not exist, but an ED40 for Position Code 02 is on file, which position code is correct?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goal is to problem solve based on the error message shown by analyzing what the error means. </a:t>
            </a:r>
          </a:p>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57</a:t>
            </a:fld>
            <a:endParaRPr lang="en-US"/>
          </a:p>
        </p:txBody>
      </p:sp>
    </p:spTree>
    <p:extLst>
      <p:ext uri="{BB962C8B-B14F-4D97-AF65-F5344CB8AC3E}">
        <p14:creationId xmlns:p14="http://schemas.microsoft.com/office/powerpoint/2010/main" val="1009839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there is not an additional job, but this is a TRS eligible stipend paid to an employee as part of their usual job it should be included with the employee’s regular position code. Check with your software provider to ensure that the stipend is coded correctly.</a:t>
            </a:r>
          </a:p>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59</a:t>
            </a:fld>
            <a:endParaRPr lang="en-US"/>
          </a:p>
        </p:txBody>
      </p:sp>
    </p:spTree>
    <p:extLst>
      <p:ext uri="{BB962C8B-B14F-4D97-AF65-F5344CB8AC3E}">
        <p14:creationId xmlns:p14="http://schemas.microsoft.com/office/powerpoint/2010/main" val="3714974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adjusting a previous year, were the contribution rates different at that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the interaction between Federal Funds, Statutory Minimum, and Public Education Employer Contribution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https://www.trs.texas.gov/Pages/re_statutory_minimum_examples.aspx </a:t>
            </a:r>
          </a:p>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61</a:t>
            </a:fld>
            <a:endParaRPr lang="en-US"/>
          </a:p>
        </p:txBody>
      </p:sp>
    </p:spTree>
    <p:extLst>
      <p:ext uri="{BB962C8B-B14F-4D97-AF65-F5344CB8AC3E}">
        <p14:creationId xmlns:p14="http://schemas.microsoft.com/office/powerpoint/2010/main" val="227360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person is/was not eligible and contributions were withheld in error, refund them back to the member.</a:t>
            </a:r>
          </a:p>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62</a:t>
            </a:fld>
            <a:endParaRPr lang="en-US"/>
          </a:p>
        </p:txBody>
      </p:sp>
    </p:spTree>
    <p:extLst>
      <p:ext uri="{BB962C8B-B14F-4D97-AF65-F5344CB8AC3E}">
        <p14:creationId xmlns:p14="http://schemas.microsoft.com/office/powerpoint/2010/main" val="1816369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ED45 functionality-</a:t>
            </a:r>
          </a:p>
          <a:p>
            <a:r>
              <a:rPr lang="en-US" dirty="0"/>
              <a:t>Edit vs. End/Add</a:t>
            </a:r>
          </a:p>
          <a:p>
            <a:endParaRPr lang="en-US" dirty="0"/>
          </a:p>
          <a:p>
            <a:r>
              <a:rPr lang="en-US" dirty="0"/>
              <a:t>ED45 - Contract &amp; Position Adjustment Record - Examples</a:t>
            </a:r>
          </a:p>
          <a:p>
            <a:pPr marL="228600" indent="-228600">
              <a:buAutoNum type="arabicPeriod"/>
            </a:pPr>
            <a:r>
              <a:rPr lang="en-US" dirty="0"/>
              <a:t>Edit a previously submitted and TRS-accepted ED40 record. If the position code, dates, or any other information were wrong on the original ED40, submit an ED45 with an Adjustment Reason Code of “E” (Edit) and put the corrected information in the applicable “New” fields. The ED45 must have the exact same Beginning Date of Contract/Work Agreement for the same FY as the originally accepted contract. The original contract is voided and is replaced by the information on the new ED45.</a:t>
            </a:r>
          </a:p>
          <a:p>
            <a:pPr marL="228600" indent="-228600">
              <a:buAutoNum type="arabicPeriod"/>
            </a:pPr>
            <a:r>
              <a:rPr lang="en-US" dirty="0"/>
              <a:t>End/Add a previously submitted and TRS-accepted ED40 record. This allows the ED45 to both end an existing contract/position record and start a new contract/position going forward. Unlike an Edit, the End/Add functionality does not replace the original contract/work agreement as it remains on the system. The original contract/work agreement is given a new ending date of the day prior to the beginning date of the new contract/work agreement and another contract/work agreement is added to the system using the new information on the ED45. Instead of submitting an ED45 to end the old position and then submitting an ED40 to start the new position, an ED45 with an Adjustment Reason Code of “A” (End/Date) can be reported to reflect a change in position. All “New” fields need be to be reported if the Adjustment Reason Code is “A” even if the previously reported data will be the same for the new position.</a:t>
            </a:r>
          </a:p>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64</a:t>
            </a:fld>
            <a:endParaRPr lang="en-US"/>
          </a:p>
        </p:txBody>
      </p:sp>
    </p:spTree>
    <p:extLst>
      <p:ext uri="{BB962C8B-B14F-4D97-AF65-F5344CB8AC3E}">
        <p14:creationId xmlns:p14="http://schemas.microsoft.com/office/powerpoint/2010/main" val="2604230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eligibility has not changed, provide answers to the following questions to your coach for an override:</a:t>
            </a:r>
          </a:p>
          <a:p>
            <a:pPr marL="1143000" marR="0" lvl="2" indent="-228600">
              <a:lnSpc>
                <a:spcPct val="107000"/>
              </a:lnSpc>
              <a:spcBef>
                <a:spcPts val="0"/>
              </a:spcBef>
              <a:spcAft>
                <a:spcPts val="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How many hours per week employee hired to work?</a:t>
            </a:r>
          </a:p>
          <a:p>
            <a:pPr marL="1143000" marR="0" lvl="2" indent="-228600">
              <a:lnSpc>
                <a:spcPct val="107000"/>
              </a:lnSpc>
              <a:spcBef>
                <a:spcPts val="0"/>
              </a:spcBef>
              <a:spcAft>
                <a:spcPts val="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position’s FTE (must be either 00 or between 30-40)</a:t>
            </a:r>
          </a:p>
          <a:p>
            <a:pPr marL="1143000" marR="0" lvl="2" indent="-228600">
              <a:lnSpc>
                <a:spcPct val="107000"/>
              </a:lnSpc>
              <a:spcBef>
                <a:spcPts val="0"/>
              </a:spcBef>
              <a:spcAft>
                <a:spcPts val="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Explanation why hours are more or less than expected for this report month</a:t>
            </a:r>
          </a:p>
          <a:p>
            <a:pPr marL="1143000" marR="0" lvl="2" indent="-228600">
              <a:lnSpc>
                <a:spcPct val="107000"/>
              </a:lnSpc>
              <a:spcBef>
                <a:spcPts val="0"/>
              </a:spcBef>
              <a:spcAft>
                <a:spcPts val="80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Statement of when employee is returning to agreed upon hours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65</a:t>
            </a:fld>
            <a:endParaRPr lang="en-US"/>
          </a:p>
        </p:txBody>
      </p:sp>
    </p:spTree>
    <p:extLst>
      <p:ext uri="{BB962C8B-B14F-4D97-AF65-F5344CB8AC3E}">
        <p14:creationId xmlns:p14="http://schemas.microsoft.com/office/powerpoint/2010/main" val="4095458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Retiree Employment type is based on what retiree actually did that month, not what they were hired to do.</a:t>
            </a:r>
          </a:p>
          <a:p>
            <a:endParaRPr lang="en-US" dirty="0"/>
          </a:p>
          <a:p>
            <a:r>
              <a:rPr lang="en-US" dirty="0"/>
              <a:t>If there have been no changes, edit the current record to match what was previously reported.</a:t>
            </a:r>
          </a:p>
          <a:p>
            <a:endParaRPr lang="en-US" dirty="0"/>
          </a:p>
          <a:p>
            <a:r>
              <a:rPr lang="en-US" dirty="0"/>
              <a:t>If any changes have occurred, an ER27 to adjust the previous month and end that position must be sent.</a:t>
            </a:r>
          </a:p>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66</a:t>
            </a:fld>
            <a:endParaRPr lang="en-US"/>
          </a:p>
        </p:txBody>
      </p:sp>
    </p:spTree>
    <p:extLst>
      <p:ext uri="{BB962C8B-B14F-4D97-AF65-F5344CB8AC3E}">
        <p14:creationId xmlns:p14="http://schemas.microsoft.com/office/powerpoint/2010/main" val="2407418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Contact a TRS Benefit Counselor for:</a:t>
            </a:r>
          </a:p>
          <a:p>
            <a:r>
              <a:rPr lang="en-US" dirty="0"/>
              <a:t>Any member questions regarding general account information, and:</a:t>
            </a:r>
          </a:p>
          <a:p>
            <a:r>
              <a:rPr lang="en-US" dirty="0"/>
              <a:t>	Refunds </a:t>
            </a:r>
          </a:p>
          <a:p>
            <a:r>
              <a:rPr lang="en-US" dirty="0"/>
              <a:t>	Retirement Benefits</a:t>
            </a:r>
          </a:p>
          <a:p>
            <a:r>
              <a:rPr lang="en-US" dirty="0"/>
              <a:t>	Death Benefits </a:t>
            </a:r>
          </a:p>
          <a:p>
            <a:r>
              <a:rPr lang="en-US" dirty="0"/>
              <a:t> 	Employment after Retirement rules regarding retiree limits</a:t>
            </a:r>
          </a:p>
          <a:p>
            <a:r>
              <a:rPr lang="en-US" dirty="0"/>
              <a:t>In most cases, the member must contact TRS themselves---TRS is not able to provide member account information to the employer without authorization from the member. </a:t>
            </a:r>
          </a:p>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67</a:t>
            </a:fld>
            <a:endParaRPr lang="en-US"/>
          </a:p>
        </p:txBody>
      </p:sp>
    </p:spTree>
    <p:extLst>
      <p:ext uri="{BB962C8B-B14F-4D97-AF65-F5344CB8AC3E}">
        <p14:creationId xmlns:p14="http://schemas.microsoft.com/office/powerpoint/2010/main" val="3802186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ensure you are sending any emails that contain personally identifying information in a secure or encrypted manner.</a:t>
            </a:r>
          </a:p>
          <a:p>
            <a:endParaRPr lang="en-US" dirty="0"/>
          </a:p>
          <a:p>
            <a:r>
              <a:rPr lang="en-US" dirty="0"/>
              <a:t>Information to include in your email:</a:t>
            </a:r>
          </a:p>
          <a:p>
            <a:r>
              <a:rPr lang="en-US" sz="1200" dirty="0"/>
              <a:t>	What report is this on?</a:t>
            </a:r>
          </a:p>
          <a:p>
            <a:r>
              <a:rPr lang="en-US" sz="1200" dirty="0"/>
              <a:t>	What employee is the error on?</a:t>
            </a:r>
          </a:p>
          <a:p>
            <a:r>
              <a:rPr lang="en-US" sz="1200" dirty="0"/>
              <a:t>	What have you tried to resolved the error on your own?</a:t>
            </a:r>
          </a:p>
          <a:p>
            <a:r>
              <a:rPr lang="en-US" sz="1200" dirty="0"/>
              <a:t>	If so, what have you tried?</a:t>
            </a:r>
          </a:p>
          <a:p>
            <a:r>
              <a:rPr lang="en-US" sz="1200" dirty="0"/>
              <a:t>	What errors are you getting?</a:t>
            </a:r>
          </a:p>
          <a:p>
            <a:r>
              <a:rPr lang="en-US" sz="1200" dirty="0"/>
              <a:t>	If position changes occurred, include dates.</a:t>
            </a:r>
          </a:p>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68</a:t>
            </a:fld>
            <a:endParaRPr lang="en-US"/>
          </a:p>
        </p:txBody>
      </p:sp>
    </p:spTree>
    <p:extLst>
      <p:ext uri="{BB962C8B-B14F-4D97-AF65-F5344CB8AC3E}">
        <p14:creationId xmlns:p14="http://schemas.microsoft.com/office/powerpoint/2010/main" val="1995065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FTE? Define</a:t>
            </a:r>
            <a:r>
              <a:rPr lang="en-US" baseline="0" dirty="0"/>
              <a:t> it for the entities.</a:t>
            </a:r>
            <a:endParaRPr lang="en-US" dirty="0"/>
          </a:p>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11</a:t>
            </a:fld>
            <a:endParaRPr lang="en-US"/>
          </a:p>
        </p:txBody>
      </p:sp>
    </p:spTree>
    <p:extLst>
      <p:ext uri="{BB962C8B-B14F-4D97-AF65-F5344CB8AC3E}">
        <p14:creationId xmlns:p14="http://schemas.microsoft.com/office/powerpoint/2010/main" val="866881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overrides are due to defects. Many are due to validations working exactly as designed, but reported information is correct. Overrides are a way for TRS to verify that reported information fits within TRS Laws and Rules. </a:t>
            </a:r>
          </a:p>
          <a:p>
            <a:endParaRPr lang="en-US" dirty="0"/>
          </a:p>
          <a:p>
            <a:r>
              <a:rPr lang="en-US" dirty="0"/>
              <a:t>SAO requires full documentation of explanation and support for all overrides.</a:t>
            </a:r>
          </a:p>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69</a:t>
            </a:fld>
            <a:endParaRPr lang="en-US"/>
          </a:p>
        </p:txBody>
      </p:sp>
    </p:spTree>
    <p:extLst>
      <p:ext uri="{BB962C8B-B14F-4D97-AF65-F5344CB8AC3E}">
        <p14:creationId xmlns:p14="http://schemas.microsoft.com/office/powerpoint/2010/main" val="2900315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time for new coaches is 6-8 months</a:t>
            </a:r>
          </a:p>
          <a:p>
            <a:r>
              <a:rPr lang="en-US" dirty="0"/>
              <a:t>Currently 2 vacancies for coaches remain</a:t>
            </a:r>
          </a:p>
          <a:p>
            <a:endParaRPr lang="en-US" dirty="0"/>
          </a:p>
          <a:p>
            <a:pPr marL="457200" indent="-457200">
              <a:buFont typeface="Arial" panose="020B0604020202020204" pitchFamily="34" charset="0"/>
              <a:buChar char="•"/>
            </a:pPr>
            <a:r>
              <a:rPr lang="en-US" sz="1200" dirty="0"/>
              <a:t>Average number of phone calls per month:</a:t>
            </a:r>
          </a:p>
          <a:p>
            <a:pPr marL="914400" lvl="1" indent="-457200">
              <a:buFont typeface="Arial" panose="020B0604020202020204" pitchFamily="34" charset="0"/>
              <a:buChar char="•"/>
            </a:pPr>
            <a:r>
              <a:rPr lang="en-US" sz="1200" dirty="0"/>
              <a:t>Incoming: 307</a:t>
            </a:r>
          </a:p>
          <a:p>
            <a:pPr marL="914400" lvl="1" indent="-457200">
              <a:buFont typeface="Arial" panose="020B0604020202020204" pitchFamily="34" charset="0"/>
              <a:buChar char="•"/>
            </a:pPr>
            <a:r>
              <a:rPr lang="en-US" sz="1200" dirty="0"/>
              <a:t>Outgoing: 707</a:t>
            </a:r>
          </a:p>
          <a:p>
            <a:pPr marL="914400" lvl="1" indent="-457200">
              <a:buFont typeface="Arial" panose="020B0604020202020204" pitchFamily="34" charset="0"/>
              <a:buChar char="•"/>
            </a:pPr>
            <a:r>
              <a:rPr lang="en-US" sz="1200" dirty="0"/>
              <a:t>Voicemails received: 355</a:t>
            </a:r>
          </a:p>
          <a:p>
            <a:pPr marL="914400" lvl="1" indent="-457200">
              <a:buFont typeface="Arial" panose="020B0604020202020204" pitchFamily="34" charset="0"/>
              <a:buChar char="•"/>
            </a:pPr>
            <a:r>
              <a:rPr lang="en-US" sz="1200" dirty="0"/>
              <a:t>Average time for incoming calls: 26 minutes</a:t>
            </a:r>
          </a:p>
          <a:p>
            <a:pPr marL="914400" lvl="1" indent="-457200">
              <a:buFont typeface="Arial" panose="020B0604020202020204" pitchFamily="34" charset="0"/>
              <a:buChar char="•"/>
            </a:pPr>
            <a:r>
              <a:rPr lang="en-US" sz="1200" dirty="0"/>
              <a:t>Average time for outgoing calls: 10 minutes</a:t>
            </a:r>
          </a:p>
          <a:p>
            <a:pPr marL="914400" lvl="1" indent="-457200">
              <a:buFont typeface="Arial" panose="020B0604020202020204" pitchFamily="34" charset="0"/>
              <a:buChar char="•"/>
            </a:pPr>
            <a:endParaRPr lang="en-US" sz="1200" dirty="0"/>
          </a:p>
          <a:p>
            <a:pPr marL="457200" indent="-457200">
              <a:buFont typeface="Arial" panose="020B0604020202020204" pitchFamily="34" charset="0"/>
              <a:buChar char="•"/>
            </a:pPr>
            <a:r>
              <a:rPr lang="en-US" sz="1200" dirty="0"/>
              <a:t>Average number of emails per week: </a:t>
            </a:r>
          </a:p>
          <a:p>
            <a:pPr marL="914400" lvl="1" indent="-457200">
              <a:buFont typeface="Arial" panose="020B0604020202020204" pitchFamily="34" charset="0"/>
              <a:buChar char="•"/>
            </a:pPr>
            <a:r>
              <a:rPr lang="en-US" sz="1200" dirty="0"/>
              <a:t>Incoming: 3808</a:t>
            </a:r>
          </a:p>
          <a:p>
            <a:pPr marL="914400" lvl="1" indent="-457200">
              <a:buFont typeface="Arial" panose="020B0604020202020204" pitchFamily="34" charset="0"/>
              <a:buChar char="•"/>
            </a:pPr>
            <a:r>
              <a:rPr lang="en-US" sz="1200" dirty="0"/>
              <a:t>Outgoing: 2701</a:t>
            </a:r>
          </a:p>
          <a:p>
            <a:pPr marL="914400" lvl="1" indent="-457200">
              <a:buFont typeface="Arial" panose="020B0604020202020204" pitchFamily="34" charset="0"/>
              <a:buChar char="•"/>
            </a:pPr>
            <a:endParaRPr lang="en-US" sz="1200" dirty="0"/>
          </a:p>
          <a:p>
            <a:pPr marL="457200" indent="-457200">
              <a:buFont typeface="Arial" panose="020B0604020202020204" pitchFamily="34" charset="0"/>
              <a:buChar char="•"/>
            </a:pPr>
            <a:r>
              <a:rPr lang="en-US" sz="1200" dirty="0"/>
              <a:t>Average number of overrides processed per month:</a:t>
            </a:r>
          </a:p>
          <a:p>
            <a:pPr marL="914400" lvl="1" indent="-457200">
              <a:buFont typeface="Arial" panose="020B0604020202020204" pitchFamily="34" charset="0"/>
              <a:buChar char="•"/>
            </a:pPr>
            <a:r>
              <a:rPr lang="en-US" sz="1200" dirty="0"/>
              <a:t>449</a:t>
            </a:r>
          </a:p>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70</a:t>
            </a:fld>
            <a:endParaRPr lang="en-US"/>
          </a:p>
        </p:txBody>
      </p:sp>
    </p:spTree>
    <p:extLst>
      <p:ext uri="{BB962C8B-B14F-4D97-AF65-F5344CB8AC3E}">
        <p14:creationId xmlns:p14="http://schemas.microsoft.com/office/powerpoint/2010/main" val="596420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TRS launched the Employer Advisory Group (EAG) in 2017 to facilitate communication between TRS and Employers. </a:t>
            </a:r>
          </a:p>
          <a:p>
            <a:endParaRPr lang="en-US" dirty="0">
              <a:effectLst/>
            </a:endParaRPr>
          </a:p>
          <a:p>
            <a:r>
              <a:rPr lang="en-US" dirty="0">
                <a:effectLst/>
              </a:rPr>
              <a:t>The EAG’s purpose and goal are for TRS and Employers to have a common understanding of any issues related to reporting requirements and work together jointly to identify practical ways to comply with new laws, rules, and accounting requirements.</a:t>
            </a:r>
          </a:p>
          <a:p>
            <a:endParaRPr lang="en-US" dirty="0">
              <a:effectLst/>
            </a:endParaRPr>
          </a:p>
          <a:p>
            <a:r>
              <a:rPr lang="en-US" dirty="0">
                <a:effectLst/>
              </a:rPr>
              <a:t>The group includes TRS Benefit Services Staff and representatives from all reporting employer types, sizes and locations. Their participation is voluntary and does not imply that the members are in agreement with all decisions ultimately made by TRS.</a:t>
            </a:r>
          </a:p>
          <a:p>
            <a:endParaRPr lang="en-US" dirty="0">
              <a:effectLst/>
            </a:endParaRPr>
          </a:p>
          <a:p>
            <a:r>
              <a:rPr lang="en-US" dirty="0">
                <a:effectLst/>
              </a:rPr>
              <a:t>If there are issues or questions you would like to be brought up in an EAG meeting, please visit the TRS Website for a list of EAG members and contact the representative for your region. </a:t>
            </a:r>
          </a:p>
          <a:p>
            <a:endParaRPr lang="en-US" dirty="0"/>
          </a:p>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71</a:t>
            </a:fld>
            <a:endParaRPr lang="en-US"/>
          </a:p>
        </p:txBody>
      </p:sp>
    </p:spTree>
    <p:extLst>
      <p:ext uri="{BB962C8B-B14F-4D97-AF65-F5344CB8AC3E}">
        <p14:creationId xmlns:p14="http://schemas.microsoft.com/office/powerpoint/2010/main" val="2446418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TRS has a different Last Name or DOB than</a:t>
            </a:r>
            <a:r>
              <a:rPr lang="en-US" baseline="0" dirty="0"/>
              <a:t> what is used in search, may result in No TRS Account. If all three search fields are entered, will result in no findings. </a:t>
            </a:r>
            <a:endParaRPr lang="en-US" dirty="0"/>
          </a:p>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14</a:t>
            </a:fld>
            <a:endParaRPr lang="en-US"/>
          </a:p>
        </p:txBody>
      </p:sp>
    </p:spTree>
    <p:extLst>
      <p:ext uri="{BB962C8B-B14F-4D97-AF65-F5344CB8AC3E}">
        <p14:creationId xmlns:p14="http://schemas.microsoft.com/office/powerpoint/2010/main" val="2723995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 25- do</a:t>
            </a:r>
            <a:r>
              <a:rPr lang="en-US" baseline="0" dirty="0"/>
              <a:t> not submit address changes. Form 358. Only fields that can be deleted: First Name, Middle Name &amp; Generation. Sending documentation is not allowed unless error received “cannot change, contact TRS”. </a:t>
            </a:r>
          </a:p>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16</a:t>
            </a:fld>
            <a:endParaRPr lang="en-US"/>
          </a:p>
        </p:txBody>
      </p:sp>
    </p:spTree>
    <p:extLst>
      <p:ext uri="{BB962C8B-B14F-4D97-AF65-F5344CB8AC3E}">
        <p14:creationId xmlns:p14="http://schemas.microsoft.com/office/powerpoint/2010/main" val="278402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t>In the following example an employee started employment with their entity in a Part-time (non-eligible) position and was expected to work from 09/01/18 – 05/31/19</a:t>
            </a:r>
          </a:p>
          <a:p>
            <a:pPr marL="285750" indent="-285750">
              <a:buFont typeface="Arial" panose="020B0604020202020204" pitchFamily="34" charset="0"/>
              <a:buChar char="•"/>
            </a:pPr>
            <a:r>
              <a:rPr lang="en-US" sz="1200" dirty="0"/>
              <a:t>This employee then accepted a Full-time (TRS eligible) position as of 01/01/2019</a:t>
            </a:r>
          </a:p>
          <a:p>
            <a:pPr marL="285750" indent="-285750">
              <a:buFont typeface="Arial" panose="020B0604020202020204" pitchFamily="34" charset="0"/>
              <a:buChar char="•"/>
            </a:pPr>
            <a:r>
              <a:rPr lang="en-US" sz="1200" dirty="0"/>
              <a:t>Let’s look at the RP postings and the importance of sending the ED45 at the correct time</a:t>
            </a:r>
          </a:p>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20</a:t>
            </a:fld>
            <a:endParaRPr lang="en-US"/>
          </a:p>
        </p:txBody>
      </p:sp>
    </p:spTree>
    <p:extLst>
      <p:ext uri="{BB962C8B-B14F-4D97-AF65-F5344CB8AC3E}">
        <p14:creationId xmlns:p14="http://schemas.microsoft.com/office/powerpoint/2010/main" val="2840790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the correct steps are not taken, RP records will have to be reversed and then added back to the account correctly. </a:t>
            </a:r>
            <a:endParaRPr lang="en-US" dirty="0"/>
          </a:p>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21</a:t>
            </a:fld>
            <a:endParaRPr lang="en-US"/>
          </a:p>
        </p:txBody>
      </p:sp>
    </p:spTree>
    <p:extLst>
      <p:ext uri="{BB962C8B-B14F-4D97-AF65-F5344CB8AC3E}">
        <p14:creationId xmlns:p14="http://schemas.microsoft.com/office/powerpoint/2010/main" val="3651197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r>
              <a:rPr lang="en-US" sz="2000" b="1" dirty="0"/>
              <a:t>Current:</a:t>
            </a:r>
            <a:endParaRPr lang="en-US" sz="2000" dirty="0"/>
          </a:p>
          <a:p>
            <a:pPr marL="285750" indent="-285750"/>
            <a:r>
              <a:rPr lang="en-US" sz="2000" dirty="0"/>
              <a:t>Open Employment – Contains </a:t>
            </a:r>
            <a:r>
              <a:rPr lang="en-US" sz="2000" i="1" dirty="0"/>
              <a:t>only</a:t>
            </a:r>
            <a:r>
              <a:rPr lang="en-US" sz="2000" dirty="0"/>
              <a:t> </a:t>
            </a:r>
            <a:r>
              <a:rPr lang="en-US" sz="2000" u="sng" dirty="0"/>
              <a:t>Ineligible</a:t>
            </a:r>
            <a:r>
              <a:rPr lang="en-US" sz="2000" dirty="0"/>
              <a:t> Positions</a:t>
            </a:r>
          </a:p>
          <a:p>
            <a:pPr marL="742950" lvl="1" indent="-285750"/>
            <a:r>
              <a:rPr lang="en-US" sz="2000" dirty="0"/>
              <a:t>RE should </a:t>
            </a:r>
            <a:r>
              <a:rPr lang="en-US" sz="2000" i="1" u="sng" dirty="0"/>
              <a:t>not</a:t>
            </a:r>
            <a:r>
              <a:rPr lang="en-US" sz="2000" dirty="0"/>
              <a:t> report a Final Report Month on the ED 90. </a:t>
            </a:r>
          </a:p>
          <a:p>
            <a:pPr marL="742950" lvl="1" indent="-285750"/>
            <a:r>
              <a:rPr lang="en-US" sz="2000" dirty="0"/>
              <a:t>If the RE inputs a Final Report Month on the ED 90- the expected result is a Warning message</a:t>
            </a:r>
          </a:p>
          <a:p>
            <a:pPr marL="742950" lvl="1" indent="-285750"/>
            <a:r>
              <a:rPr lang="en-US" sz="2000" dirty="0"/>
              <a:t>If the RE does not input a Final Report Month on the ED 90- no message</a:t>
            </a:r>
          </a:p>
          <a:p>
            <a:pPr marL="285750" indent="-285750"/>
            <a:r>
              <a:rPr lang="en-US" sz="2000" dirty="0"/>
              <a:t>Open Employment – Contains </a:t>
            </a:r>
            <a:r>
              <a:rPr lang="en-US" sz="2000" i="1" dirty="0"/>
              <a:t>only</a:t>
            </a:r>
            <a:r>
              <a:rPr lang="en-US" sz="2000" dirty="0"/>
              <a:t> </a:t>
            </a:r>
            <a:r>
              <a:rPr lang="en-US" sz="2000" u="sng" dirty="0"/>
              <a:t>Eligible</a:t>
            </a:r>
            <a:r>
              <a:rPr lang="en-US" sz="2000" dirty="0"/>
              <a:t> Positions</a:t>
            </a:r>
          </a:p>
          <a:p>
            <a:pPr marL="742950" lvl="1" indent="-285750"/>
            <a:r>
              <a:rPr lang="en-US" sz="2000" dirty="0"/>
              <a:t>RE must report a Final Report Month on the ED 90. </a:t>
            </a:r>
          </a:p>
          <a:p>
            <a:pPr marL="742950" lvl="1" indent="-285750"/>
            <a:r>
              <a:rPr lang="en-US" sz="2000" dirty="0"/>
              <a:t>If the RE inputs a Final Report Month that is more than 2 months </a:t>
            </a:r>
            <a:r>
              <a:rPr lang="en-US" sz="2000" i="1" dirty="0"/>
              <a:t>after </a:t>
            </a:r>
            <a:r>
              <a:rPr lang="en-US" sz="2000" dirty="0"/>
              <a:t>the termination date- Error Message</a:t>
            </a:r>
          </a:p>
          <a:p>
            <a:pPr marL="742950" lvl="1" indent="-285750"/>
            <a:r>
              <a:rPr lang="en-US" sz="2000" dirty="0"/>
              <a:t>If the RE does not input a Final Report Month on the ED 90- Error Message</a:t>
            </a:r>
          </a:p>
          <a:p>
            <a:pPr marL="285750" indent="-285750"/>
            <a:r>
              <a:rPr lang="en-US" sz="2000" dirty="0"/>
              <a:t>Open Employment – Contains Eligible </a:t>
            </a:r>
            <a:r>
              <a:rPr lang="en-US" sz="2000" i="1" dirty="0"/>
              <a:t>and</a:t>
            </a:r>
            <a:r>
              <a:rPr lang="en-US" sz="2000" dirty="0"/>
              <a:t> Ineligible Positions</a:t>
            </a:r>
          </a:p>
          <a:p>
            <a:pPr marL="742950" lvl="1" indent="-285750"/>
            <a:r>
              <a:rPr lang="en-US" sz="2000" dirty="0"/>
              <a:t>RE must report a Final Report Month on the ED 90 </a:t>
            </a:r>
          </a:p>
          <a:p>
            <a:pPr marL="742950" lvl="1" indent="-285750"/>
            <a:r>
              <a:rPr lang="en-US" sz="2000" dirty="0"/>
              <a:t>The FRM must be the last report period of the TRS </a:t>
            </a:r>
            <a:r>
              <a:rPr lang="en-US" sz="2000" u="sng" dirty="0"/>
              <a:t>Eligible</a:t>
            </a:r>
            <a:r>
              <a:rPr lang="en-US" sz="2000" dirty="0"/>
              <a:t> Position</a:t>
            </a:r>
          </a:p>
          <a:p>
            <a:pPr marL="742950" lvl="1" indent="-285750"/>
            <a:r>
              <a:rPr lang="en-US" sz="2000" dirty="0"/>
              <a:t>If the RE does not input a Final Report Month on the ED 90- Error Message</a:t>
            </a:r>
          </a:p>
          <a:p>
            <a:pPr marL="742950" lvl="1" indent="-285750"/>
            <a:r>
              <a:rPr lang="en-US" sz="2000" dirty="0"/>
              <a:t>If the RE inputs a FRM that is more than two months after the end date of the </a:t>
            </a:r>
            <a:r>
              <a:rPr lang="en-US" sz="2000" u="sng" dirty="0"/>
              <a:t>Eligible</a:t>
            </a:r>
            <a:r>
              <a:rPr lang="en-US" sz="2000" dirty="0"/>
              <a:t> position- Error Message</a:t>
            </a:r>
          </a:p>
          <a:p>
            <a:pPr marL="742950" lvl="1" indent="-285750"/>
            <a:r>
              <a:rPr lang="en-US" sz="2000" dirty="0"/>
              <a:t>There is no time limit on the Final Report Month if the open employment contains a TRS eligible position. </a:t>
            </a:r>
          </a:p>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22</a:t>
            </a:fld>
            <a:endParaRPr lang="en-US"/>
          </a:p>
        </p:txBody>
      </p:sp>
    </p:spTree>
    <p:extLst>
      <p:ext uri="{BB962C8B-B14F-4D97-AF65-F5344CB8AC3E}">
        <p14:creationId xmlns:p14="http://schemas.microsoft.com/office/powerpoint/2010/main" val="936666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Entitled</a:t>
            </a:r>
            <a:r>
              <a:rPr lang="en-US" baseline="0" dirty="0"/>
              <a:t> to Group Health Benefits through ERS/UT/A&amp;M flag- how it affects member &amp; RE TRS-Care. Must be retired from one of these systems for flag to be Yes. </a:t>
            </a:r>
            <a:endParaRPr lang="en-US" dirty="0"/>
          </a:p>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29</a:t>
            </a:fld>
            <a:endParaRPr lang="en-US"/>
          </a:p>
        </p:txBody>
      </p:sp>
    </p:spTree>
    <p:extLst>
      <p:ext uri="{BB962C8B-B14F-4D97-AF65-F5344CB8AC3E}">
        <p14:creationId xmlns:p14="http://schemas.microsoft.com/office/powerpoint/2010/main" val="1535121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House bill 3 requires Charter schools to pay the state contribution on salary amounts paid above the state minimum salary schedule published by TEA.  </a:t>
            </a:r>
          </a:p>
          <a:p>
            <a:r>
              <a:rPr lang="en-US" sz="1200" kern="1200" dirty="0">
                <a:solidFill>
                  <a:schemeClr val="tx1"/>
                </a:solidFill>
                <a:effectLst/>
                <a:latin typeface="+mn-lt"/>
                <a:ea typeface="+mn-ea"/>
                <a:cs typeface="+mn-cs"/>
              </a:rPr>
              <a:t>This applies to charter school employees who would be entitled to the state minimum salary if employed by a school district as a teacher, full time counselor, full time librarian, or full time nurse.  Additionally, those positions which were entitled to a minimum salary under former section 16.056 of the Texas Education Code are also subject to this contribution. </a:t>
            </a:r>
          </a:p>
          <a:p>
            <a:r>
              <a:rPr lang="en-US" sz="1200" kern="1200" dirty="0">
                <a:solidFill>
                  <a:schemeClr val="tx1"/>
                </a:solidFill>
                <a:effectLst/>
                <a:latin typeface="+mn-lt"/>
                <a:ea typeface="+mn-ea"/>
                <a:cs typeface="+mn-cs"/>
              </a:rPr>
              <a:t>Let’s take a closer look: </a:t>
            </a:r>
          </a:p>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36</a:t>
            </a:fld>
            <a:endParaRPr lang="en-US"/>
          </a:p>
        </p:txBody>
      </p:sp>
    </p:spTree>
    <p:extLst>
      <p:ext uri="{BB962C8B-B14F-4D97-AF65-F5344CB8AC3E}">
        <p14:creationId xmlns:p14="http://schemas.microsoft.com/office/powerpoint/2010/main" val="947207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914400" y="-3203"/>
            <a:ext cx="11277600" cy="914400"/>
          </a:xfrm>
          <a:prstGeom prst="rect">
            <a:avLst/>
          </a:prstGeom>
          <a:solidFill>
            <a:schemeClr val="tx2"/>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81260" y="297197"/>
            <a:ext cx="10272539" cy="514792"/>
          </a:xfrm>
        </p:spPr>
        <p:txBody>
          <a:bodyPr lIns="0" tIns="0" rIns="0" bIns="0" anchor="t">
            <a:normAutofit/>
          </a:bodyPr>
          <a:lstStyle>
            <a:lvl1pPr>
              <a:defRPr sz="24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38200" y="1484986"/>
            <a:ext cx="10515600" cy="4691977"/>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3C7E00C-A029-48A5-B075-75709056DB2D}" type="datetime1">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06CB8-09CA-444F-B64E-B134B812EDE5}" type="slidenum">
              <a:rPr lang="en-US" smtClean="0"/>
              <a:t>‹#›</a:t>
            </a:fld>
            <a:endParaRPr lang="en-US"/>
          </a:p>
        </p:txBody>
      </p:sp>
      <p:sp>
        <p:nvSpPr>
          <p:cNvPr id="11" name="Rectangle 10"/>
          <p:cNvSpPr/>
          <p:nvPr userDrawn="1"/>
        </p:nvSpPr>
        <p:spPr>
          <a:xfrm>
            <a:off x="0" y="-3203"/>
            <a:ext cx="914400" cy="914400"/>
          </a:xfrm>
          <a:prstGeom prst="rect">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3" y="-23813"/>
            <a:ext cx="614969" cy="952501"/>
          </a:xfrm>
          <a:prstGeom prst="rect">
            <a:avLst/>
          </a:prstGeom>
        </p:spPr>
      </p:pic>
      <p:sp>
        <p:nvSpPr>
          <p:cNvPr id="14" name="Rectangle 13"/>
          <p:cNvSpPr/>
          <p:nvPr userDrawn="1"/>
        </p:nvSpPr>
        <p:spPr>
          <a:xfrm>
            <a:off x="0" y="991376"/>
            <a:ext cx="12192000" cy="992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2644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84986"/>
            <a:ext cx="5181600" cy="4691977"/>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484986"/>
            <a:ext cx="5181600" cy="4691977"/>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275D213-DC9E-4540-82DE-FA332C1CE86C}" type="datetime1">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06CB8-09CA-444F-B64E-B134B812EDE5}" type="slidenum">
              <a:rPr lang="en-US" smtClean="0"/>
              <a:t>‹#›</a:t>
            </a:fld>
            <a:endParaRPr lang="en-US"/>
          </a:p>
        </p:txBody>
      </p:sp>
      <p:sp>
        <p:nvSpPr>
          <p:cNvPr id="13" name="Rectangle 12"/>
          <p:cNvSpPr/>
          <p:nvPr userDrawn="1"/>
        </p:nvSpPr>
        <p:spPr>
          <a:xfrm>
            <a:off x="914400" y="-3203"/>
            <a:ext cx="11277600" cy="914400"/>
          </a:xfrm>
          <a:prstGeom prst="rect">
            <a:avLst/>
          </a:prstGeom>
          <a:solidFill>
            <a:schemeClr val="tx2"/>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081260" y="297197"/>
            <a:ext cx="10272539" cy="514792"/>
          </a:xfrm>
        </p:spPr>
        <p:txBody>
          <a:bodyPr lIns="0" tIns="0" rIns="0" bIns="0" anchor="t">
            <a:normAutofit/>
          </a:bodyPr>
          <a:lstStyle>
            <a:lvl1pPr>
              <a:defRPr sz="2400" b="1">
                <a:solidFill>
                  <a:schemeClr val="bg1"/>
                </a:solidFill>
              </a:defRPr>
            </a:lvl1pPr>
          </a:lstStyle>
          <a:p>
            <a:r>
              <a:rPr lang="en-US" dirty="0"/>
              <a:t>Click to edit Master title style</a:t>
            </a:r>
          </a:p>
        </p:txBody>
      </p:sp>
      <p:sp>
        <p:nvSpPr>
          <p:cNvPr id="15" name="Rectangle 14"/>
          <p:cNvSpPr/>
          <p:nvPr userDrawn="1"/>
        </p:nvSpPr>
        <p:spPr>
          <a:xfrm>
            <a:off x="0" y="-3203"/>
            <a:ext cx="914400" cy="914400"/>
          </a:xfrm>
          <a:prstGeom prst="rect">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3" y="-23813"/>
            <a:ext cx="614969" cy="952501"/>
          </a:xfrm>
          <a:prstGeom prst="rect">
            <a:avLst/>
          </a:prstGeom>
        </p:spPr>
      </p:pic>
      <p:sp>
        <p:nvSpPr>
          <p:cNvPr id="2" name="Rectangle 1"/>
          <p:cNvSpPr/>
          <p:nvPr userDrawn="1"/>
        </p:nvSpPr>
        <p:spPr>
          <a:xfrm>
            <a:off x="0" y="991376"/>
            <a:ext cx="12192000" cy="992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839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484986"/>
            <a:ext cx="5157787" cy="460857"/>
          </a:xfrm>
        </p:spPr>
        <p:txBody>
          <a:bodyPr lIns="0" tIns="0" rIns="0" bIns="0"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172614"/>
            <a:ext cx="5157787" cy="4017049"/>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484986"/>
            <a:ext cx="5183188" cy="460857"/>
          </a:xfrm>
        </p:spPr>
        <p:txBody>
          <a:bodyPr lIns="0" tIns="0" rIns="0" bIns="0"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172614"/>
            <a:ext cx="5183188" cy="4017049"/>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B087D8C-6C1B-4388-930E-762C59AF2C78}" type="datetime1">
              <a:rPr lang="en-US" smtClean="0"/>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B06CB8-09CA-444F-B64E-B134B812EDE5}" type="slidenum">
              <a:rPr lang="en-US" smtClean="0"/>
              <a:t>‹#›</a:t>
            </a:fld>
            <a:endParaRPr lang="en-US"/>
          </a:p>
        </p:txBody>
      </p:sp>
      <p:sp>
        <p:nvSpPr>
          <p:cNvPr id="17" name="Rectangle 16"/>
          <p:cNvSpPr/>
          <p:nvPr userDrawn="1"/>
        </p:nvSpPr>
        <p:spPr>
          <a:xfrm>
            <a:off x="914400" y="-3203"/>
            <a:ext cx="11277600" cy="914400"/>
          </a:xfrm>
          <a:prstGeom prst="rect">
            <a:avLst/>
          </a:prstGeom>
          <a:solidFill>
            <a:schemeClr val="tx2"/>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title"/>
          </p:nvPr>
        </p:nvSpPr>
        <p:spPr>
          <a:xfrm>
            <a:off x="1081260" y="297197"/>
            <a:ext cx="10272539" cy="514792"/>
          </a:xfrm>
        </p:spPr>
        <p:txBody>
          <a:bodyPr lIns="0" tIns="0" rIns="0" bIns="0" anchor="t">
            <a:normAutofit/>
          </a:bodyPr>
          <a:lstStyle>
            <a:lvl1pPr>
              <a:defRPr sz="2400" b="1">
                <a:solidFill>
                  <a:schemeClr val="bg1"/>
                </a:solidFill>
              </a:defRPr>
            </a:lvl1pPr>
          </a:lstStyle>
          <a:p>
            <a:r>
              <a:rPr lang="en-US" dirty="0"/>
              <a:t>Click to edit Master title style</a:t>
            </a:r>
          </a:p>
        </p:txBody>
      </p:sp>
      <p:sp>
        <p:nvSpPr>
          <p:cNvPr id="19" name="Rectangle 18"/>
          <p:cNvSpPr/>
          <p:nvPr userDrawn="1"/>
        </p:nvSpPr>
        <p:spPr>
          <a:xfrm>
            <a:off x="0" y="-3203"/>
            <a:ext cx="914400" cy="914400"/>
          </a:xfrm>
          <a:prstGeom prst="rect">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3" y="-23813"/>
            <a:ext cx="614969" cy="952501"/>
          </a:xfrm>
          <a:prstGeom prst="rect">
            <a:avLst/>
          </a:prstGeom>
        </p:spPr>
      </p:pic>
      <p:sp>
        <p:nvSpPr>
          <p:cNvPr id="21" name="Rectangle 20"/>
          <p:cNvSpPr/>
          <p:nvPr userDrawn="1"/>
        </p:nvSpPr>
        <p:spPr>
          <a:xfrm>
            <a:off x="0" y="991376"/>
            <a:ext cx="12192000" cy="992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3155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8A923D9-20C8-40A0-BDC7-F72D4E648E65}" type="datetime1">
              <a:rPr lang="en-US" smtClean="0"/>
              <a:t>7/22/2020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B06CB8-09CA-444F-B64E-B134B812EDE5}" type="slidenum">
              <a:rPr lang="en-US" smtClean="0"/>
              <a:t>‹#›</a:t>
            </a:fld>
            <a:endParaRPr lang="en-US"/>
          </a:p>
        </p:txBody>
      </p:sp>
      <p:sp>
        <p:nvSpPr>
          <p:cNvPr id="11" name="Rectangle 10"/>
          <p:cNvSpPr/>
          <p:nvPr userDrawn="1"/>
        </p:nvSpPr>
        <p:spPr>
          <a:xfrm>
            <a:off x="914400" y="-3203"/>
            <a:ext cx="11277600" cy="914400"/>
          </a:xfrm>
          <a:prstGeom prst="rect">
            <a:avLst/>
          </a:prstGeom>
          <a:solidFill>
            <a:schemeClr val="tx2"/>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1081260" y="297197"/>
            <a:ext cx="10272539" cy="514792"/>
          </a:xfrm>
        </p:spPr>
        <p:txBody>
          <a:bodyPr lIns="0" tIns="0" rIns="0" bIns="0" anchor="t">
            <a:normAutofit/>
          </a:bodyPr>
          <a:lstStyle>
            <a:lvl1pPr>
              <a:defRPr sz="2400" b="1">
                <a:solidFill>
                  <a:schemeClr val="bg1"/>
                </a:solidFill>
              </a:defRPr>
            </a:lvl1pPr>
          </a:lstStyle>
          <a:p>
            <a:r>
              <a:rPr lang="en-US" dirty="0"/>
              <a:t>Click to edit Master title style</a:t>
            </a:r>
          </a:p>
        </p:txBody>
      </p:sp>
      <p:sp>
        <p:nvSpPr>
          <p:cNvPr id="13" name="Rectangle 12"/>
          <p:cNvSpPr/>
          <p:nvPr userDrawn="1"/>
        </p:nvSpPr>
        <p:spPr>
          <a:xfrm>
            <a:off x="0" y="-3203"/>
            <a:ext cx="914400" cy="914400"/>
          </a:xfrm>
          <a:prstGeom prst="rect">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3" y="-23813"/>
            <a:ext cx="614969" cy="952501"/>
          </a:xfrm>
          <a:prstGeom prst="rect">
            <a:avLst/>
          </a:prstGeom>
        </p:spPr>
      </p:pic>
      <p:sp>
        <p:nvSpPr>
          <p:cNvPr id="15" name="Rectangle 14"/>
          <p:cNvSpPr/>
          <p:nvPr userDrawn="1"/>
        </p:nvSpPr>
        <p:spPr>
          <a:xfrm>
            <a:off x="0" y="991376"/>
            <a:ext cx="12192000" cy="992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328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272845"/>
            <a:ext cx="6172200" cy="4588205"/>
          </a:xfrm>
        </p:spPr>
        <p:txBody>
          <a:bodyPr lIns="0" tIns="0" rIns="0" bIns="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1272845"/>
            <a:ext cx="3932237" cy="4596143"/>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0789F0B-0D4C-4EB9-A271-9839F90A1151}" type="datetime1">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06CB8-09CA-444F-B64E-B134B812EDE5}" type="slidenum">
              <a:rPr lang="en-US" smtClean="0"/>
              <a:t>‹#›</a:t>
            </a:fld>
            <a:endParaRPr lang="en-US"/>
          </a:p>
        </p:txBody>
      </p:sp>
      <p:sp>
        <p:nvSpPr>
          <p:cNvPr id="12" name="Rectangle 11"/>
          <p:cNvSpPr/>
          <p:nvPr userDrawn="1"/>
        </p:nvSpPr>
        <p:spPr>
          <a:xfrm>
            <a:off x="914400" y="-3203"/>
            <a:ext cx="11277600" cy="914400"/>
          </a:xfrm>
          <a:prstGeom prst="rect">
            <a:avLst/>
          </a:prstGeom>
          <a:solidFill>
            <a:schemeClr val="tx2"/>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081260" y="297197"/>
            <a:ext cx="10272539" cy="514792"/>
          </a:xfrm>
        </p:spPr>
        <p:txBody>
          <a:bodyPr lIns="0" tIns="0" rIns="0" bIns="0" anchor="t">
            <a:normAutofit/>
          </a:bodyPr>
          <a:lstStyle>
            <a:lvl1pPr>
              <a:defRPr sz="2400" b="1">
                <a:solidFill>
                  <a:schemeClr val="bg1"/>
                </a:solidFill>
              </a:defRPr>
            </a:lvl1pPr>
          </a:lstStyle>
          <a:p>
            <a:r>
              <a:rPr lang="en-US" dirty="0"/>
              <a:t>Click to edit Master title style</a:t>
            </a:r>
          </a:p>
        </p:txBody>
      </p:sp>
      <p:sp>
        <p:nvSpPr>
          <p:cNvPr id="14" name="Rectangle 13"/>
          <p:cNvSpPr/>
          <p:nvPr userDrawn="1"/>
        </p:nvSpPr>
        <p:spPr>
          <a:xfrm>
            <a:off x="0" y="-3203"/>
            <a:ext cx="914400" cy="914400"/>
          </a:xfrm>
          <a:prstGeom prst="rect">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3" y="-23813"/>
            <a:ext cx="614969" cy="952501"/>
          </a:xfrm>
          <a:prstGeom prst="rect">
            <a:avLst/>
          </a:prstGeom>
        </p:spPr>
      </p:pic>
      <p:sp>
        <p:nvSpPr>
          <p:cNvPr id="16" name="Rectangle 15"/>
          <p:cNvSpPr/>
          <p:nvPr userDrawn="1"/>
        </p:nvSpPr>
        <p:spPr>
          <a:xfrm>
            <a:off x="0" y="991376"/>
            <a:ext cx="12192000" cy="992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8801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0AFDF-389D-4F91-AF1A-060D54A9A3CA}" type="datetime1">
              <a:rPr lang="en-US" smtClean="0"/>
              <a:t>7/22/2020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B06CB8-09CA-444F-B64E-B134B812EDE5}" type="slidenum">
              <a:rPr lang="en-US" smtClean="0"/>
              <a:t>‹#›</a:t>
            </a:fld>
            <a:endParaRPr lang="en-US"/>
          </a:p>
        </p:txBody>
      </p:sp>
    </p:spTree>
    <p:extLst>
      <p:ext uri="{BB962C8B-B14F-4D97-AF65-F5344CB8AC3E}">
        <p14:creationId xmlns:p14="http://schemas.microsoft.com/office/powerpoint/2010/main" val="12080912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8B496-D0B5-4A4B-8842-9FC68CA27BF4}" type="datetime1">
              <a:rPr lang="en-US" smtClean="0"/>
              <a:t>7/22/2020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06CB8-09CA-444F-B64E-B134B812EDE5}" type="slidenum">
              <a:rPr lang="en-US" smtClean="0"/>
              <a:pPr/>
              <a:t>‹#›</a:t>
            </a:fld>
            <a:endParaRPr lang="en-US" dirty="0"/>
          </a:p>
        </p:txBody>
      </p:sp>
    </p:spTree>
    <p:extLst>
      <p:ext uri="{BB962C8B-B14F-4D97-AF65-F5344CB8AC3E}">
        <p14:creationId xmlns:p14="http://schemas.microsoft.com/office/powerpoint/2010/main" val="1836361868"/>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9" r:id="rId5"/>
    <p:sldLayoutId id="2147483667"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trs.texas.gov/TRS%20Documents/update_feb_2018.pdf" TargetMode="External"/><Relationship Id="rId2" Type="http://schemas.openxmlformats.org/officeDocument/2006/relationships/image" Target="../media/image25.jp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hyperlink" Target="https://www.trs.texas.gov/Pages/re_creditable_compensation.aspx"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hyperlink" Target="mailto:reporting@trs.texas.gov"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trs.texas.gov/Pages/re_child_nutrition_payment_instructions.aspx" TargetMode="External"/><Relationship Id="rId2" Type="http://schemas.openxmlformats.org/officeDocument/2006/relationships/hyperlink" Target="https://www.trs.texas.gov/TRS%20Documents/update_feb_2018.pdf" TargetMode="Externa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www.trs.texas.gov/Pages/re_statutory_minimum_examples.aspx" TargetMode="External"/><Relationship Id="rId2" Type="http://schemas.openxmlformats.org/officeDocument/2006/relationships/hyperlink" Target="https://www.trs.texas.gov/TRS%20Documents/update_feb_2018.pdf" TargetMode="Externa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mailto:reporting@trs.texas.gov" TargetMode="External"/><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www.trs.texas.gov/TRS%20Documents/employment_after_retirement.pdf" TargetMode="External"/><Relationship Id="rId2" Type="http://schemas.openxmlformats.org/officeDocument/2006/relationships/hyperlink" Target="https://www.trs.texas.gov/TRS%20Documents/update_feb_2018.pdf" TargetMode="Externa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www.statutes.legis.state.tx.us/Docs/GV/htm/GV.824.htm" TargetMode="External"/><Relationship Id="rId2" Type="http://schemas.openxmlformats.org/officeDocument/2006/relationships/hyperlink" Target="https://www.trs.texas.gov/TRS%20Documents/update_feb_2018.pdf" TargetMode="External"/><Relationship Id="rId1" Type="http://schemas.openxmlformats.org/officeDocument/2006/relationships/slideLayout" Target="../slideLayouts/slideLayout1.xml"/><Relationship Id="rId5" Type="http://schemas.openxmlformats.org/officeDocument/2006/relationships/hyperlink" Target="http://texreg.sos.state.tx.us/public/readtac$ext.TacPage?sl=R&amp;app=9&amp;p_dir=&amp;p_rloc=&amp;p_tloc=&amp;p_ploc=&amp;pg=1&amp;p_tac=&amp;ti=34&amp;pt=3&amp;ch=31&amp;rl=11" TargetMode="Externa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thecollaboratory.wikidot.com/philosophy-of-thought-and-logic-2009-2010" TargetMode="Externa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hyperlink" Target="https://www.comptroller.texas.gov/programs/systems/docs/96-1167.pdf" TargetMode="External"/><Relationship Id="rId2" Type="http://schemas.openxmlformats.org/officeDocument/2006/relationships/hyperlink" Target="https://www.trs.texas.gov/TRS%20Documents/update_feb_2018.pdf" TargetMode="Externa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microsoft.com/office/2007/relationships/hdphoto" Target="../media/hdphoto4.wdp"/></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6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mailto:reporting@trs.texas.gov"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806597" y="0"/>
            <a:ext cx="538540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
            <a:ext cx="491310" cy="6858002"/>
          </a:xfrm>
          <a:prstGeom prst="rect">
            <a:avLst/>
          </a:prstGeom>
          <a:gradFill flip="none" rotWithShape="1">
            <a:gsLst>
              <a:gs pos="70000">
                <a:schemeClr val="accent3"/>
              </a:gs>
              <a:gs pos="100000">
                <a:schemeClr val="accent3">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H="1">
            <a:off x="6756838" y="3878580"/>
            <a:ext cx="5435164" cy="0"/>
          </a:xfrm>
          <a:prstGeom prst="line">
            <a:avLst/>
          </a:prstGeom>
          <a:ln w="381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2044" y="-99060"/>
            <a:ext cx="4416012" cy="7094220"/>
          </a:xfrm>
          <a:prstGeom prst="rect">
            <a:avLst/>
          </a:prstGeom>
        </p:spPr>
      </p:pic>
      <p:sp>
        <p:nvSpPr>
          <p:cNvPr id="24" name="TextBox 23"/>
          <p:cNvSpPr txBox="1"/>
          <p:nvPr/>
        </p:nvSpPr>
        <p:spPr>
          <a:xfrm>
            <a:off x="7143557" y="2331403"/>
            <a:ext cx="3698957" cy="1661993"/>
          </a:xfrm>
          <a:prstGeom prst="rect">
            <a:avLst/>
          </a:prstGeom>
          <a:noFill/>
        </p:spPr>
        <p:txBody>
          <a:bodyPr wrap="square" lIns="0" tIns="0" rIns="0" bIns="0" rtlCol="0">
            <a:spAutoFit/>
          </a:bodyPr>
          <a:lstStyle/>
          <a:p>
            <a:r>
              <a:rPr lang="en-US" sz="3600" b="1" dirty="0">
                <a:solidFill>
                  <a:schemeClr val="bg1"/>
                </a:solidFill>
                <a:latin typeface="Arial Narrow" panose="020B0606020202030204" pitchFamily="34" charset="0"/>
              </a:rPr>
              <a:t>Introduction to TRS Reporting</a:t>
            </a:r>
          </a:p>
          <a:p>
            <a:endParaRPr lang="en-US" sz="3600" b="1" dirty="0">
              <a:solidFill>
                <a:schemeClr val="bg1"/>
              </a:solidFill>
              <a:latin typeface="Arial Narrow" panose="020B0606020202030204" pitchFamily="34" charset="0"/>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8057" y="5847125"/>
            <a:ext cx="1044186" cy="870155"/>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02" y="162187"/>
            <a:ext cx="473653" cy="6533623"/>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17695" t="21141" r="12308" b="17862"/>
          <a:stretch/>
        </p:blipFill>
        <p:spPr>
          <a:xfrm>
            <a:off x="491310" y="-2"/>
            <a:ext cx="6315285" cy="3878582"/>
          </a:xfrm>
          <a:prstGeom prst="rect">
            <a:avLst/>
          </a:prstGeom>
        </p:spPr>
      </p:pic>
      <p:pic>
        <p:nvPicPr>
          <p:cNvPr id="29" name="Picture 28"/>
          <p:cNvPicPr>
            <a:picLocks noChangeAspect="1"/>
          </p:cNvPicPr>
          <p:nvPr/>
        </p:nvPicPr>
        <p:blipFill rotWithShape="1">
          <a:blip r:embed="rId7" cstate="print">
            <a:extLst>
              <a:ext uri="{28A0092B-C50C-407E-A947-70E740481C1C}">
                <a14:useLocalDpi xmlns:a14="http://schemas.microsoft.com/office/drawing/2010/main" val="0"/>
              </a:ext>
            </a:extLst>
          </a:blip>
          <a:srcRect l="19796" t="19976" r="18583" b="1129"/>
          <a:stretch/>
        </p:blipFill>
        <p:spPr>
          <a:xfrm>
            <a:off x="491310" y="3878580"/>
            <a:ext cx="3547290" cy="2979420"/>
          </a:xfrm>
          <a:prstGeom prst="rect">
            <a:avLst/>
          </a:prstGeom>
        </p:spPr>
      </p:pic>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l="14856" t="9242" r="33223" b="1994"/>
          <a:stretch/>
        </p:blipFill>
        <p:spPr>
          <a:xfrm>
            <a:off x="4038600" y="3878580"/>
            <a:ext cx="2767996" cy="2979420"/>
          </a:xfrm>
          <a:prstGeom prst="rect">
            <a:avLst/>
          </a:prstGeom>
        </p:spPr>
      </p:pic>
    </p:spTree>
    <p:extLst>
      <p:ext uri="{BB962C8B-B14F-4D97-AF65-F5344CB8AC3E}">
        <p14:creationId xmlns:p14="http://schemas.microsoft.com/office/powerpoint/2010/main" val="214485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5A1F-1F8A-44C4-B4E1-701F4E357644}"/>
              </a:ext>
            </a:extLst>
          </p:cNvPr>
          <p:cNvSpPr>
            <a:spLocks noGrp="1"/>
          </p:cNvSpPr>
          <p:nvPr>
            <p:ph type="title"/>
          </p:nvPr>
        </p:nvSpPr>
        <p:spPr/>
        <p:txBody>
          <a:bodyPr/>
          <a:lstStyle/>
          <a:p>
            <a:r>
              <a:rPr lang="en-US" dirty="0"/>
              <a:t>Considerations for Eligibility – Concurrent Employment</a:t>
            </a:r>
          </a:p>
        </p:txBody>
      </p:sp>
      <p:sp>
        <p:nvSpPr>
          <p:cNvPr id="3" name="Content Placeholder 2">
            <a:extLst>
              <a:ext uri="{FF2B5EF4-FFF2-40B4-BE49-F238E27FC236}">
                <a16:creationId xmlns:a16="http://schemas.microsoft.com/office/drawing/2014/main" id="{C530B058-045B-47A2-886B-E3144AC136F5}"/>
              </a:ext>
            </a:extLst>
          </p:cNvPr>
          <p:cNvSpPr>
            <a:spLocks noGrp="1"/>
          </p:cNvSpPr>
          <p:nvPr>
            <p:ph idx="1"/>
          </p:nvPr>
        </p:nvSpPr>
        <p:spPr/>
        <p:txBody>
          <a:bodyPr>
            <a:normAutofit/>
          </a:bodyPr>
          <a:lstStyle/>
          <a:p>
            <a:r>
              <a:rPr lang="en-US" sz="3200" dirty="0"/>
              <a:t>Combine multiple positions at ONE employer to meet eligibility</a:t>
            </a:r>
          </a:p>
          <a:p>
            <a:pPr lvl="1"/>
            <a:r>
              <a:rPr lang="en-US" sz="2800" dirty="0"/>
              <a:t>Different FTEs for each position</a:t>
            </a:r>
          </a:p>
          <a:p>
            <a:r>
              <a:rPr lang="en-US" sz="3200" dirty="0"/>
              <a:t>If eligible at </a:t>
            </a:r>
            <a:r>
              <a:rPr lang="en-US" sz="3200" i="1" dirty="0"/>
              <a:t>one</a:t>
            </a:r>
            <a:r>
              <a:rPr lang="en-US" sz="3200" dirty="0"/>
              <a:t> employer, then all employment with TRS-covered employers is reported as eligible</a:t>
            </a:r>
          </a:p>
          <a:p>
            <a:pPr lvl="1"/>
            <a:r>
              <a:rPr lang="en-US" sz="2800" dirty="0"/>
              <a:t>Exceptions:</a:t>
            </a:r>
          </a:p>
          <a:p>
            <a:pPr lvl="2"/>
            <a:r>
              <a:rPr lang="en-US" sz="2400" dirty="0"/>
              <a:t>Substitute work is not considered employment for TRS purposes</a:t>
            </a:r>
          </a:p>
          <a:p>
            <a:pPr lvl="2"/>
            <a:r>
              <a:rPr lang="en-US" sz="2400" dirty="0"/>
              <a:t>Student Employment is not considered employment for TRS purposes</a:t>
            </a:r>
          </a:p>
          <a:p>
            <a:endParaRPr lang="en-US" sz="3200" dirty="0"/>
          </a:p>
        </p:txBody>
      </p:sp>
      <p:sp>
        <p:nvSpPr>
          <p:cNvPr id="4" name="Slide Number Placeholder 3">
            <a:extLst>
              <a:ext uri="{FF2B5EF4-FFF2-40B4-BE49-F238E27FC236}">
                <a16:creationId xmlns:a16="http://schemas.microsoft.com/office/drawing/2014/main" id="{2956440F-568F-47A6-B7FA-EC9B1DD82690}"/>
              </a:ext>
            </a:extLst>
          </p:cNvPr>
          <p:cNvSpPr>
            <a:spLocks noGrp="1"/>
          </p:cNvSpPr>
          <p:nvPr>
            <p:ph type="sldNum" sz="quarter" idx="12"/>
          </p:nvPr>
        </p:nvSpPr>
        <p:spPr/>
        <p:txBody>
          <a:bodyPr/>
          <a:lstStyle/>
          <a:p>
            <a:fld id="{EBB06CB8-09CA-444F-B64E-B134B812EDE5}" type="slidenum">
              <a:rPr lang="en-US" smtClean="0"/>
              <a:t>10</a:t>
            </a:fld>
            <a:endParaRPr lang="en-US"/>
          </a:p>
        </p:txBody>
      </p:sp>
      <p:pic>
        <p:nvPicPr>
          <p:cNvPr id="5" name="Picture 2" descr="Related image">
            <a:extLst>
              <a:ext uri="{FF2B5EF4-FFF2-40B4-BE49-F238E27FC236}">
                <a16:creationId xmlns:a16="http://schemas.microsoft.com/office/drawing/2014/main" id="{6F145319-63D5-4B13-A485-9FB32C5B92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9769" y="4628863"/>
            <a:ext cx="2563005" cy="191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395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F1D88-23EC-49C4-A005-151AF2B38703}"/>
              </a:ext>
            </a:extLst>
          </p:cNvPr>
          <p:cNvSpPr>
            <a:spLocks noGrp="1"/>
          </p:cNvSpPr>
          <p:nvPr>
            <p:ph type="title"/>
          </p:nvPr>
        </p:nvSpPr>
        <p:spPr/>
        <p:txBody>
          <a:bodyPr/>
          <a:lstStyle/>
          <a:p>
            <a:r>
              <a:rPr lang="en-US" dirty="0"/>
              <a:t>Additional Considerations for Eligibility</a:t>
            </a:r>
          </a:p>
        </p:txBody>
      </p:sp>
      <p:sp>
        <p:nvSpPr>
          <p:cNvPr id="3" name="Content Placeholder 2">
            <a:extLst>
              <a:ext uri="{FF2B5EF4-FFF2-40B4-BE49-F238E27FC236}">
                <a16:creationId xmlns:a16="http://schemas.microsoft.com/office/drawing/2014/main" id="{DABAE430-5B68-469B-A834-1308359DB1D5}"/>
              </a:ext>
            </a:extLst>
          </p:cNvPr>
          <p:cNvSpPr>
            <a:spLocks noGrp="1"/>
          </p:cNvSpPr>
          <p:nvPr>
            <p:ph idx="1"/>
          </p:nvPr>
        </p:nvSpPr>
        <p:spPr>
          <a:xfrm>
            <a:off x="838200" y="1484986"/>
            <a:ext cx="7986204" cy="4691977"/>
          </a:xfrm>
        </p:spPr>
        <p:txBody>
          <a:bodyPr/>
          <a:lstStyle/>
          <a:p>
            <a:r>
              <a:rPr lang="en-US" sz="3600" dirty="0"/>
              <a:t>Substitute Work</a:t>
            </a:r>
          </a:p>
          <a:p>
            <a:pPr lvl="1"/>
            <a:r>
              <a:rPr lang="en-US" sz="2800" dirty="0"/>
              <a:t>A person who serves on a temporary basis in the place of a current employee and is paid at the daily rate of pay as set by the employer.</a:t>
            </a:r>
          </a:p>
          <a:p>
            <a:pPr marL="457200" lvl="1" indent="0">
              <a:buNone/>
            </a:pPr>
            <a:endParaRPr lang="en-US" sz="1200" dirty="0"/>
          </a:p>
          <a:p>
            <a:r>
              <a:rPr lang="en-US" sz="3600" dirty="0"/>
              <a:t>No Full-time Equivalent (FTE)</a:t>
            </a:r>
          </a:p>
          <a:p>
            <a:pPr marL="0" indent="0">
              <a:buNone/>
            </a:pPr>
            <a:endParaRPr lang="en-US" sz="1200" dirty="0"/>
          </a:p>
          <a:p>
            <a:r>
              <a:rPr lang="en-US" sz="3600" dirty="0"/>
              <a:t>Earning a Year of Service Credit</a:t>
            </a:r>
          </a:p>
          <a:p>
            <a:endParaRPr lang="en-US" dirty="0"/>
          </a:p>
        </p:txBody>
      </p:sp>
      <p:sp>
        <p:nvSpPr>
          <p:cNvPr id="4" name="Slide Number Placeholder 3">
            <a:extLst>
              <a:ext uri="{FF2B5EF4-FFF2-40B4-BE49-F238E27FC236}">
                <a16:creationId xmlns:a16="http://schemas.microsoft.com/office/drawing/2014/main" id="{8609116B-C058-4332-8C54-C6944A155D0E}"/>
              </a:ext>
            </a:extLst>
          </p:cNvPr>
          <p:cNvSpPr>
            <a:spLocks noGrp="1"/>
          </p:cNvSpPr>
          <p:nvPr>
            <p:ph type="sldNum" sz="quarter" idx="12"/>
          </p:nvPr>
        </p:nvSpPr>
        <p:spPr/>
        <p:txBody>
          <a:bodyPr/>
          <a:lstStyle/>
          <a:p>
            <a:fld id="{EBB06CB8-09CA-444F-B64E-B134B812EDE5}" type="slidenum">
              <a:rPr lang="en-US" smtClean="0"/>
              <a:t>11</a:t>
            </a:fld>
            <a:endParaRPr lang="en-US"/>
          </a:p>
        </p:txBody>
      </p:sp>
      <p:pic>
        <p:nvPicPr>
          <p:cNvPr id="5" name="Picture 4">
            <a:extLst>
              <a:ext uri="{FF2B5EF4-FFF2-40B4-BE49-F238E27FC236}">
                <a16:creationId xmlns:a16="http://schemas.microsoft.com/office/drawing/2014/main" id="{9D4F5004-3662-4539-8558-510F642FB5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0385" y="1654426"/>
            <a:ext cx="1620982" cy="1620982"/>
          </a:xfrm>
          <a:prstGeom prst="rect">
            <a:avLst/>
          </a:prstGeom>
        </p:spPr>
      </p:pic>
      <p:pic>
        <p:nvPicPr>
          <p:cNvPr id="6" name="Picture 5">
            <a:extLst>
              <a:ext uri="{FF2B5EF4-FFF2-40B4-BE49-F238E27FC236}">
                <a16:creationId xmlns:a16="http://schemas.microsoft.com/office/drawing/2014/main" id="{E69A3302-43DC-4599-9C8D-BBD8D2CB86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1659" y="4169426"/>
            <a:ext cx="1088178" cy="1088178"/>
          </a:xfrm>
          <a:prstGeom prst="rect">
            <a:avLst/>
          </a:prstGeom>
        </p:spPr>
      </p:pic>
    </p:spTree>
    <p:extLst>
      <p:ext uri="{BB962C8B-B14F-4D97-AF65-F5344CB8AC3E}">
        <p14:creationId xmlns:p14="http://schemas.microsoft.com/office/powerpoint/2010/main" val="1548439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BBD3F-78C7-4740-85D5-6ACB14FF4F16}"/>
              </a:ext>
            </a:extLst>
          </p:cNvPr>
          <p:cNvSpPr>
            <a:spLocks noGrp="1"/>
          </p:cNvSpPr>
          <p:nvPr>
            <p:ph type="title"/>
          </p:nvPr>
        </p:nvSpPr>
        <p:spPr/>
        <p:txBody>
          <a:bodyPr/>
          <a:lstStyle/>
          <a:p>
            <a:r>
              <a:rPr lang="en-US" dirty="0"/>
              <a:t>Online Resources for Eligibility</a:t>
            </a:r>
          </a:p>
        </p:txBody>
      </p:sp>
      <p:sp>
        <p:nvSpPr>
          <p:cNvPr id="4" name="Slide Number Placeholder 3">
            <a:extLst>
              <a:ext uri="{FF2B5EF4-FFF2-40B4-BE49-F238E27FC236}">
                <a16:creationId xmlns:a16="http://schemas.microsoft.com/office/drawing/2014/main" id="{703B23B3-AE24-40FB-B86A-9F6389B7A959}"/>
              </a:ext>
            </a:extLst>
          </p:cNvPr>
          <p:cNvSpPr>
            <a:spLocks noGrp="1"/>
          </p:cNvSpPr>
          <p:nvPr>
            <p:ph type="sldNum" sz="quarter" idx="12"/>
          </p:nvPr>
        </p:nvSpPr>
        <p:spPr/>
        <p:txBody>
          <a:bodyPr/>
          <a:lstStyle/>
          <a:p>
            <a:fld id="{EBB06CB8-09CA-444F-B64E-B134B812EDE5}" type="slidenum">
              <a:rPr lang="en-US" smtClean="0"/>
              <a:t>12</a:t>
            </a:fld>
            <a:endParaRPr lang="en-US"/>
          </a:p>
        </p:txBody>
      </p:sp>
      <p:pic>
        <p:nvPicPr>
          <p:cNvPr id="5" name="Content Placeholder 4">
            <a:extLst>
              <a:ext uri="{FF2B5EF4-FFF2-40B4-BE49-F238E27FC236}">
                <a16:creationId xmlns:a16="http://schemas.microsoft.com/office/drawing/2014/main" id="{FE90F279-F99B-4E84-BF90-A5FA00DEE118}"/>
              </a:ext>
            </a:extLst>
          </p:cNvPr>
          <p:cNvPicPr>
            <a:picLocks noGrp="1" noChangeAspect="1"/>
          </p:cNvPicPr>
          <p:nvPr>
            <p:ph idx="1"/>
          </p:nvPr>
        </p:nvPicPr>
        <p:blipFill>
          <a:blip r:embed="rId2"/>
          <a:stretch>
            <a:fillRect/>
          </a:stretch>
        </p:blipFill>
        <p:spPr>
          <a:xfrm>
            <a:off x="1002600" y="1484313"/>
            <a:ext cx="10186799" cy="4692650"/>
          </a:xfrm>
          <a:prstGeom prst="rect">
            <a:avLst/>
          </a:prstGeom>
        </p:spPr>
      </p:pic>
      <p:sp>
        <p:nvSpPr>
          <p:cNvPr id="6" name="Right Arrow 5">
            <a:extLst>
              <a:ext uri="{FF2B5EF4-FFF2-40B4-BE49-F238E27FC236}">
                <a16:creationId xmlns:a16="http://schemas.microsoft.com/office/drawing/2014/main" id="{FB4E3EC1-FF4D-4365-88C8-3F9D91E9E64D}"/>
              </a:ext>
            </a:extLst>
          </p:cNvPr>
          <p:cNvSpPr/>
          <p:nvPr/>
        </p:nvSpPr>
        <p:spPr>
          <a:xfrm flipH="1">
            <a:off x="8610600" y="3746744"/>
            <a:ext cx="2030159" cy="23045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5697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CEB81-629F-4549-87C1-81DA6FDB46DF}"/>
              </a:ext>
            </a:extLst>
          </p:cNvPr>
          <p:cNvSpPr>
            <a:spLocks noGrp="1"/>
          </p:cNvSpPr>
          <p:nvPr>
            <p:ph type="title"/>
          </p:nvPr>
        </p:nvSpPr>
        <p:spPr/>
        <p:txBody>
          <a:bodyPr/>
          <a:lstStyle/>
          <a:p>
            <a:r>
              <a:rPr lang="en-US" dirty="0"/>
              <a:t>View Employee Information Screen</a:t>
            </a:r>
          </a:p>
        </p:txBody>
      </p:sp>
      <p:sp>
        <p:nvSpPr>
          <p:cNvPr id="3" name="Content Placeholder 2">
            <a:extLst>
              <a:ext uri="{FF2B5EF4-FFF2-40B4-BE49-F238E27FC236}">
                <a16:creationId xmlns:a16="http://schemas.microsoft.com/office/drawing/2014/main" id="{91454FA1-B4D1-444E-9166-EC00353C6709}"/>
              </a:ext>
            </a:extLst>
          </p:cNvPr>
          <p:cNvSpPr>
            <a:spLocks noGrp="1"/>
          </p:cNvSpPr>
          <p:nvPr>
            <p:ph idx="1"/>
          </p:nvPr>
        </p:nvSpPr>
        <p:spPr>
          <a:xfrm>
            <a:off x="838200" y="1484986"/>
            <a:ext cx="6929761" cy="4691977"/>
          </a:xfrm>
        </p:spPr>
        <p:txBody>
          <a:bodyPr>
            <a:normAutofit/>
          </a:bodyPr>
          <a:lstStyle/>
          <a:p>
            <a:r>
              <a:rPr lang="en-US" sz="3200" dirty="0"/>
              <a:t>Look up all new hires</a:t>
            </a:r>
          </a:p>
          <a:p>
            <a:r>
              <a:rPr lang="en-US" sz="3200" dirty="0"/>
              <a:t>Enter SSN and either last name or DOB - Not all 3</a:t>
            </a:r>
          </a:p>
          <a:p>
            <a:r>
              <a:rPr lang="en-US" sz="3200" dirty="0"/>
              <a:t>Screen will let you know:</a:t>
            </a:r>
          </a:p>
          <a:p>
            <a:pPr lvl="1"/>
            <a:r>
              <a:rPr lang="en-US" sz="2800" dirty="0"/>
              <a:t>If person is already a TRS member</a:t>
            </a:r>
          </a:p>
          <a:p>
            <a:pPr lvl="1"/>
            <a:r>
              <a:rPr lang="en-US" sz="2800" dirty="0"/>
              <a:t>If New Member Contributions due</a:t>
            </a:r>
          </a:p>
          <a:p>
            <a:pPr lvl="1"/>
            <a:r>
              <a:rPr lang="en-US" sz="2800" dirty="0"/>
              <a:t>If person is a TRS retiree</a:t>
            </a:r>
          </a:p>
          <a:p>
            <a:pPr lvl="2"/>
            <a:r>
              <a:rPr lang="en-US" sz="2400" dirty="0"/>
              <a:t>Person’s retirement date</a:t>
            </a:r>
          </a:p>
          <a:p>
            <a:pPr lvl="2"/>
            <a:r>
              <a:rPr lang="en-US" sz="2400" dirty="0"/>
              <a:t>If retiree is subject to surcharges</a:t>
            </a:r>
          </a:p>
          <a:p>
            <a:pPr lvl="1"/>
            <a:r>
              <a:rPr lang="en-US" sz="2800" dirty="0"/>
              <a:t>If person has elected ORP</a:t>
            </a:r>
          </a:p>
          <a:p>
            <a:endParaRPr lang="en-US" sz="3200" dirty="0"/>
          </a:p>
        </p:txBody>
      </p:sp>
      <p:sp>
        <p:nvSpPr>
          <p:cNvPr id="4" name="Slide Number Placeholder 3">
            <a:extLst>
              <a:ext uri="{FF2B5EF4-FFF2-40B4-BE49-F238E27FC236}">
                <a16:creationId xmlns:a16="http://schemas.microsoft.com/office/drawing/2014/main" id="{9F9101EE-B0ED-4947-AFB1-FF5201B53A4F}"/>
              </a:ext>
            </a:extLst>
          </p:cNvPr>
          <p:cNvSpPr>
            <a:spLocks noGrp="1"/>
          </p:cNvSpPr>
          <p:nvPr>
            <p:ph type="sldNum" sz="quarter" idx="12"/>
          </p:nvPr>
        </p:nvSpPr>
        <p:spPr/>
        <p:txBody>
          <a:bodyPr/>
          <a:lstStyle/>
          <a:p>
            <a:fld id="{EBB06CB8-09CA-444F-B64E-B134B812EDE5}" type="slidenum">
              <a:rPr lang="en-US" smtClean="0"/>
              <a:t>13</a:t>
            </a:fld>
            <a:endParaRPr lang="en-US"/>
          </a:p>
        </p:txBody>
      </p:sp>
      <p:pic>
        <p:nvPicPr>
          <p:cNvPr id="5" name="Picture 6" descr="Image result for new hire">
            <a:extLst>
              <a:ext uri="{FF2B5EF4-FFF2-40B4-BE49-F238E27FC236}">
                <a16:creationId xmlns:a16="http://schemas.microsoft.com/office/drawing/2014/main" id="{B6E5CB26-0ED8-498F-8D60-9CCF4DEFCF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532" y="2646787"/>
            <a:ext cx="3770132" cy="1874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190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FFFA5-CE30-4538-AEFB-81C60221940E}"/>
              </a:ext>
            </a:extLst>
          </p:cNvPr>
          <p:cNvSpPr>
            <a:spLocks noGrp="1"/>
          </p:cNvSpPr>
          <p:nvPr>
            <p:ph type="title"/>
          </p:nvPr>
        </p:nvSpPr>
        <p:spPr/>
        <p:txBody>
          <a:bodyPr/>
          <a:lstStyle/>
          <a:p>
            <a:r>
              <a:rPr lang="en-US" dirty="0"/>
              <a:t>View Employee Information – No TRS Account</a:t>
            </a:r>
          </a:p>
        </p:txBody>
      </p:sp>
      <p:sp>
        <p:nvSpPr>
          <p:cNvPr id="4" name="Slide Number Placeholder 3">
            <a:extLst>
              <a:ext uri="{FF2B5EF4-FFF2-40B4-BE49-F238E27FC236}">
                <a16:creationId xmlns:a16="http://schemas.microsoft.com/office/drawing/2014/main" id="{994DD28F-B82C-4A01-BE47-E01AFB70D1AC}"/>
              </a:ext>
            </a:extLst>
          </p:cNvPr>
          <p:cNvSpPr>
            <a:spLocks noGrp="1"/>
          </p:cNvSpPr>
          <p:nvPr>
            <p:ph type="sldNum" sz="quarter" idx="12"/>
          </p:nvPr>
        </p:nvSpPr>
        <p:spPr/>
        <p:txBody>
          <a:bodyPr/>
          <a:lstStyle/>
          <a:p>
            <a:fld id="{EBB06CB8-09CA-444F-B64E-B134B812EDE5}" type="slidenum">
              <a:rPr lang="en-US" smtClean="0"/>
              <a:t>14</a:t>
            </a:fld>
            <a:endParaRPr lang="en-US"/>
          </a:p>
        </p:txBody>
      </p:sp>
      <p:pic>
        <p:nvPicPr>
          <p:cNvPr id="5" name="Content Placeholder 4">
            <a:extLst>
              <a:ext uri="{FF2B5EF4-FFF2-40B4-BE49-F238E27FC236}">
                <a16:creationId xmlns:a16="http://schemas.microsoft.com/office/drawing/2014/main" id="{EAEDB19D-D2A5-4294-8277-2361895FB64D}"/>
              </a:ext>
            </a:extLst>
          </p:cNvPr>
          <p:cNvPicPr>
            <a:picLocks noGrp="1" noChangeAspect="1"/>
          </p:cNvPicPr>
          <p:nvPr>
            <p:ph idx="1"/>
          </p:nvPr>
        </p:nvPicPr>
        <p:blipFill>
          <a:blip r:embed="rId3"/>
          <a:stretch>
            <a:fillRect/>
          </a:stretch>
        </p:blipFill>
        <p:spPr>
          <a:xfrm>
            <a:off x="1415043" y="1484313"/>
            <a:ext cx="9361914" cy="4692650"/>
          </a:xfrm>
          <a:prstGeom prst="rect">
            <a:avLst/>
          </a:prstGeom>
        </p:spPr>
      </p:pic>
      <p:sp>
        <p:nvSpPr>
          <p:cNvPr id="6" name="TextBox 5">
            <a:extLst>
              <a:ext uri="{FF2B5EF4-FFF2-40B4-BE49-F238E27FC236}">
                <a16:creationId xmlns:a16="http://schemas.microsoft.com/office/drawing/2014/main" id="{D6E08D18-3A0D-48CD-A872-9377DBBAF452}"/>
              </a:ext>
            </a:extLst>
          </p:cNvPr>
          <p:cNvSpPr txBox="1"/>
          <p:nvPr/>
        </p:nvSpPr>
        <p:spPr>
          <a:xfrm>
            <a:off x="3293706" y="2276669"/>
            <a:ext cx="755780" cy="242597"/>
          </a:xfrm>
          <a:prstGeom prst="rect">
            <a:avLst/>
          </a:prstGeom>
          <a:solidFill>
            <a:schemeClr val="tx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B6512DE6-1CC0-4102-BB01-84A4F07B8167}"/>
              </a:ext>
            </a:extLst>
          </p:cNvPr>
          <p:cNvSpPr txBox="1"/>
          <p:nvPr/>
        </p:nvSpPr>
        <p:spPr>
          <a:xfrm>
            <a:off x="3293706" y="4730619"/>
            <a:ext cx="755780" cy="242597"/>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456004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EA47E5-AC31-4FC6-97AC-BCE072676834}" type="slidenum">
              <a:rPr lang="en-US" smtClean="0"/>
              <a:t>15</a:t>
            </a:fld>
            <a:endParaRPr lang="en-US"/>
          </a:p>
        </p:txBody>
      </p:sp>
      <p:sp>
        <p:nvSpPr>
          <p:cNvPr id="7" name="Title 6">
            <a:extLst>
              <a:ext uri="{FF2B5EF4-FFF2-40B4-BE49-F238E27FC236}">
                <a16:creationId xmlns:a16="http://schemas.microsoft.com/office/drawing/2014/main" id="{8652C127-98CF-41EA-86EE-84DA316DE2A2}"/>
              </a:ext>
            </a:extLst>
          </p:cNvPr>
          <p:cNvSpPr>
            <a:spLocks noGrp="1"/>
          </p:cNvSpPr>
          <p:nvPr>
            <p:ph type="title"/>
          </p:nvPr>
        </p:nvSpPr>
        <p:spPr/>
        <p:txBody>
          <a:bodyPr>
            <a:normAutofit/>
          </a:bodyPr>
          <a:lstStyle/>
          <a:p>
            <a:r>
              <a:rPr lang="en-US" dirty="0"/>
              <a:t>View Employee Information---Current TRS Member</a:t>
            </a:r>
          </a:p>
        </p:txBody>
      </p:sp>
      <p:pic>
        <p:nvPicPr>
          <p:cNvPr id="8" name="Picture 6" descr="image013">
            <a:extLst>
              <a:ext uri="{FF2B5EF4-FFF2-40B4-BE49-F238E27FC236}">
                <a16:creationId xmlns:a16="http://schemas.microsoft.com/office/drawing/2014/main" id="{F046D468-62B2-4374-90A4-A2BE6621B7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364" y="1514063"/>
            <a:ext cx="10424330" cy="445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E68B093-BC98-4643-8A99-12BC6B53F0DA}"/>
              </a:ext>
            </a:extLst>
          </p:cNvPr>
          <p:cNvSpPr txBox="1"/>
          <p:nvPr/>
        </p:nvSpPr>
        <p:spPr>
          <a:xfrm>
            <a:off x="3131820" y="2491740"/>
            <a:ext cx="1017270" cy="369332"/>
          </a:xfrm>
          <a:prstGeom prst="rect">
            <a:avLst/>
          </a:prstGeom>
          <a:solidFill>
            <a:schemeClr val="tx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1C8E8CD4-4320-45E3-BE32-07C17E76DA9D}"/>
              </a:ext>
            </a:extLst>
          </p:cNvPr>
          <p:cNvSpPr txBox="1"/>
          <p:nvPr/>
        </p:nvSpPr>
        <p:spPr>
          <a:xfrm>
            <a:off x="3131820" y="2861072"/>
            <a:ext cx="1211580" cy="369332"/>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479214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63F4B-6538-49AD-AE28-42FFD46BA3A6}"/>
              </a:ext>
            </a:extLst>
          </p:cNvPr>
          <p:cNvSpPr>
            <a:spLocks noGrp="1"/>
          </p:cNvSpPr>
          <p:nvPr>
            <p:ph type="title"/>
          </p:nvPr>
        </p:nvSpPr>
        <p:spPr/>
        <p:txBody>
          <a:bodyPr/>
          <a:lstStyle/>
          <a:p>
            <a:r>
              <a:rPr lang="en-US" dirty="0"/>
              <a:t>Employee Demographic (ED) Report</a:t>
            </a:r>
          </a:p>
        </p:txBody>
      </p:sp>
      <p:sp>
        <p:nvSpPr>
          <p:cNvPr id="3" name="Content Placeholder 2">
            <a:extLst>
              <a:ext uri="{FF2B5EF4-FFF2-40B4-BE49-F238E27FC236}">
                <a16:creationId xmlns:a16="http://schemas.microsoft.com/office/drawing/2014/main" id="{A1F6B535-6E8B-4A4F-A476-45180341AD62}"/>
              </a:ext>
            </a:extLst>
          </p:cNvPr>
          <p:cNvSpPr>
            <a:spLocks noGrp="1"/>
          </p:cNvSpPr>
          <p:nvPr>
            <p:ph idx="1"/>
          </p:nvPr>
        </p:nvSpPr>
        <p:spPr>
          <a:xfrm>
            <a:off x="838200" y="1484987"/>
            <a:ext cx="10515600" cy="2359226"/>
          </a:xfrm>
        </p:spPr>
        <p:txBody>
          <a:bodyPr/>
          <a:lstStyle/>
          <a:p>
            <a:r>
              <a:rPr lang="en-US" dirty="0"/>
              <a:t>The purpose of the Employee Demographic Report is to create and maintain information for TRS participants</a:t>
            </a:r>
          </a:p>
          <a:p>
            <a:r>
              <a:rPr lang="en-US" dirty="0"/>
              <a:t>ED20, ED25, ED40, ED45 &amp; ED90</a:t>
            </a:r>
          </a:p>
          <a:p>
            <a:r>
              <a:rPr lang="en-US" dirty="0"/>
              <a:t>Can submit and complete as many ED reports as needed each month</a:t>
            </a:r>
          </a:p>
          <a:p>
            <a:r>
              <a:rPr lang="en-US" dirty="0"/>
              <a:t>Examples of when to send ED records</a:t>
            </a:r>
          </a:p>
          <a:p>
            <a:endParaRPr lang="en-US" dirty="0"/>
          </a:p>
        </p:txBody>
      </p:sp>
      <p:sp>
        <p:nvSpPr>
          <p:cNvPr id="4" name="Slide Number Placeholder 3">
            <a:extLst>
              <a:ext uri="{FF2B5EF4-FFF2-40B4-BE49-F238E27FC236}">
                <a16:creationId xmlns:a16="http://schemas.microsoft.com/office/drawing/2014/main" id="{CC6BBD54-5A5F-4AC3-92CE-BD8D02AFB123}"/>
              </a:ext>
            </a:extLst>
          </p:cNvPr>
          <p:cNvSpPr>
            <a:spLocks noGrp="1"/>
          </p:cNvSpPr>
          <p:nvPr>
            <p:ph type="sldNum" sz="quarter" idx="12"/>
          </p:nvPr>
        </p:nvSpPr>
        <p:spPr/>
        <p:txBody>
          <a:bodyPr/>
          <a:lstStyle/>
          <a:p>
            <a:fld id="{EBB06CB8-09CA-444F-B64E-B134B812EDE5}" type="slidenum">
              <a:rPr lang="en-US" smtClean="0"/>
              <a:t>16</a:t>
            </a:fld>
            <a:endParaRPr lang="en-US"/>
          </a:p>
        </p:txBody>
      </p:sp>
      <p:sp>
        <p:nvSpPr>
          <p:cNvPr id="5" name="Rounded Rectangle 7">
            <a:extLst>
              <a:ext uri="{FF2B5EF4-FFF2-40B4-BE49-F238E27FC236}">
                <a16:creationId xmlns:a16="http://schemas.microsoft.com/office/drawing/2014/main" id="{583C1E63-AF0D-49E8-B817-1245E369450A}"/>
              </a:ext>
            </a:extLst>
          </p:cNvPr>
          <p:cNvSpPr/>
          <p:nvPr/>
        </p:nvSpPr>
        <p:spPr>
          <a:xfrm>
            <a:off x="976745" y="3906982"/>
            <a:ext cx="2909455" cy="229639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u="sng" dirty="0"/>
              <a:t>New Employee</a:t>
            </a:r>
            <a:endParaRPr lang="en-US" sz="2800" u="sng" dirty="0"/>
          </a:p>
          <a:p>
            <a:pPr algn="ctr"/>
            <a:r>
              <a:rPr lang="en-US" sz="3200" dirty="0"/>
              <a:t>ED20 or ED25</a:t>
            </a:r>
          </a:p>
          <a:p>
            <a:pPr algn="ctr"/>
            <a:r>
              <a:rPr lang="en-US" sz="3200" dirty="0"/>
              <a:t>ED40</a:t>
            </a:r>
          </a:p>
        </p:txBody>
      </p:sp>
      <p:sp>
        <p:nvSpPr>
          <p:cNvPr id="6" name="Rounded Rectangle 8">
            <a:extLst>
              <a:ext uri="{FF2B5EF4-FFF2-40B4-BE49-F238E27FC236}">
                <a16:creationId xmlns:a16="http://schemas.microsoft.com/office/drawing/2014/main" id="{AC36BE86-12FF-4061-8578-489BEB263DCE}"/>
              </a:ext>
            </a:extLst>
          </p:cNvPr>
          <p:cNvSpPr/>
          <p:nvPr/>
        </p:nvSpPr>
        <p:spPr>
          <a:xfrm>
            <a:off x="4759034" y="3906982"/>
            <a:ext cx="2909455" cy="229639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u="sng" dirty="0"/>
              <a:t>Change Positions</a:t>
            </a:r>
          </a:p>
          <a:p>
            <a:pPr algn="ctr"/>
            <a:r>
              <a:rPr lang="en-US" sz="3200" dirty="0"/>
              <a:t>ED45 to End/Add*</a:t>
            </a:r>
          </a:p>
        </p:txBody>
      </p:sp>
      <p:sp>
        <p:nvSpPr>
          <p:cNvPr id="7" name="Rounded Rectangle 9">
            <a:extLst>
              <a:ext uri="{FF2B5EF4-FFF2-40B4-BE49-F238E27FC236}">
                <a16:creationId xmlns:a16="http://schemas.microsoft.com/office/drawing/2014/main" id="{55C0948A-8FB0-4339-BCCD-65124175201E}"/>
              </a:ext>
            </a:extLst>
          </p:cNvPr>
          <p:cNvSpPr/>
          <p:nvPr/>
        </p:nvSpPr>
        <p:spPr>
          <a:xfrm>
            <a:off x="8444345" y="3906981"/>
            <a:ext cx="2909455" cy="229639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u="sng" dirty="0"/>
              <a:t>Terminate ALL Employment</a:t>
            </a:r>
          </a:p>
          <a:p>
            <a:pPr algn="ctr"/>
            <a:r>
              <a:rPr lang="en-US" sz="3200" dirty="0"/>
              <a:t>ED90</a:t>
            </a:r>
          </a:p>
        </p:txBody>
      </p:sp>
    </p:spTree>
    <p:extLst>
      <p:ext uri="{BB962C8B-B14F-4D97-AF65-F5344CB8AC3E}">
        <p14:creationId xmlns:p14="http://schemas.microsoft.com/office/powerpoint/2010/main" val="215573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BC9B9-CDA4-4698-B2C1-004EF8F616FD}"/>
              </a:ext>
            </a:extLst>
          </p:cNvPr>
          <p:cNvSpPr>
            <a:spLocks noGrp="1"/>
          </p:cNvSpPr>
          <p:nvPr>
            <p:ph type="title"/>
          </p:nvPr>
        </p:nvSpPr>
        <p:spPr/>
        <p:txBody>
          <a:bodyPr/>
          <a:lstStyle/>
          <a:p>
            <a:r>
              <a:rPr lang="en-US" dirty="0"/>
              <a:t>Important Fields on ED 40</a:t>
            </a:r>
          </a:p>
        </p:txBody>
      </p:sp>
      <p:sp>
        <p:nvSpPr>
          <p:cNvPr id="3" name="Content Placeholder 2">
            <a:extLst>
              <a:ext uri="{FF2B5EF4-FFF2-40B4-BE49-F238E27FC236}">
                <a16:creationId xmlns:a16="http://schemas.microsoft.com/office/drawing/2014/main" id="{02EF1E22-D18E-4966-BA33-5A4901912A15}"/>
              </a:ext>
            </a:extLst>
          </p:cNvPr>
          <p:cNvSpPr>
            <a:spLocks noGrp="1"/>
          </p:cNvSpPr>
          <p:nvPr>
            <p:ph idx="1"/>
          </p:nvPr>
        </p:nvSpPr>
        <p:spPr/>
        <p:txBody>
          <a:bodyPr/>
          <a:lstStyle/>
          <a:p>
            <a:r>
              <a:rPr lang="en-US" dirty="0"/>
              <a:t>Position code</a:t>
            </a:r>
          </a:p>
          <a:p>
            <a:r>
              <a:rPr lang="en-US" dirty="0"/>
              <a:t>Employment type</a:t>
            </a:r>
          </a:p>
          <a:p>
            <a:r>
              <a:rPr lang="en-US" dirty="0"/>
              <a:t>Membership eligibility flag</a:t>
            </a:r>
          </a:p>
          <a:p>
            <a:r>
              <a:rPr lang="en-US" dirty="0"/>
              <a:t>Non Standard Work Week</a:t>
            </a:r>
          </a:p>
          <a:p>
            <a:r>
              <a:rPr lang="en-US" dirty="0"/>
              <a:t>ORP eligible position flag</a:t>
            </a:r>
          </a:p>
          <a:p>
            <a:r>
              <a:rPr lang="en-US" dirty="0"/>
              <a:t>Entitled to group benefits under UT/A&amp;M/ERS</a:t>
            </a:r>
          </a:p>
          <a:p>
            <a:endParaRPr lang="en-US" dirty="0"/>
          </a:p>
        </p:txBody>
      </p:sp>
      <p:sp>
        <p:nvSpPr>
          <p:cNvPr id="4" name="Slide Number Placeholder 3">
            <a:extLst>
              <a:ext uri="{FF2B5EF4-FFF2-40B4-BE49-F238E27FC236}">
                <a16:creationId xmlns:a16="http://schemas.microsoft.com/office/drawing/2014/main" id="{CFBB9B37-EAC9-4421-A507-E2A1F44F8DA5}"/>
              </a:ext>
            </a:extLst>
          </p:cNvPr>
          <p:cNvSpPr>
            <a:spLocks noGrp="1"/>
          </p:cNvSpPr>
          <p:nvPr>
            <p:ph type="sldNum" sz="quarter" idx="12"/>
          </p:nvPr>
        </p:nvSpPr>
        <p:spPr/>
        <p:txBody>
          <a:bodyPr/>
          <a:lstStyle/>
          <a:p>
            <a:fld id="{EBB06CB8-09CA-444F-B64E-B134B812EDE5}" type="slidenum">
              <a:rPr lang="en-US" smtClean="0"/>
              <a:t>17</a:t>
            </a:fld>
            <a:endParaRPr lang="en-US"/>
          </a:p>
        </p:txBody>
      </p:sp>
    </p:spTree>
    <p:extLst>
      <p:ext uri="{BB962C8B-B14F-4D97-AF65-F5344CB8AC3E}">
        <p14:creationId xmlns:p14="http://schemas.microsoft.com/office/powerpoint/2010/main" val="1195959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65FFC-AF94-4A4A-A1F9-DF15DBDFA20C}"/>
              </a:ext>
            </a:extLst>
          </p:cNvPr>
          <p:cNvSpPr>
            <a:spLocks noGrp="1"/>
          </p:cNvSpPr>
          <p:nvPr>
            <p:ph type="title"/>
          </p:nvPr>
        </p:nvSpPr>
        <p:spPr/>
        <p:txBody>
          <a:bodyPr/>
          <a:lstStyle/>
          <a:p>
            <a:r>
              <a:rPr lang="en-US" dirty="0"/>
              <a:t>ED 45 Record</a:t>
            </a:r>
          </a:p>
        </p:txBody>
      </p:sp>
      <p:sp>
        <p:nvSpPr>
          <p:cNvPr id="3" name="Content Placeholder 2">
            <a:extLst>
              <a:ext uri="{FF2B5EF4-FFF2-40B4-BE49-F238E27FC236}">
                <a16:creationId xmlns:a16="http://schemas.microsoft.com/office/drawing/2014/main" id="{75B61FE1-B79F-4B8C-B5BB-BC006476D930}"/>
              </a:ext>
            </a:extLst>
          </p:cNvPr>
          <p:cNvSpPr>
            <a:spLocks noGrp="1"/>
          </p:cNvSpPr>
          <p:nvPr>
            <p:ph idx="1"/>
          </p:nvPr>
        </p:nvSpPr>
        <p:spPr>
          <a:xfrm>
            <a:off x="838200" y="1484986"/>
            <a:ext cx="10515600" cy="1575455"/>
          </a:xfrm>
        </p:spPr>
        <p:txBody>
          <a:bodyPr/>
          <a:lstStyle/>
          <a:p>
            <a:r>
              <a:rPr lang="en-US" dirty="0"/>
              <a:t>The purpose of the ED 45 record is to edit, end, end/add or delete position information for TRS participants</a:t>
            </a:r>
          </a:p>
          <a:p>
            <a:r>
              <a:rPr lang="en-US" dirty="0"/>
              <a:t>Examples of when to send ED 45 records</a:t>
            </a:r>
          </a:p>
          <a:p>
            <a:endParaRPr lang="en-US" dirty="0"/>
          </a:p>
        </p:txBody>
      </p:sp>
      <p:sp>
        <p:nvSpPr>
          <p:cNvPr id="4" name="Slide Number Placeholder 3">
            <a:extLst>
              <a:ext uri="{FF2B5EF4-FFF2-40B4-BE49-F238E27FC236}">
                <a16:creationId xmlns:a16="http://schemas.microsoft.com/office/drawing/2014/main" id="{1E9F95E3-9EB8-48C3-96CE-357B7A0B170D}"/>
              </a:ext>
            </a:extLst>
          </p:cNvPr>
          <p:cNvSpPr>
            <a:spLocks noGrp="1"/>
          </p:cNvSpPr>
          <p:nvPr>
            <p:ph type="sldNum" sz="quarter" idx="12"/>
          </p:nvPr>
        </p:nvSpPr>
        <p:spPr/>
        <p:txBody>
          <a:bodyPr/>
          <a:lstStyle/>
          <a:p>
            <a:fld id="{EBB06CB8-09CA-444F-B64E-B134B812EDE5}" type="slidenum">
              <a:rPr lang="en-US" smtClean="0"/>
              <a:t>18</a:t>
            </a:fld>
            <a:endParaRPr lang="en-US"/>
          </a:p>
        </p:txBody>
      </p:sp>
      <p:sp>
        <p:nvSpPr>
          <p:cNvPr id="5" name="Rounded Rectangle 7">
            <a:extLst>
              <a:ext uri="{FF2B5EF4-FFF2-40B4-BE49-F238E27FC236}">
                <a16:creationId xmlns:a16="http://schemas.microsoft.com/office/drawing/2014/main" id="{6158AE7F-50BA-4617-A1F1-0D9292E43538}"/>
              </a:ext>
            </a:extLst>
          </p:cNvPr>
          <p:cNvSpPr/>
          <p:nvPr/>
        </p:nvSpPr>
        <p:spPr>
          <a:xfrm>
            <a:off x="676856" y="3238167"/>
            <a:ext cx="2593947" cy="29404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u="sng" dirty="0"/>
              <a:t>Edit</a:t>
            </a:r>
            <a:endParaRPr lang="en-US" sz="2400" u="sng" dirty="0"/>
          </a:p>
          <a:p>
            <a:pPr algn="ctr"/>
            <a:r>
              <a:rPr lang="en-US" sz="2800" dirty="0"/>
              <a:t>Incorrect original information</a:t>
            </a:r>
          </a:p>
        </p:txBody>
      </p:sp>
      <p:sp>
        <p:nvSpPr>
          <p:cNvPr id="6" name="Rounded Rectangle 8">
            <a:extLst>
              <a:ext uri="{FF2B5EF4-FFF2-40B4-BE49-F238E27FC236}">
                <a16:creationId xmlns:a16="http://schemas.microsoft.com/office/drawing/2014/main" id="{5EB1C78E-6882-4630-984F-E563FA7308F7}"/>
              </a:ext>
            </a:extLst>
          </p:cNvPr>
          <p:cNvSpPr/>
          <p:nvPr/>
        </p:nvSpPr>
        <p:spPr>
          <a:xfrm>
            <a:off x="3395118" y="3238167"/>
            <a:ext cx="2593947" cy="29404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u="sng" dirty="0"/>
              <a:t>End </a:t>
            </a:r>
          </a:p>
          <a:p>
            <a:pPr algn="ctr"/>
            <a:r>
              <a:rPr lang="en-US" sz="2800" dirty="0"/>
              <a:t>Position ends prior to expected, not termed</a:t>
            </a:r>
          </a:p>
        </p:txBody>
      </p:sp>
      <p:sp>
        <p:nvSpPr>
          <p:cNvPr id="7" name="Rounded Rectangle 9">
            <a:extLst>
              <a:ext uri="{FF2B5EF4-FFF2-40B4-BE49-F238E27FC236}">
                <a16:creationId xmlns:a16="http://schemas.microsoft.com/office/drawing/2014/main" id="{5F882A53-4537-4913-AFE1-DF8377690113}"/>
              </a:ext>
            </a:extLst>
          </p:cNvPr>
          <p:cNvSpPr/>
          <p:nvPr/>
        </p:nvSpPr>
        <p:spPr>
          <a:xfrm>
            <a:off x="6113380" y="3238167"/>
            <a:ext cx="2593947" cy="294045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u="sng" dirty="0"/>
              <a:t>End/Add</a:t>
            </a:r>
            <a:endParaRPr lang="en-US" sz="2800" dirty="0"/>
          </a:p>
          <a:p>
            <a:pPr algn="ctr"/>
            <a:r>
              <a:rPr lang="en-US" sz="2800" dirty="0"/>
              <a:t>Original position ends, new position</a:t>
            </a:r>
          </a:p>
          <a:p>
            <a:pPr algn="ctr"/>
            <a:r>
              <a:rPr lang="en-US" sz="2800" dirty="0"/>
              <a:t>begins immediately</a:t>
            </a:r>
          </a:p>
        </p:txBody>
      </p:sp>
      <p:sp>
        <p:nvSpPr>
          <p:cNvPr id="8" name="Rounded Rectangle 10">
            <a:extLst>
              <a:ext uri="{FF2B5EF4-FFF2-40B4-BE49-F238E27FC236}">
                <a16:creationId xmlns:a16="http://schemas.microsoft.com/office/drawing/2014/main" id="{090A8459-AE35-497E-A246-484E13FB6494}"/>
              </a:ext>
            </a:extLst>
          </p:cNvPr>
          <p:cNvSpPr/>
          <p:nvPr/>
        </p:nvSpPr>
        <p:spPr>
          <a:xfrm>
            <a:off x="8831642" y="3238167"/>
            <a:ext cx="2593947" cy="29404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u="sng" dirty="0"/>
              <a:t>Delete</a:t>
            </a:r>
            <a:endParaRPr lang="en-US" sz="2800" dirty="0"/>
          </a:p>
          <a:p>
            <a:pPr algn="ctr"/>
            <a:r>
              <a:rPr lang="en-US" sz="2800" dirty="0"/>
              <a:t>Position record submitted in error</a:t>
            </a:r>
          </a:p>
        </p:txBody>
      </p:sp>
    </p:spTree>
    <p:extLst>
      <p:ext uri="{BB962C8B-B14F-4D97-AF65-F5344CB8AC3E}">
        <p14:creationId xmlns:p14="http://schemas.microsoft.com/office/powerpoint/2010/main" val="2034560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ECDA-3C2A-4ABD-AC49-5A942F531BC4}"/>
              </a:ext>
            </a:extLst>
          </p:cNvPr>
          <p:cNvSpPr>
            <a:spLocks noGrp="1"/>
          </p:cNvSpPr>
          <p:nvPr>
            <p:ph type="title"/>
          </p:nvPr>
        </p:nvSpPr>
        <p:spPr/>
        <p:txBody>
          <a:bodyPr/>
          <a:lstStyle/>
          <a:p>
            <a:r>
              <a:rPr lang="en-US" dirty="0"/>
              <a:t>Employment and Positions</a:t>
            </a:r>
          </a:p>
        </p:txBody>
      </p:sp>
      <p:sp>
        <p:nvSpPr>
          <p:cNvPr id="3" name="Content Placeholder 2">
            <a:extLst>
              <a:ext uri="{FF2B5EF4-FFF2-40B4-BE49-F238E27FC236}">
                <a16:creationId xmlns:a16="http://schemas.microsoft.com/office/drawing/2014/main" id="{FB7A5104-6D6F-4926-87B7-89608D6B2C0B}"/>
              </a:ext>
            </a:extLst>
          </p:cNvPr>
          <p:cNvSpPr>
            <a:spLocks noGrp="1"/>
          </p:cNvSpPr>
          <p:nvPr>
            <p:ph idx="1"/>
          </p:nvPr>
        </p:nvSpPr>
        <p:spPr>
          <a:xfrm>
            <a:off x="838200" y="1484986"/>
            <a:ext cx="6664071" cy="4691977"/>
          </a:xfrm>
        </p:spPr>
        <p:txBody>
          <a:bodyPr>
            <a:normAutofit/>
          </a:bodyPr>
          <a:lstStyle/>
          <a:p>
            <a:r>
              <a:rPr lang="en-US" dirty="0"/>
              <a:t>An ED20 record sent for a new employee creates a new employment</a:t>
            </a:r>
          </a:p>
          <a:p>
            <a:r>
              <a:rPr lang="en-US" dirty="0"/>
              <a:t>An ED40 record then adds positions (contracts) under that employment</a:t>
            </a:r>
          </a:p>
          <a:p>
            <a:pPr lvl="1"/>
            <a:r>
              <a:rPr lang="en-US" dirty="0"/>
              <a:t>Each employment can hold multiple positions</a:t>
            </a:r>
          </a:p>
          <a:p>
            <a:r>
              <a:rPr lang="en-US" dirty="0"/>
              <a:t>Each RP20 must have a matching position to post to</a:t>
            </a:r>
          </a:p>
          <a:p>
            <a:endParaRPr lang="en-US" dirty="0"/>
          </a:p>
        </p:txBody>
      </p:sp>
      <p:sp>
        <p:nvSpPr>
          <p:cNvPr id="4" name="Slide Number Placeholder 3">
            <a:extLst>
              <a:ext uri="{FF2B5EF4-FFF2-40B4-BE49-F238E27FC236}">
                <a16:creationId xmlns:a16="http://schemas.microsoft.com/office/drawing/2014/main" id="{718666EB-73FA-4C85-9501-4A6443FDA1EF}"/>
              </a:ext>
            </a:extLst>
          </p:cNvPr>
          <p:cNvSpPr>
            <a:spLocks noGrp="1"/>
          </p:cNvSpPr>
          <p:nvPr>
            <p:ph type="sldNum" sz="quarter" idx="12"/>
          </p:nvPr>
        </p:nvSpPr>
        <p:spPr/>
        <p:txBody>
          <a:bodyPr/>
          <a:lstStyle/>
          <a:p>
            <a:fld id="{EBB06CB8-09CA-444F-B64E-B134B812EDE5}" type="slidenum">
              <a:rPr lang="en-US" smtClean="0"/>
              <a:t>19</a:t>
            </a:fld>
            <a:endParaRPr lang="en-US"/>
          </a:p>
        </p:txBody>
      </p:sp>
      <p:pic>
        <p:nvPicPr>
          <p:cNvPr id="8" name="Picture 7">
            <a:extLst>
              <a:ext uri="{FF2B5EF4-FFF2-40B4-BE49-F238E27FC236}">
                <a16:creationId xmlns:a16="http://schemas.microsoft.com/office/drawing/2014/main" id="{76D3F7DD-8990-4B91-87E1-4B1409F75D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8180" y="1254414"/>
            <a:ext cx="4023601" cy="5101936"/>
          </a:xfrm>
          <a:prstGeom prst="rect">
            <a:avLst/>
          </a:prstGeom>
        </p:spPr>
      </p:pic>
      <p:sp>
        <p:nvSpPr>
          <p:cNvPr id="5" name="TextBox 4">
            <a:extLst>
              <a:ext uri="{FF2B5EF4-FFF2-40B4-BE49-F238E27FC236}">
                <a16:creationId xmlns:a16="http://schemas.microsoft.com/office/drawing/2014/main" id="{F36F7C8D-D714-4528-AF69-9E393B9ADF3B}"/>
              </a:ext>
            </a:extLst>
          </p:cNvPr>
          <p:cNvSpPr txBox="1"/>
          <p:nvPr/>
        </p:nvSpPr>
        <p:spPr>
          <a:xfrm>
            <a:off x="8610600" y="1379105"/>
            <a:ext cx="2743200" cy="461665"/>
          </a:xfrm>
          <a:prstGeom prst="rect">
            <a:avLst/>
          </a:prstGeom>
          <a:noFill/>
        </p:spPr>
        <p:txBody>
          <a:bodyPr wrap="square" rtlCol="0">
            <a:spAutoFit/>
          </a:bodyPr>
          <a:lstStyle/>
          <a:p>
            <a:pPr algn="ctr"/>
            <a:r>
              <a:rPr lang="en-US" sz="2400" dirty="0"/>
              <a:t>Employment</a:t>
            </a:r>
          </a:p>
        </p:txBody>
      </p:sp>
      <p:sp>
        <p:nvSpPr>
          <p:cNvPr id="6" name="TextBox 5">
            <a:extLst>
              <a:ext uri="{FF2B5EF4-FFF2-40B4-BE49-F238E27FC236}">
                <a16:creationId xmlns:a16="http://schemas.microsoft.com/office/drawing/2014/main" id="{860D4C57-805E-41E3-B973-BA306A0FA95E}"/>
              </a:ext>
            </a:extLst>
          </p:cNvPr>
          <p:cNvSpPr txBox="1"/>
          <p:nvPr/>
        </p:nvSpPr>
        <p:spPr>
          <a:xfrm>
            <a:off x="8995975" y="2962139"/>
            <a:ext cx="2743200" cy="461665"/>
          </a:xfrm>
          <a:prstGeom prst="rect">
            <a:avLst/>
          </a:prstGeom>
          <a:noFill/>
        </p:spPr>
        <p:txBody>
          <a:bodyPr wrap="square" rtlCol="0">
            <a:spAutoFit/>
          </a:bodyPr>
          <a:lstStyle/>
          <a:p>
            <a:pPr algn="ctr"/>
            <a:r>
              <a:rPr lang="en-US" sz="2400" dirty="0"/>
              <a:t>Part-time Position</a:t>
            </a:r>
          </a:p>
        </p:txBody>
      </p:sp>
      <p:sp>
        <p:nvSpPr>
          <p:cNvPr id="7" name="TextBox 6">
            <a:extLst>
              <a:ext uri="{FF2B5EF4-FFF2-40B4-BE49-F238E27FC236}">
                <a16:creationId xmlns:a16="http://schemas.microsoft.com/office/drawing/2014/main" id="{1B1AC0B1-33B7-4320-B9BC-E77F89D6FB8E}"/>
              </a:ext>
            </a:extLst>
          </p:cNvPr>
          <p:cNvSpPr txBox="1"/>
          <p:nvPr/>
        </p:nvSpPr>
        <p:spPr>
          <a:xfrm>
            <a:off x="8782672" y="4197579"/>
            <a:ext cx="2743200" cy="461665"/>
          </a:xfrm>
          <a:prstGeom prst="rect">
            <a:avLst/>
          </a:prstGeom>
          <a:noFill/>
        </p:spPr>
        <p:txBody>
          <a:bodyPr wrap="square" rtlCol="0">
            <a:spAutoFit/>
          </a:bodyPr>
          <a:lstStyle/>
          <a:p>
            <a:pPr algn="ctr"/>
            <a:r>
              <a:rPr lang="en-US" sz="2400" dirty="0"/>
              <a:t>Full-time Position</a:t>
            </a:r>
          </a:p>
        </p:txBody>
      </p:sp>
      <p:grpSp>
        <p:nvGrpSpPr>
          <p:cNvPr id="9" name="Group 8">
            <a:extLst>
              <a:ext uri="{FF2B5EF4-FFF2-40B4-BE49-F238E27FC236}">
                <a16:creationId xmlns:a16="http://schemas.microsoft.com/office/drawing/2014/main" id="{85229F46-5C4D-402A-A187-6A69BC2E38D8}"/>
              </a:ext>
            </a:extLst>
          </p:cNvPr>
          <p:cNvGrpSpPr/>
          <p:nvPr/>
        </p:nvGrpSpPr>
        <p:grpSpPr>
          <a:xfrm>
            <a:off x="3387012" y="4066939"/>
            <a:ext cx="1816685" cy="1665992"/>
            <a:chOff x="5062537" y="2481262"/>
            <a:chExt cx="2066925" cy="1895475"/>
          </a:xfrm>
        </p:grpSpPr>
        <p:pic>
          <p:nvPicPr>
            <p:cNvPr id="10" name="Picture 9">
              <a:extLst>
                <a:ext uri="{FF2B5EF4-FFF2-40B4-BE49-F238E27FC236}">
                  <a16:creationId xmlns:a16="http://schemas.microsoft.com/office/drawing/2014/main" id="{5669D7C4-314B-4377-84BE-04E8139CDA92}"/>
                </a:ext>
              </a:extLst>
            </p:cNvPr>
            <p:cNvPicPr>
              <a:picLocks noChangeAspect="1"/>
            </p:cNvPicPr>
            <p:nvPr/>
          </p:nvPicPr>
          <p:blipFill>
            <a:blip r:embed="rId3"/>
            <a:stretch>
              <a:fillRect/>
            </a:stretch>
          </p:blipFill>
          <p:spPr>
            <a:xfrm>
              <a:off x="5062537" y="2481262"/>
              <a:ext cx="2066925" cy="1895475"/>
            </a:xfrm>
            <a:prstGeom prst="rect">
              <a:avLst/>
            </a:prstGeom>
          </p:spPr>
        </p:pic>
        <p:sp>
          <p:nvSpPr>
            <p:cNvPr id="11" name="TextBox 10">
              <a:extLst>
                <a:ext uri="{FF2B5EF4-FFF2-40B4-BE49-F238E27FC236}">
                  <a16:creationId xmlns:a16="http://schemas.microsoft.com/office/drawing/2014/main" id="{123B23BD-A0A1-4B7A-B1A1-8EE46C584AFA}"/>
                </a:ext>
              </a:extLst>
            </p:cNvPr>
            <p:cNvSpPr txBox="1"/>
            <p:nvPr/>
          </p:nvSpPr>
          <p:spPr>
            <a:xfrm rot="21221406">
              <a:off x="5465419" y="3188948"/>
              <a:ext cx="1261159" cy="369332"/>
            </a:xfrm>
            <a:prstGeom prst="rect">
              <a:avLst/>
            </a:prstGeom>
            <a:noFill/>
          </p:spPr>
          <p:txBody>
            <a:bodyPr wrap="square" rtlCol="0">
              <a:spAutoFit/>
            </a:bodyPr>
            <a:lstStyle/>
            <a:p>
              <a:r>
                <a:rPr lang="en-US" dirty="0"/>
                <a:t>RP record</a:t>
              </a:r>
            </a:p>
          </p:txBody>
        </p:sp>
      </p:grpSp>
    </p:spTree>
    <p:extLst>
      <p:ext uri="{BB962C8B-B14F-4D97-AF65-F5344CB8AC3E}">
        <p14:creationId xmlns:p14="http://schemas.microsoft.com/office/powerpoint/2010/main" val="252208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3" fill="hold" nodeType="clickEffect">
                                  <p:stCondLst>
                                    <p:cond delay="0"/>
                                  </p:stCondLst>
                                  <p:childTnLst>
                                    <p:anim calcmode="lin" valueType="num">
                                      <p:cBhvr additive="base">
                                        <p:cTn id="11" dur="500"/>
                                        <p:tgtEl>
                                          <p:spTgt spid="9"/>
                                        </p:tgtEl>
                                        <p:attrNameLst>
                                          <p:attrName>ppt_x</p:attrName>
                                        </p:attrNameLst>
                                      </p:cBhvr>
                                      <p:tavLst>
                                        <p:tav tm="0">
                                          <p:val>
                                            <p:strVal val="ppt_x"/>
                                          </p:val>
                                        </p:tav>
                                        <p:tav tm="100000">
                                          <p:val>
                                            <p:strVal val="1+ppt_w/2"/>
                                          </p:val>
                                        </p:tav>
                                      </p:tavLst>
                                    </p:anim>
                                    <p:anim calcmode="lin" valueType="num">
                                      <p:cBhvr additive="base">
                                        <p:cTn id="12" dur="500"/>
                                        <p:tgtEl>
                                          <p:spTgt spid="9"/>
                                        </p:tgtEl>
                                        <p:attrNameLst>
                                          <p:attrName>ppt_y</p:attrName>
                                        </p:attrNameLst>
                                      </p:cBhvr>
                                      <p:tavLst>
                                        <p:tav tm="0">
                                          <p:val>
                                            <p:strVal val="ppt_y"/>
                                          </p:val>
                                        </p:tav>
                                        <p:tav tm="100000">
                                          <p:val>
                                            <p:strVal val="0-ppt_h/2"/>
                                          </p:val>
                                        </p:tav>
                                      </p:tavLst>
                                    </p:anim>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652F2-1E81-4C35-96D8-5920B24E75A0}"/>
              </a:ext>
            </a:extLst>
          </p:cNvPr>
          <p:cNvSpPr>
            <a:spLocks noGrp="1"/>
          </p:cNvSpPr>
          <p:nvPr>
            <p:ph type="title"/>
          </p:nvPr>
        </p:nvSpPr>
        <p:spPr/>
        <p:txBody>
          <a:bodyPr/>
          <a:lstStyle/>
          <a:p>
            <a:r>
              <a:rPr lang="en-US" dirty="0"/>
              <a:t>Disclosure </a:t>
            </a:r>
          </a:p>
        </p:txBody>
      </p:sp>
      <p:sp>
        <p:nvSpPr>
          <p:cNvPr id="3" name="Content Placeholder 2">
            <a:extLst>
              <a:ext uri="{FF2B5EF4-FFF2-40B4-BE49-F238E27FC236}">
                <a16:creationId xmlns:a16="http://schemas.microsoft.com/office/drawing/2014/main" id="{F095B47E-2A41-4AD8-A234-FFB6CA4FF3AD}"/>
              </a:ext>
            </a:extLst>
          </p:cNvPr>
          <p:cNvSpPr>
            <a:spLocks noGrp="1"/>
          </p:cNvSpPr>
          <p:nvPr>
            <p:ph idx="1"/>
          </p:nvPr>
        </p:nvSpPr>
        <p:spPr/>
        <p:txBody>
          <a:bodyPr/>
          <a:lstStyle/>
          <a:p>
            <a:pPr marL="0" indent="0">
              <a:buNone/>
            </a:pPr>
            <a:r>
              <a:rPr lang="en-US" dirty="0"/>
              <a:t>This presentation is intended as a high level overview of TRS reporting. This presentation should not be viewed as a comprehensive overview of the TRS reporting process. </a:t>
            </a:r>
          </a:p>
          <a:p>
            <a:endParaRPr lang="en-US" dirty="0"/>
          </a:p>
          <a:p>
            <a:pPr marL="0" indent="0">
              <a:buNone/>
            </a:pPr>
            <a:r>
              <a:rPr lang="en-US" dirty="0"/>
              <a:t>The information in this presentation is based on the TRS Laws and Rules as of the current fiscal year</a:t>
            </a:r>
          </a:p>
          <a:p>
            <a:endParaRPr lang="en-US" dirty="0"/>
          </a:p>
          <a:p>
            <a:pPr marL="0" indent="0">
              <a:buNone/>
            </a:pPr>
            <a:r>
              <a:rPr lang="en-US" dirty="0"/>
              <a:t>Please see the various RE Portal training and  resources available on the TRS website for more complete information. </a:t>
            </a:r>
          </a:p>
          <a:p>
            <a:endParaRPr lang="en-US" dirty="0"/>
          </a:p>
        </p:txBody>
      </p:sp>
      <p:sp>
        <p:nvSpPr>
          <p:cNvPr id="4" name="Slide Number Placeholder 3">
            <a:extLst>
              <a:ext uri="{FF2B5EF4-FFF2-40B4-BE49-F238E27FC236}">
                <a16:creationId xmlns:a16="http://schemas.microsoft.com/office/drawing/2014/main" id="{E893D465-C452-4F18-A948-A08DB99F928B}"/>
              </a:ext>
            </a:extLst>
          </p:cNvPr>
          <p:cNvSpPr>
            <a:spLocks noGrp="1"/>
          </p:cNvSpPr>
          <p:nvPr>
            <p:ph type="sldNum" sz="quarter" idx="12"/>
          </p:nvPr>
        </p:nvSpPr>
        <p:spPr/>
        <p:txBody>
          <a:bodyPr/>
          <a:lstStyle/>
          <a:p>
            <a:fld id="{EBB06CB8-09CA-444F-B64E-B134B812EDE5}" type="slidenum">
              <a:rPr lang="en-US" smtClean="0"/>
              <a:t>2</a:t>
            </a:fld>
            <a:endParaRPr lang="en-US"/>
          </a:p>
        </p:txBody>
      </p:sp>
    </p:spTree>
    <p:extLst>
      <p:ext uri="{BB962C8B-B14F-4D97-AF65-F5344CB8AC3E}">
        <p14:creationId xmlns:p14="http://schemas.microsoft.com/office/powerpoint/2010/main" val="3454813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A891-0E64-4ACA-A6F1-BF0B1DECE8D6}"/>
              </a:ext>
            </a:extLst>
          </p:cNvPr>
          <p:cNvSpPr>
            <a:spLocks noGrp="1"/>
          </p:cNvSpPr>
          <p:nvPr>
            <p:ph type="title"/>
          </p:nvPr>
        </p:nvSpPr>
        <p:spPr/>
        <p:txBody>
          <a:bodyPr>
            <a:normAutofit/>
          </a:bodyPr>
          <a:lstStyle/>
          <a:p>
            <a:r>
              <a:rPr lang="en-US" dirty="0"/>
              <a:t>Sending the ED45 in the SAME month as the change</a:t>
            </a:r>
          </a:p>
        </p:txBody>
      </p:sp>
      <p:sp>
        <p:nvSpPr>
          <p:cNvPr id="4" name="Slide Number Placeholder 3">
            <a:extLst>
              <a:ext uri="{FF2B5EF4-FFF2-40B4-BE49-F238E27FC236}">
                <a16:creationId xmlns:a16="http://schemas.microsoft.com/office/drawing/2014/main" id="{698A9D4B-F313-492B-921B-6E1E1FE26C6B}"/>
              </a:ext>
            </a:extLst>
          </p:cNvPr>
          <p:cNvSpPr>
            <a:spLocks noGrp="1"/>
          </p:cNvSpPr>
          <p:nvPr>
            <p:ph type="sldNum" sz="quarter" idx="12"/>
          </p:nvPr>
        </p:nvSpPr>
        <p:spPr/>
        <p:txBody>
          <a:bodyPr/>
          <a:lstStyle/>
          <a:p>
            <a:fld id="{EBB06CB8-09CA-444F-B64E-B134B812EDE5}" type="slidenum">
              <a:rPr lang="en-US" smtClean="0"/>
              <a:t>20</a:t>
            </a:fld>
            <a:endParaRPr lang="en-US"/>
          </a:p>
        </p:txBody>
      </p:sp>
      <p:grpSp>
        <p:nvGrpSpPr>
          <p:cNvPr id="40" name="Group 39">
            <a:extLst>
              <a:ext uri="{FF2B5EF4-FFF2-40B4-BE49-F238E27FC236}">
                <a16:creationId xmlns:a16="http://schemas.microsoft.com/office/drawing/2014/main" id="{E78424DF-80FB-4005-BF9C-196140AFCF88}"/>
              </a:ext>
            </a:extLst>
          </p:cNvPr>
          <p:cNvGrpSpPr/>
          <p:nvPr/>
        </p:nvGrpSpPr>
        <p:grpSpPr>
          <a:xfrm>
            <a:off x="1828359" y="4904539"/>
            <a:ext cx="2066925" cy="1895475"/>
            <a:chOff x="5062537" y="2481262"/>
            <a:chExt cx="2066925" cy="1895475"/>
          </a:xfrm>
        </p:grpSpPr>
        <p:pic>
          <p:nvPicPr>
            <p:cNvPr id="41" name="Picture 40">
              <a:extLst>
                <a:ext uri="{FF2B5EF4-FFF2-40B4-BE49-F238E27FC236}">
                  <a16:creationId xmlns:a16="http://schemas.microsoft.com/office/drawing/2014/main" id="{B62FCC18-5E67-4C77-981A-AE53AB46C11D}"/>
                </a:ext>
              </a:extLst>
            </p:cNvPr>
            <p:cNvPicPr>
              <a:picLocks noChangeAspect="1"/>
            </p:cNvPicPr>
            <p:nvPr/>
          </p:nvPicPr>
          <p:blipFill>
            <a:blip r:embed="rId3"/>
            <a:stretch>
              <a:fillRect/>
            </a:stretch>
          </p:blipFill>
          <p:spPr>
            <a:xfrm>
              <a:off x="5062537" y="2481262"/>
              <a:ext cx="2066925" cy="1895475"/>
            </a:xfrm>
            <a:prstGeom prst="rect">
              <a:avLst/>
            </a:prstGeom>
          </p:spPr>
        </p:pic>
        <p:sp>
          <p:nvSpPr>
            <p:cNvPr id="42" name="TextBox 41">
              <a:extLst>
                <a:ext uri="{FF2B5EF4-FFF2-40B4-BE49-F238E27FC236}">
                  <a16:creationId xmlns:a16="http://schemas.microsoft.com/office/drawing/2014/main" id="{FC665F43-CD5D-45F1-B782-2B7AE61CC38D}"/>
                </a:ext>
              </a:extLst>
            </p:cNvPr>
            <p:cNvSpPr txBox="1"/>
            <p:nvPr/>
          </p:nvSpPr>
          <p:spPr>
            <a:xfrm rot="21221406">
              <a:off x="5465275" y="2909350"/>
              <a:ext cx="1308449" cy="923330"/>
            </a:xfrm>
            <a:prstGeom prst="rect">
              <a:avLst/>
            </a:prstGeom>
            <a:noFill/>
          </p:spPr>
          <p:txBody>
            <a:bodyPr wrap="square" rtlCol="0">
              <a:spAutoFit/>
            </a:bodyPr>
            <a:lstStyle/>
            <a:p>
              <a:r>
                <a:rPr lang="en-US" dirty="0"/>
                <a:t>April 2019</a:t>
              </a:r>
            </a:p>
            <a:p>
              <a:r>
                <a:rPr lang="en-US" dirty="0"/>
                <a:t>22 d / 176 h</a:t>
              </a:r>
            </a:p>
            <a:p>
              <a:r>
                <a:rPr lang="en-US" dirty="0"/>
                <a:t>$2,400</a:t>
              </a:r>
            </a:p>
          </p:txBody>
        </p:sp>
      </p:grpSp>
      <p:grpSp>
        <p:nvGrpSpPr>
          <p:cNvPr id="43" name="Group 42">
            <a:extLst>
              <a:ext uri="{FF2B5EF4-FFF2-40B4-BE49-F238E27FC236}">
                <a16:creationId xmlns:a16="http://schemas.microsoft.com/office/drawing/2014/main" id="{7362723C-4B1E-4B37-8FA4-8BA7454C925F}"/>
              </a:ext>
            </a:extLst>
          </p:cNvPr>
          <p:cNvGrpSpPr/>
          <p:nvPr/>
        </p:nvGrpSpPr>
        <p:grpSpPr>
          <a:xfrm>
            <a:off x="3716638" y="3061852"/>
            <a:ext cx="2066925" cy="1895475"/>
            <a:chOff x="5062537" y="2481262"/>
            <a:chExt cx="2066925" cy="1895475"/>
          </a:xfrm>
        </p:grpSpPr>
        <p:pic>
          <p:nvPicPr>
            <p:cNvPr id="44" name="Picture 43">
              <a:extLst>
                <a:ext uri="{FF2B5EF4-FFF2-40B4-BE49-F238E27FC236}">
                  <a16:creationId xmlns:a16="http://schemas.microsoft.com/office/drawing/2014/main" id="{8F10161F-A6F9-44AD-93FC-37F312CA0883}"/>
                </a:ext>
              </a:extLst>
            </p:cNvPr>
            <p:cNvPicPr>
              <a:picLocks noChangeAspect="1"/>
            </p:cNvPicPr>
            <p:nvPr/>
          </p:nvPicPr>
          <p:blipFill>
            <a:blip r:embed="rId3"/>
            <a:stretch>
              <a:fillRect/>
            </a:stretch>
          </p:blipFill>
          <p:spPr>
            <a:xfrm>
              <a:off x="5062537" y="2481262"/>
              <a:ext cx="2066925" cy="1895475"/>
            </a:xfrm>
            <a:prstGeom prst="rect">
              <a:avLst/>
            </a:prstGeom>
          </p:spPr>
        </p:pic>
        <p:sp>
          <p:nvSpPr>
            <p:cNvPr id="45" name="TextBox 44">
              <a:extLst>
                <a:ext uri="{FF2B5EF4-FFF2-40B4-BE49-F238E27FC236}">
                  <a16:creationId xmlns:a16="http://schemas.microsoft.com/office/drawing/2014/main" id="{08A5F66D-0919-4C9F-A27B-376C7E7AC768}"/>
                </a:ext>
              </a:extLst>
            </p:cNvPr>
            <p:cNvSpPr txBox="1"/>
            <p:nvPr/>
          </p:nvSpPr>
          <p:spPr>
            <a:xfrm rot="21221406">
              <a:off x="5465275" y="2909350"/>
              <a:ext cx="1308449" cy="923330"/>
            </a:xfrm>
            <a:prstGeom prst="rect">
              <a:avLst/>
            </a:prstGeom>
            <a:noFill/>
          </p:spPr>
          <p:txBody>
            <a:bodyPr wrap="square" rtlCol="0">
              <a:spAutoFit/>
            </a:bodyPr>
            <a:lstStyle/>
            <a:p>
              <a:r>
                <a:rPr lang="en-US" dirty="0"/>
                <a:t>Feb. 2019</a:t>
              </a:r>
            </a:p>
            <a:p>
              <a:r>
                <a:rPr lang="en-US" dirty="0"/>
                <a:t>19 d / 152 h</a:t>
              </a:r>
            </a:p>
            <a:p>
              <a:r>
                <a:rPr lang="en-US" dirty="0"/>
                <a:t>$2,400</a:t>
              </a:r>
            </a:p>
          </p:txBody>
        </p:sp>
      </p:grpSp>
      <p:grpSp>
        <p:nvGrpSpPr>
          <p:cNvPr id="46" name="Group 45">
            <a:extLst>
              <a:ext uri="{FF2B5EF4-FFF2-40B4-BE49-F238E27FC236}">
                <a16:creationId xmlns:a16="http://schemas.microsoft.com/office/drawing/2014/main" id="{B730C07F-06AE-48BE-B35E-CD5A2412E1A8}"/>
              </a:ext>
            </a:extLst>
          </p:cNvPr>
          <p:cNvGrpSpPr/>
          <p:nvPr/>
        </p:nvGrpSpPr>
        <p:grpSpPr>
          <a:xfrm>
            <a:off x="1588149" y="3049075"/>
            <a:ext cx="2066925" cy="1895475"/>
            <a:chOff x="5062537" y="2481262"/>
            <a:chExt cx="2066925" cy="1895475"/>
          </a:xfrm>
        </p:grpSpPr>
        <p:pic>
          <p:nvPicPr>
            <p:cNvPr id="47" name="Picture 46">
              <a:extLst>
                <a:ext uri="{FF2B5EF4-FFF2-40B4-BE49-F238E27FC236}">
                  <a16:creationId xmlns:a16="http://schemas.microsoft.com/office/drawing/2014/main" id="{4ABA5D49-BE95-4C51-ABE3-9D158422C1CB}"/>
                </a:ext>
              </a:extLst>
            </p:cNvPr>
            <p:cNvPicPr>
              <a:picLocks noChangeAspect="1"/>
            </p:cNvPicPr>
            <p:nvPr/>
          </p:nvPicPr>
          <p:blipFill>
            <a:blip r:embed="rId3"/>
            <a:stretch>
              <a:fillRect/>
            </a:stretch>
          </p:blipFill>
          <p:spPr>
            <a:xfrm>
              <a:off x="5062537" y="2481262"/>
              <a:ext cx="2066925" cy="1895475"/>
            </a:xfrm>
            <a:prstGeom prst="rect">
              <a:avLst/>
            </a:prstGeom>
          </p:spPr>
        </p:pic>
        <p:sp>
          <p:nvSpPr>
            <p:cNvPr id="48" name="TextBox 47">
              <a:extLst>
                <a:ext uri="{FF2B5EF4-FFF2-40B4-BE49-F238E27FC236}">
                  <a16:creationId xmlns:a16="http://schemas.microsoft.com/office/drawing/2014/main" id="{EA688477-0BFE-43B3-AB97-1ECB95235380}"/>
                </a:ext>
              </a:extLst>
            </p:cNvPr>
            <p:cNvSpPr txBox="1"/>
            <p:nvPr/>
          </p:nvSpPr>
          <p:spPr>
            <a:xfrm rot="21221406">
              <a:off x="5465275" y="2909350"/>
              <a:ext cx="1308449" cy="923330"/>
            </a:xfrm>
            <a:prstGeom prst="rect">
              <a:avLst/>
            </a:prstGeom>
            <a:noFill/>
          </p:spPr>
          <p:txBody>
            <a:bodyPr wrap="square" rtlCol="0">
              <a:spAutoFit/>
            </a:bodyPr>
            <a:lstStyle/>
            <a:p>
              <a:r>
                <a:rPr lang="en-US" dirty="0"/>
                <a:t>Jan. 2019</a:t>
              </a:r>
            </a:p>
            <a:p>
              <a:r>
                <a:rPr lang="en-US" dirty="0"/>
                <a:t>18 d / 144 h</a:t>
              </a:r>
            </a:p>
            <a:p>
              <a:r>
                <a:rPr lang="en-US" dirty="0"/>
                <a:t>$800</a:t>
              </a:r>
            </a:p>
          </p:txBody>
        </p:sp>
      </p:grpSp>
      <p:grpSp>
        <p:nvGrpSpPr>
          <p:cNvPr id="49" name="Group 48">
            <a:extLst>
              <a:ext uri="{FF2B5EF4-FFF2-40B4-BE49-F238E27FC236}">
                <a16:creationId xmlns:a16="http://schemas.microsoft.com/office/drawing/2014/main" id="{292FE781-6794-4014-A23B-D5E02834FAFC}"/>
              </a:ext>
            </a:extLst>
          </p:cNvPr>
          <p:cNvGrpSpPr/>
          <p:nvPr/>
        </p:nvGrpSpPr>
        <p:grpSpPr>
          <a:xfrm>
            <a:off x="5820767" y="1166378"/>
            <a:ext cx="2066925" cy="1895475"/>
            <a:chOff x="5062537" y="2481262"/>
            <a:chExt cx="2066925" cy="1895475"/>
          </a:xfrm>
        </p:grpSpPr>
        <p:pic>
          <p:nvPicPr>
            <p:cNvPr id="50" name="Picture 49">
              <a:extLst>
                <a:ext uri="{FF2B5EF4-FFF2-40B4-BE49-F238E27FC236}">
                  <a16:creationId xmlns:a16="http://schemas.microsoft.com/office/drawing/2014/main" id="{8014E9D0-CF51-409B-8498-5EF7F2A13A88}"/>
                </a:ext>
              </a:extLst>
            </p:cNvPr>
            <p:cNvPicPr>
              <a:picLocks noChangeAspect="1"/>
            </p:cNvPicPr>
            <p:nvPr/>
          </p:nvPicPr>
          <p:blipFill>
            <a:blip r:embed="rId3"/>
            <a:stretch>
              <a:fillRect/>
            </a:stretch>
          </p:blipFill>
          <p:spPr>
            <a:xfrm>
              <a:off x="5062537" y="2481262"/>
              <a:ext cx="2066925" cy="1895475"/>
            </a:xfrm>
            <a:prstGeom prst="rect">
              <a:avLst/>
            </a:prstGeom>
          </p:spPr>
        </p:pic>
        <p:sp>
          <p:nvSpPr>
            <p:cNvPr id="51" name="TextBox 50">
              <a:extLst>
                <a:ext uri="{FF2B5EF4-FFF2-40B4-BE49-F238E27FC236}">
                  <a16:creationId xmlns:a16="http://schemas.microsoft.com/office/drawing/2014/main" id="{E7C52BCF-4D7A-4BA0-AF83-A0D4DF43570A}"/>
                </a:ext>
              </a:extLst>
            </p:cNvPr>
            <p:cNvSpPr txBox="1"/>
            <p:nvPr/>
          </p:nvSpPr>
          <p:spPr>
            <a:xfrm rot="21221406">
              <a:off x="5465419" y="2911949"/>
              <a:ext cx="1261159" cy="923330"/>
            </a:xfrm>
            <a:prstGeom prst="rect">
              <a:avLst/>
            </a:prstGeom>
            <a:noFill/>
          </p:spPr>
          <p:txBody>
            <a:bodyPr wrap="square" rtlCol="0">
              <a:spAutoFit/>
            </a:bodyPr>
            <a:lstStyle/>
            <a:p>
              <a:r>
                <a:rPr lang="en-US" dirty="0"/>
                <a:t>Dec. 2018</a:t>
              </a:r>
            </a:p>
            <a:p>
              <a:r>
                <a:rPr lang="en-US" dirty="0"/>
                <a:t>12 d / 40 h</a:t>
              </a:r>
            </a:p>
            <a:p>
              <a:r>
                <a:rPr lang="en-US" dirty="0"/>
                <a:t>$900</a:t>
              </a:r>
            </a:p>
          </p:txBody>
        </p:sp>
      </p:grpSp>
      <p:grpSp>
        <p:nvGrpSpPr>
          <p:cNvPr id="52" name="Group 51">
            <a:extLst>
              <a:ext uri="{FF2B5EF4-FFF2-40B4-BE49-F238E27FC236}">
                <a16:creationId xmlns:a16="http://schemas.microsoft.com/office/drawing/2014/main" id="{A976DD21-BA88-4D44-AEB4-B36054CE5016}"/>
              </a:ext>
            </a:extLst>
          </p:cNvPr>
          <p:cNvGrpSpPr/>
          <p:nvPr/>
        </p:nvGrpSpPr>
        <p:grpSpPr>
          <a:xfrm>
            <a:off x="3895284" y="1166377"/>
            <a:ext cx="2066925" cy="1895475"/>
            <a:chOff x="5062537" y="2481262"/>
            <a:chExt cx="2066925" cy="1895475"/>
          </a:xfrm>
        </p:grpSpPr>
        <p:pic>
          <p:nvPicPr>
            <p:cNvPr id="53" name="Picture 52">
              <a:extLst>
                <a:ext uri="{FF2B5EF4-FFF2-40B4-BE49-F238E27FC236}">
                  <a16:creationId xmlns:a16="http://schemas.microsoft.com/office/drawing/2014/main" id="{1288C4FA-0E3A-4AE1-B4AF-0A0EE52855F5}"/>
                </a:ext>
              </a:extLst>
            </p:cNvPr>
            <p:cNvPicPr>
              <a:picLocks noChangeAspect="1"/>
            </p:cNvPicPr>
            <p:nvPr/>
          </p:nvPicPr>
          <p:blipFill>
            <a:blip r:embed="rId3"/>
            <a:stretch>
              <a:fillRect/>
            </a:stretch>
          </p:blipFill>
          <p:spPr>
            <a:xfrm>
              <a:off x="5062537" y="2481262"/>
              <a:ext cx="2066925" cy="1895475"/>
            </a:xfrm>
            <a:prstGeom prst="rect">
              <a:avLst/>
            </a:prstGeom>
          </p:spPr>
        </p:pic>
        <p:sp>
          <p:nvSpPr>
            <p:cNvPr id="54" name="TextBox 53">
              <a:extLst>
                <a:ext uri="{FF2B5EF4-FFF2-40B4-BE49-F238E27FC236}">
                  <a16:creationId xmlns:a16="http://schemas.microsoft.com/office/drawing/2014/main" id="{9456DB78-233B-4A7F-9E72-AED10364BF53}"/>
                </a:ext>
              </a:extLst>
            </p:cNvPr>
            <p:cNvSpPr txBox="1"/>
            <p:nvPr/>
          </p:nvSpPr>
          <p:spPr>
            <a:xfrm rot="21221406">
              <a:off x="5465419" y="2911949"/>
              <a:ext cx="1261159" cy="923330"/>
            </a:xfrm>
            <a:prstGeom prst="rect">
              <a:avLst/>
            </a:prstGeom>
            <a:noFill/>
          </p:spPr>
          <p:txBody>
            <a:bodyPr wrap="square" rtlCol="0">
              <a:spAutoFit/>
            </a:bodyPr>
            <a:lstStyle/>
            <a:p>
              <a:r>
                <a:rPr lang="en-US" dirty="0"/>
                <a:t>Nov. 2018</a:t>
              </a:r>
            </a:p>
            <a:p>
              <a:r>
                <a:rPr lang="en-US" dirty="0"/>
                <a:t>13 d / 45 h</a:t>
              </a:r>
            </a:p>
            <a:p>
              <a:r>
                <a:rPr lang="en-US" dirty="0"/>
                <a:t>$1,400</a:t>
              </a:r>
            </a:p>
          </p:txBody>
        </p:sp>
      </p:grpSp>
      <p:sp>
        <p:nvSpPr>
          <p:cNvPr id="55" name="Slide Number Placeholder 1">
            <a:extLst>
              <a:ext uri="{FF2B5EF4-FFF2-40B4-BE49-F238E27FC236}">
                <a16:creationId xmlns:a16="http://schemas.microsoft.com/office/drawing/2014/main" id="{98782EE2-21C2-4471-921C-0904E1AB14B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EA47E5-AC31-4FC6-97AC-BCE072676834}" type="slidenum">
              <a:rPr lang="en-US" smtClean="0"/>
              <a:pPr/>
              <a:t>20</a:t>
            </a:fld>
            <a:endParaRPr lang="en-US" dirty="0"/>
          </a:p>
        </p:txBody>
      </p:sp>
      <p:pic>
        <p:nvPicPr>
          <p:cNvPr id="56" name="Picture 55">
            <a:extLst>
              <a:ext uri="{FF2B5EF4-FFF2-40B4-BE49-F238E27FC236}">
                <a16:creationId xmlns:a16="http://schemas.microsoft.com/office/drawing/2014/main" id="{57954ED1-9B49-448D-934D-E31FCA334E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0399" y="1254414"/>
            <a:ext cx="4023601" cy="5101936"/>
          </a:xfrm>
          <a:prstGeom prst="rect">
            <a:avLst/>
          </a:prstGeom>
        </p:spPr>
      </p:pic>
      <p:sp>
        <p:nvSpPr>
          <p:cNvPr id="57" name="TextBox 56">
            <a:extLst>
              <a:ext uri="{FF2B5EF4-FFF2-40B4-BE49-F238E27FC236}">
                <a16:creationId xmlns:a16="http://schemas.microsoft.com/office/drawing/2014/main" id="{6FFA70A2-94A7-4EC9-BB2D-8EDDE7D71DEB}"/>
              </a:ext>
            </a:extLst>
          </p:cNvPr>
          <p:cNvSpPr txBox="1"/>
          <p:nvPr/>
        </p:nvSpPr>
        <p:spPr>
          <a:xfrm>
            <a:off x="8610600" y="1379105"/>
            <a:ext cx="2743200" cy="461665"/>
          </a:xfrm>
          <a:prstGeom prst="rect">
            <a:avLst/>
          </a:prstGeom>
          <a:noFill/>
        </p:spPr>
        <p:txBody>
          <a:bodyPr wrap="square" rtlCol="0">
            <a:spAutoFit/>
          </a:bodyPr>
          <a:lstStyle/>
          <a:p>
            <a:pPr algn="ctr"/>
            <a:r>
              <a:rPr lang="en-US" sz="2400" dirty="0"/>
              <a:t>Employment</a:t>
            </a:r>
          </a:p>
        </p:txBody>
      </p:sp>
      <p:sp>
        <p:nvSpPr>
          <p:cNvPr id="58" name="TextBox 57">
            <a:extLst>
              <a:ext uri="{FF2B5EF4-FFF2-40B4-BE49-F238E27FC236}">
                <a16:creationId xmlns:a16="http://schemas.microsoft.com/office/drawing/2014/main" id="{CB3EECD0-CAED-4423-8669-8CDB801BD88C}"/>
              </a:ext>
            </a:extLst>
          </p:cNvPr>
          <p:cNvSpPr txBox="1"/>
          <p:nvPr/>
        </p:nvSpPr>
        <p:spPr>
          <a:xfrm>
            <a:off x="9116291" y="2965450"/>
            <a:ext cx="2743200" cy="461665"/>
          </a:xfrm>
          <a:prstGeom prst="rect">
            <a:avLst/>
          </a:prstGeom>
          <a:noFill/>
        </p:spPr>
        <p:txBody>
          <a:bodyPr wrap="square" rtlCol="0">
            <a:spAutoFit/>
          </a:bodyPr>
          <a:lstStyle/>
          <a:p>
            <a:pPr algn="ctr"/>
            <a:r>
              <a:rPr lang="en-US" sz="2400" dirty="0"/>
              <a:t>Part-time Position</a:t>
            </a:r>
          </a:p>
        </p:txBody>
      </p:sp>
      <p:grpSp>
        <p:nvGrpSpPr>
          <p:cNvPr id="59" name="Group 58">
            <a:extLst>
              <a:ext uri="{FF2B5EF4-FFF2-40B4-BE49-F238E27FC236}">
                <a16:creationId xmlns:a16="http://schemas.microsoft.com/office/drawing/2014/main" id="{1D817A27-3E61-4FE5-BB69-8D779E0C7C74}"/>
              </a:ext>
            </a:extLst>
          </p:cNvPr>
          <p:cNvGrpSpPr/>
          <p:nvPr/>
        </p:nvGrpSpPr>
        <p:grpSpPr>
          <a:xfrm>
            <a:off x="5738060" y="3061852"/>
            <a:ext cx="2066925" cy="1895475"/>
            <a:chOff x="5062537" y="2481262"/>
            <a:chExt cx="2066925" cy="1895475"/>
          </a:xfrm>
        </p:grpSpPr>
        <p:pic>
          <p:nvPicPr>
            <p:cNvPr id="60" name="Picture 59">
              <a:extLst>
                <a:ext uri="{FF2B5EF4-FFF2-40B4-BE49-F238E27FC236}">
                  <a16:creationId xmlns:a16="http://schemas.microsoft.com/office/drawing/2014/main" id="{2ECA09A3-C27C-4F9E-8FD6-B9E528FBE19A}"/>
                </a:ext>
              </a:extLst>
            </p:cNvPr>
            <p:cNvPicPr>
              <a:picLocks noChangeAspect="1"/>
            </p:cNvPicPr>
            <p:nvPr/>
          </p:nvPicPr>
          <p:blipFill>
            <a:blip r:embed="rId3"/>
            <a:stretch>
              <a:fillRect/>
            </a:stretch>
          </p:blipFill>
          <p:spPr>
            <a:xfrm>
              <a:off x="5062537" y="2481262"/>
              <a:ext cx="2066925" cy="1895475"/>
            </a:xfrm>
            <a:prstGeom prst="rect">
              <a:avLst/>
            </a:prstGeom>
          </p:spPr>
        </p:pic>
        <p:sp>
          <p:nvSpPr>
            <p:cNvPr id="61" name="TextBox 60">
              <a:extLst>
                <a:ext uri="{FF2B5EF4-FFF2-40B4-BE49-F238E27FC236}">
                  <a16:creationId xmlns:a16="http://schemas.microsoft.com/office/drawing/2014/main" id="{0F18E70C-A384-45E2-8A4F-F75986E4F980}"/>
                </a:ext>
              </a:extLst>
            </p:cNvPr>
            <p:cNvSpPr txBox="1"/>
            <p:nvPr/>
          </p:nvSpPr>
          <p:spPr>
            <a:xfrm rot="21221406">
              <a:off x="5465275" y="2909350"/>
              <a:ext cx="1308449" cy="923330"/>
            </a:xfrm>
            <a:prstGeom prst="rect">
              <a:avLst/>
            </a:prstGeom>
            <a:noFill/>
          </p:spPr>
          <p:txBody>
            <a:bodyPr wrap="square" rtlCol="0">
              <a:spAutoFit/>
            </a:bodyPr>
            <a:lstStyle/>
            <a:p>
              <a:r>
                <a:rPr lang="en-US" dirty="0"/>
                <a:t>March 2019</a:t>
              </a:r>
            </a:p>
            <a:p>
              <a:r>
                <a:rPr lang="en-US" dirty="0"/>
                <a:t>15 d / 120 h</a:t>
              </a:r>
            </a:p>
            <a:p>
              <a:r>
                <a:rPr lang="en-US" dirty="0"/>
                <a:t>$2,400</a:t>
              </a:r>
            </a:p>
          </p:txBody>
        </p:sp>
      </p:grpSp>
      <p:grpSp>
        <p:nvGrpSpPr>
          <p:cNvPr id="62" name="Group 61">
            <a:extLst>
              <a:ext uri="{FF2B5EF4-FFF2-40B4-BE49-F238E27FC236}">
                <a16:creationId xmlns:a16="http://schemas.microsoft.com/office/drawing/2014/main" id="{5020B0AE-D363-4E82-BD99-B7084F4F0C5C}"/>
              </a:ext>
            </a:extLst>
          </p:cNvPr>
          <p:cNvGrpSpPr/>
          <p:nvPr/>
        </p:nvGrpSpPr>
        <p:grpSpPr>
          <a:xfrm>
            <a:off x="1961502" y="1166378"/>
            <a:ext cx="2066925" cy="1895475"/>
            <a:chOff x="5062537" y="2481262"/>
            <a:chExt cx="2066925" cy="1895475"/>
          </a:xfrm>
        </p:grpSpPr>
        <p:pic>
          <p:nvPicPr>
            <p:cNvPr id="63" name="Picture 62">
              <a:extLst>
                <a:ext uri="{FF2B5EF4-FFF2-40B4-BE49-F238E27FC236}">
                  <a16:creationId xmlns:a16="http://schemas.microsoft.com/office/drawing/2014/main" id="{DFA9ECFB-D1B6-4791-87B6-574BC050D8FF}"/>
                </a:ext>
              </a:extLst>
            </p:cNvPr>
            <p:cNvPicPr>
              <a:picLocks noChangeAspect="1"/>
            </p:cNvPicPr>
            <p:nvPr/>
          </p:nvPicPr>
          <p:blipFill>
            <a:blip r:embed="rId3"/>
            <a:stretch>
              <a:fillRect/>
            </a:stretch>
          </p:blipFill>
          <p:spPr>
            <a:xfrm>
              <a:off x="5062537" y="2481262"/>
              <a:ext cx="2066925" cy="1895475"/>
            </a:xfrm>
            <a:prstGeom prst="rect">
              <a:avLst/>
            </a:prstGeom>
          </p:spPr>
        </p:pic>
        <p:sp>
          <p:nvSpPr>
            <p:cNvPr id="64" name="TextBox 63">
              <a:extLst>
                <a:ext uri="{FF2B5EF4-FFF2-40B4-BE49-F238E27FC236}">
                  <a16:creationId xmlns:a16="http://schemas.microsoft.com/office/drawing/2014/main" id="{13773D40-DE84-41A6-8365-C54BD07058DD}"/>
                </a:ext>
              </a:extLst>
            </p:cNvPr>
            <p:cNvSpPr txBox="1"/>
            <p:nvPr/>
          </p:nvSpPr>
          <p:spPr>
            <a:xfrm rot="21221406">
              <a:off x="5465419" y="2911949"/>
              <a:ext cx="1261159" cy="923330"/>
            </a:xfrm>
            <a:prstGeom prst="rect">
              <a:avLst/>
            </a:prstGeom>
            <a:noFill/>
          </p:spPr>
          <p:txBody>
            <a:bodyPr wrap="square" rtlCol="0">
              <a:spAutoFit/>
            </a:bodyPr>
            <a:lstStyle/>
            <a:p>
              <a:r>
                <a:rPr lang="en-US" dirty="0"/>
                <a:t>Oct. 2018</a:t>
              </a:r>
            </a:p>
            <a:p>
              <a:r>
                <a:rPr lang="en-US" dirty="0"/>
                <a:t>19 d / 70 h</a:t>
              </a:r>
            </a:p>
            <a:p>
              <a:r>
                <a:rPr lang="en-US" dirty="0"/>
                <a:t>$1,300</a:t>
              </a:r>
            </a:p>
          </p:txBody>
        </p:sp>
      </p:grpSp>
      <p:grpSp>
        <p:nvGrpSpPr>
          <p:cNvPr id="65" name="Group 64">
            <a:extLst>
              <a:ext uri="{FF2B5EF4-FFF2-40B4-BE49-F238E27FC236}">
                <a16:creationId xmlns:a16="http://schemas.microsoft.com/office/drawing/2014/main" id="{F853FCEB-D8CE-4566-9F97-F53E9AA9007E}"/>
              </a:ext>
            </a:extLst>
          </p:cNvPr>
          <p:cNvGrpSpPr/>
          <p:nvPr/>
        </p:nvGrpSpPr>
        <p:grpSpPr>
          <a:xfrm>
            <a:off x="15004" y="1166377"/>
            <a:ext cx="2066925" cy="1895475"/>
            <a:chOff x="5062537" y="2481262"/>
            <a:chExt cx="2066925" cy="1895475"/>
          </a:xfrm>
        </p:grpSpPr>
        <p:pic>
          <p:nvPicPr>
            <p:cNvPr id="66" name="Picture 65">
              <a:extLst>
                <a:ext uri="{FF2B5EF4-FFF2-40B4-BE49-F238E27FC236}">
                  <a16:creationId xmlns:a16="http://schemas.microsoft.com/office/drawing/2014/main" id="{2380AF06-4979-4986-995B-C3682D161703}"/>
                </a:ext>
              </a:extLst>
            </p:cNvPr>
            <p:cNvPicPr>
              <a:picLocks noChangeAspect="1"/>
            </p:cNvPicPr>
            <p:nvPr/>
          </p:nvPicPr>
          <p:blipFill>
            <a:blip r:embed="rId3"/>
            <a:stretch>
              <a:fillRect/>
            </a:stretch>
          </p:blipFill>
          <p:spPr>
            <a:xfrm>
              <a:off x="5062537" y="2481262"/>
              <a:ext cx="2066925" cy="1895475"/>
            </a:xfrm>
            <a:prstGeom prst="rect">
              <a:avLst/>
            </a:prstGeom>
          </p:spPr>
        </p:pic>
        <p:sp>
          <p:nvSpPr>
            <p:cNvPr id="67" name="TextBox 66">
              <a:extLst>
                <a:ext uri="{FF2B5EF4-FFF2-40B4-BE49-F238E27FC236}">
                  <a16:creationId xmlns:a16="http://schemas.microsoft.com/office/drawing/2014/main" id="{4C8F88AD-39CA-4F98-8B68-386EAE091E9D}"/>
                </a:ext>
              </a:extLst>
            </p:cNvPr>
            <p:cNvSpPr txBox="1"/>
            <p:nvPr/>
          </p:nvSpPr>
          <p:spPr>
            <a:xfrm rot="21221406">
              <a:off x="5465419" y="2911949"/>
              <a:ext cx="1261159" cy="923330"/>
            </a:xfrm>
            <a:prstGeom prst="rect">
              <a:avLst/>
            </a:prstGeom>
            <a:noFill/>
          </p:spPr>
          <p:txBody>
            <a:bodyPr wrap="square" rtlCol="0">
              <a:spAutoFit/>
            </a:bodyPr>
            <a:lstStyle/>
            <a:p>
              <a:r>
                <a:rPr lang="en-US" dirty="0"/>
                <a:t>Sep. 2018</a:t>
              </a:r>
            </a:p>
            <a:p>
              <a:r>
                <a:rPr lang="en-US" dirty="0"/>
                <a:t>18 d / 65 h</a:t>
              </a:r>
            </a:p>
            <a:p>
              <a:r>
                <a:rPr lang="en-US" dirty="0"/>
                <a:t>$0</a:t>
              </a:r>
            </a:p>
          </p:txBody>
        </p:sp>
      </p:grpSp>
      <p:sp>
        <p:nvSpPr>
          <p:cNvPr id="68" name="TextBox 67">
            <a:extLst>
              <a:ext uri="{FF2B5EF4-FFF2-40B4-BE49-F238E27FC236}">
                <a16:creationId xmlns:a16="http://schemas.microsoft.com/office/drawing/2014/main" id="{144E37D4-EFF4-46A9-B88D-ECDE8A5E7C0D}"/>
              </a:ext>
            </a:extLst>
          </p:cNvPr>
          <p:cNvSpPr txBox="1"/>
          <p:nvPr/>
        </p:nvSpPr>
        <p:spPr>
          <a:xfrm>
            <a:off x="8939082" y="4251543"/>
            <a:ext cx="2743200" cy="461665"/>
          </a:xfrm>
          <a:prstGeom prst="rect">
            <a:avLst/>
          </a:prstGeom>
          <a:noFill/>
        </p:spPr>
        <p:txBody>
          <a:bodyPr wrap="square" rtlCol="0">
            <a:spAutoFit/>
          </a:bodyPr>
          <a:lstStyle/>
          <a:p>
            <a:pPr algn="ctr"/>
            <a:r>
              <a:rPr lang="en-US" sz="2400" dirty="0"/>
              <a:t>Full-time Position</a:t>
            </a:r>
          </a:p>
        </p:txBody>
      </p:sp>
      <p:grpSp>
        <p:nvGrpSpPr>
          <p:cNvPr id="69" name="Group 68">
            <a:extLst>
              <a:ext uri="{FF2B5EF4-FFF2-40B4-BE49-F238E27FC236}">
                <a16:creationId xmlns:a16="http://schemas.microsoft.com/office/drawing/2014/main" id="{7D2CCBA0-8518-4E59-92BC-6BE8B8FBFCB7}"/>
              </a:ext>
            </a:extLst>
          </p:cNvPr>
          <p:cNvGrpSpPr/>
          <p:nvPr/>
        </p:nvGrpSpPr>
        <p:grpSpPr>
          <a:xfrm>
            <a:off x="4612914" y="4909362"/>
            <a:ext cx="2066925" cy="1895475"/>
            <a:chOff x="5062537" y="2481262"/>
            <a:chExt cx="2066925" cy="1895475"/>
          </a:xfrm>
        </p:grpSpPr>
        <p:pic>
          <p:nvPicPr>
            <p:cNvPr id="70" name="Picture 69">
              <a:extLst>
                <a:ext uri="{FF2B5EF4-FFF2-40B4-BE49-F238E27FC236}">
                  <a16:creationId xmlns:a16="http://schemas.microsoft.com/office/drawing/2014/main" id="{EA0875BD-AA76-4E95-9A92-D2BA543713D6}"/>
                </a:ext>
              </a:extLst>
            </p:cNvPr>
            <p:cNvPicPr>
              <a:picLocks noChangeAspect="1"/>
            </p:cNvPicPr>
            <p:nvPr/>
          </p:nvPicPr>
          <p:blipFill>
            <a:blip r:embed="rId3"/>
            <a:stretch>
              <a:fillRect/>
            </a:stretch>
          </p:blipFill>
          <p:spPr>
            <a:xfrm>
              <a:off x="5062537" y="2481262"/>
              <a:ext cx="2066925" cy="1895475"/>
            </a:xfrm>
            <a:prstGeom prst="rect">
              <a:avLst/>
            </a:prstGeom>
          </p:spPr>
        </p:pic>
        <p:sp>
          <p:nvSpPr>
            <p:cNvPr id="71" name="TextBox 70">
              <a:extLst>
                <a:ext uri="{FF2B5EF4-FFF2-40B4-BE49-F238E27FC236}">
                  <a16:creationId xmlns:a16="http://schemas.microsoft.com/office/drawing/2014/main" id="{AA928B1C-B581-4844-8DFF-EF3F74083A51}"/>
                </a:ext>
              </a:extLst>
            </p:cNvPr>
            <p:cNvSpPr txBox="1"/>
            <p:nvPr/>
          </p:nvSpPr>
          <p:spPr>
            <a:xfrm rot="21221406">
              <a:off x="5465275" y="2909350"/>
              <a:ext cx="1308449" cy="923330"/>
            </a:xfrm>
            <a:prstGeom prst="rect">
              <a:avLst/>
            </a:prstGeom>
            <a:noFill/>
          </p:spPr>
          <p:txBody>
            <a:bodyPr wrap="square" rtlCol="0">
              <a:spAutoFit/>
            </a:bodyPr>
            <a:lstStyle/>
            <a:p>
              <a:r>
                <a:rPr lang="en-US" dirty="0"/>
                <a:t>May 2019</a:t>
              </a:r>
            </a:p>
            <a:p>
              <a:r>
                <a:rPr lang="en-US" dirty="0"/>
                <a:t>22 d / 176 h</a:t>
              </a:r>
            </a:p>
            <a:p>
              <a:r>
                <a:rPr lang="en-US" dirty="0"/>
                <a:t>$2,400</a:t>
              </a:r>
            </a:p>
          </p:txBody>
        </p:sp>
      </p:grpSp>
      <p:sp>
        <p:nvSpPr>
          <p:cNvPr id="72" name="Right Arrow 46">
            <a:extLst>
              <a:ext uri="{FF2B5EF4-FFF2-40B4-BE49-F238E27FC236}">
                <a16:creationId xmlns:a16="http://schemas.microsoft.com/office/drawing/2014/main" id="{07BB0434-D982-4A9B-9A40-E957F5C410EE}"/>
              </a:ext>
            </a:extLst>
          </p:cNvPr>
          <p:cNvSpPr/>
          <p:nvPr/>
        </p:nvSpPr>
        <p:spPr>
          <a:xfrm rot="21448271">
            <a:off x="3192101" y="4281925"/>
            <a:ext cx="5860830" cy="485601"/>
          </a:xfrm>
          <a:prstGeom prst="rightArrow">
            <a:avLst>
              <a:gd name="adj1" fmla="val 50000"/>
              <a:gd name="adj2" fmla="val 109118"/>
            </a:avLst>
          </a:prstGeom>
          <a:solidFill>
            <a:srgbClr val="2862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F80C9FBE-1488-4198-B12F-7A6AC2D0C0EE}"/>
              </a:ext>
            </a:extLst>
          </p:cNvPr>
          <p:cNvSpPr txBox="1"/>
          <p:nvPr/>
        </p:nvSpPr>
        <p:spPr>
          <a:xfrm>
            <a:off x="78779" y="3299364"/>
            <a:ext cx="1532318" cy="147732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a:t>Send ED45</a:t>
            </a:r>
          </a:p>
          <a:p>
            <a:pPr algn="ctr"/>
            <a:r>
              <a:rPr lang="en-US" dirty="0"/>
              <a:t>to</a:t>
            </a:r>
          </a:p>
          <a:p>
            <a:pPr algn="ctr"/>
            <a:r>
              <a:rPr lang="en-US" dirty="0"/>
              <a:t>End PT &amp; </a:t>
            </a:r>
          </a:p>
          <a:p>
            <a:pPr algn="ctr"/>
            <a:r>
              <a:rPr lang="en-US" dirty="0"/>
              <a:t>Add FT</a:t>
            </a:r>
          </a:p>
          <a:p>
            <a:pPr algn="ctr"/>
            <a:r>
              <a:rPr lang="en-US" dirty="0"/>
              <a:t>Position</a:t>
            </a:r>
          </a:p>
        </p:txBody>
      </p:sp>
      <p:sp>
        <p:nvSpPr>
          <p:cNvPr id="74" name="TextBox 73">
            <a:extLst>
              <a:ext uri="{FF2B5EF4-FFF2-40B4-BE49-F238E27FC236}">
                <a16:creationId xmlns:a16="http://schemas.microsoft.com/office/drawing/2014/main" id="{065D2787-DD01-4235-9AE7-D4F1D666E091}"/>
              </a:ext>
            </a:extLst>
          </p:cNvPr>
          <p:cNvSpPr txBox="1"/>
          <p:nvPr/>
        </p:nvSpPr>
        <p:spPr>
          <a:xfrm>
            <a:off x="11153553" y="2413591"/>
            <a:ext cx="678228" cy="646331"/>
          </a:xfrm>
          <a:prstGeom prst="rect">
            <a:avLst/>
          </a:prstGeom>
          <a:noFill/>
        </p:spPr>
        <p:txBody>
          <a:bodyPr wrap="square" rtlCol="0">
            <a:spAutoFit/>
          </a:bodyPr>
          <a:lstStyle/>
          <a:p>
            <a:pPr algn="ctr"/>
            <a:r>
              <a:rPr lang="en-US" dirty="0"/>
              <a:t>62</a:t>
            </a:r>
          </a:p>
          <a:p>
            <a:pPr algn="ctr"/>
            <a:r>
              <a:rPr lang="en-US" dirty="0"/>
              <a:t>days</a:t>
            </a:r>
          </a:p>
        </p:txBody>
      </p:sp>
      <p:sp>
        <p:nvSpPr>
          <p:cNvPr id="75" name="TextBox 74">
            <a:extLst>
              <a:ext uri="{FF2B5EF4-FFF2-40B4-BE49-F238E27FC236}">
                <a16:creationId xmlns:a16="http://schemas.microsoft.com/office/drawing/2014/main" id="{050D650C-5A7B-4D18-A4EF-DCEA4F286257}"/>
              </a:ext>
            </a:extLst>
          </p:cNvPr>
          <p:cNvSpPr txBox="1"/>
          <p:nvPr/>
        </p:nvSpPr>
        <p:spPr>
          <a:xfrm>
            <a:off x="10899430" y="3713341"/>
            <a:ext cx="678228" cy="646331"/>
          </a:xfrm>
          <a:prstGeom prst="rect">
            <a:avLst/>
          </a:prstGeom>
          <a:noFill/>
        </p:spPr>
        <p:txBody>
          <a:bodyPr wrap="square" rtlCol="0">
            <a:spAutoFit/>
          </a:bodyPr>
          <a:lstStyle/>
          <a:p>
            <a:pPr algn="ctr"/>
            <a:r>
              <a:rPr lang="en-US" dirty="0"/>
              <a:t>96</a:t>
            </a:r>
          </a:p>
          <a:p>
            <a:pPr algn="ctr"/>
            <a:r>
              <a:rPr lang="en-US" dirty="0"/>
              <a:t>days</a:t>
            </a:r>
          </a:p>
        </p:txBody>
      </p:sp>
    </p:spTree>
    <p:extLst>
      <p:ext uri="{BB962C8B-B14F-4D97-AF65-F5344CB8AC3E}">
        <p14:creationId xmlns:p14="http://schemas.microsoft.com/office/powerpoint/2010/main" val="185401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22" presetClass="entr" presetSubtype="8"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left)">
                                      <p:cBhvr>
                                        <p:cTn id="11" dur="500"/>
                                        <p:tgtEl>
                                          <p:spTgt spid="5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1000"/>
                                        <p:tgtEl>
                                          <p:spTgt spid="65"/>
                                        </p:tgtEl>
                                      </p:cBhvr>
                                    </p:animEffect>
                                    <p:anim calcmode="lin" valueType="num">
                                      <p:cBhvr>
                                        <p:cTn id="17" dur="1000" fill="hold"/>
                                        <p:tgtEl>
                                          <p:spTgt spid="65"/>
                                        </p:tgtEl>
                                        <p:attrNameLst>
                                          <p:attrName>ppt_x</p:attrName>
                                        </p:attrNameLst>
                                      </p:cBhvr>
                                      <p:tavLst>
                                        <p:tav tm="0">
                                          <p:val>
                                            <p:strVal val="#ppt_x"/>
                                          </p:val>
                                        </p:tav>
                                        <p:tav tm="100000">
                                          <p:val>
                                            <p:strVal val="#ppt_x"/>
                                          </p:val>
                                        </p:tav>
                                      </p:tavLst>
                                    </p:anim>
                                    <p:anim calcmode="lin" valueType="num">
                                      <p:cBhvr>
                                        <p:cTn id="18" dur="1000" fill="hold"/>
                                        <p:tgtEl>
                                          <p:spTgt spid="6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1000"/>
                                        <p:tgtEl>
                                          <p:spTgt spid="62"/>
                                        </p:tgtEl>
                                      </p:cBhvr>
                                    </p:animEffect>
                                    <p:anim calcmode="lin" valueType="num">
                                      <p:cBhvr>
                                        <p:cTn id="22" dur="1000" fill="hold"/>
                                        <p:tgtEl>
                                          <p:spTgt spid="62"/>
                                        </p:tgtEl>
                                        <p:attrNameLst>
                                          <p:attrName>ppt_x</p:attrName>
                                        </p:attrNameLst>
                                      </p:cBhvr>
                                      <p:tavLst>
                                        <p:tav tm="0">
                                          <p:val>
                                            <p:strVal val="#ppt_x"/>
                                          </p:val>
                                        </p:tav>
                                        <p:tav tm="100000">
                                          <p:val>
                                            <p:strVal val="#ppt_x"/>
                                          </p:val>
                                        </p:tav>
                                      </p:tavLst>
                                    </p:anim>
                                    <p:anim calcmode="lin" valueType="num">
                                      <p:cBhvr>
                                        <p:cTn id="23" dur="1000" fill="hold"/>
                                        <p:tgtEl>
                                          <p:spTgt spid="6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1000"/>
                                        <p:tgtEl>
                                          <p:spTgt spid="52"/>
                                        </p:tgtEl>
                                      </p:cBhvr>
                                    </p:animEffect>
                                    <p:anim calcmode="lin" valueType="num">
                                      <p:cBhvr>
                                        <p:cTn id="27" dur="1000" fill="hold"/>
                                        <p:tgtEl>
                                          <p:spTgt spid="52"/>
                                        </p:tgtEl>
                                        <p:attrNameLst>
                                          <p:attrName>ppt_x</p:attrName>
                                        </p:attrNameLst>
                                      </p:cBhvr>
                                      <p:tavLst>
                                        <p:tav tm="0">
                                          <p:val>
                                            <p:strVal val="#ppt_x"/>
                                          </p:val>
                                        </p:tav>
                                        <p:tav tm="100000">
                                          <p:val>
                                            <p:strVal val="#ppt_x"/>
                                          </p:val>
                                        </p:tav>
                                      </p:tavLst>
                                    </p:anim>
                                    <p:anim calcmode="lin" valueType="num">
                                      <p:cBhvr>
                                        <p:cTn id="28" dur="1000" fill="hold"/>
                                        <p:tgtEl>
                                          <p:spTgt spid="5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1000"/>
                                        <p:tgtEl>
                                          <p:spTgt spid="49"/>
                                        </p:tgtEl>
                                      </p:cBhvr>
                                    </p:animEffect>
                                    <p:anim calcmode="lin" valueType="num">
                                      <p:cBhvr>
                                        <p:cTn id="32" dur="1000" fill="hold"/>
                                        <p:tgtEl>
                                          <p:spTgt spid="49"/>
                                        </p:tgtEl>
                                        <p:attrNameLst>
                                          <p:attrName>ppt_x</p:attrName>
                                        </p:attrNameLst>
                                      </p:cBhvr>
                                      <p:tavLst>
                                        <p:tav tm="0">
                                          <p:val>
                                            <p:strVal val="#ppt_x"/>
                                          </p:val>
                                        </p:tav>
                                        <p:tav tm="100000">
                                          <p:val>
                                            <p:strVal val="#ppt_x"/>
                                          </p:val>
                                        </p:tav>
                                      </p:tavLst>
                                    </p:anim>
                                    <p:anim calcmode="lin" valueType="num">
                                      <p:cBhvr>
                                        <p:cTn id="3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xit" presetSubtype="2" fill="hold" nodeType="clickEffect">
                                  <p:stCondLst>
                                    <p:cond delay="0"/>
                                  </p:stCondLst>
                                  <p:childTnLst>
                                    <p:anim calcmode="lin" valueType="num">
                                      <p:cBhvr additive="base">
                                        <p:cTn id="37" dur="500"/>
                                        <p:tgtEl>
                                          <p:spTgt spid="65"/>
                                        </p:tgtEl>
                                        <p:attrNameLst>
                                          <p:attrName>ppt_x</p:attrName>
                                        </p:attrNameLst>
                                      </p:cBhvr>
                                      <p:tavLst>
                                        <p:tav tm="0">
                                          <p:val>
                                            <p:strVal val="ppt_x"/>
                                          </p:val>
                                        </p:tav>
                                        <p:tav tm="100000">
                                          <p:val>
                                            <p:strVal val="1+ppt_w/2"/>
                                          </p:val>
                                        </p:tav>
                                      </p:tavLst>
                                    </p:anim>
                                    <p:anim calcmode="lin" valueType="num">
                                      <p:cBhvr additive="base">
                                        <p:cTn id="38" dur="500"/>
                                        <p:tgtEl>
                                          <p:spTgt spid="65"/>
                                        </p:tgtEl>
                                        <p:attrNameLst>
                                          <p:attrName>ppt_y</p:attrName>
                                        </p:attrNameLst>
                                      </p:cBhvr>
                                      <p:tavLst>
                                        <p:tav tm="0">
                                          <p:val>
                                            <p:strVal val="ppt_y"/>
                                          </p:val>
                                        </p:tav>
                                        <p:tav tm="100000">
                                          <p:val>
                                            <p:strVal val="ppt_y"/>
                                          </p:val>
                                        </p:tav>
                                      </p:tavLst>
                                    </p:anim>
                                    <p:set>
                                      <p:cBhvr>
                                        <p:cTn id="39" dur="1" fill="hold">
                                          <p:stCondLst>
                                            <p:cond delay="499"/>
                                          </p:stCondLst>
                                        </p:cTn>
                                        <p:tgtEl>
                                          <p:spTgt spid="65"/>
                                        </p:tgtEl>
                                        <p:attrNameLst>
                                          <p:attrName>style.visibility</p:attrName>
                                        </p:attrNameLst>
                                      </p:cBhvr>
                                      <p:to>
                                        <p:strVal val="hidden"/>
                                      </p:to>
                                    </p:set>
                                  </p:childTnLst>
                                </p:cTn>
                              </p:par>
                              <p:par>
                                <p:cTn id="40" presetID="2" presetClass="exit" presetSubtype="2" fill="hold" nodeType="withEffect">
                                  <p:stCondLst>
                                    <p:cond delay="0"/>
                                  </p:stCondLst>
                                  <p:childTnLst>
                                    <p:anim calcmode="lin" valueType="num">
                                      <p:cBhvr additive="base">
                                        <p:cTn id="41" dur="500"/>
                                        <p:tgtEl>
                                          <p:spTgt spid="62"/>
                                        </p:tgtEl>
                                        <p:attrNameLst>
                                          <p:attrName>ppt_x</p:attrName>
                                        </p:attrNameLst>
                                      </p:cBhvr>
                                      <p:tavLst>
                                        <p:tav tm="0">
                                          <p:val>
                                            <p:strVal val="ppt_x"/>
                                          </p:val>
                                        </p:tav>
                                        <p:tav tm="100000">
                                          <p:val>
                                            <p:strVal val="1+ppt_w/2"/>
                                          </p:val>
                                        </p:tav>
                                      </p:tavLst>
                                    </p:anim>
                                    <p:anim calcmode="lin" valueType="num">
                                      <p:cBhvr additive="base">
                                        <p:cTn id="42" dur="500"/>
                                        <p:tgtEl>
                                          <p:spTgt spid="62"/>
                                        </p:tgtEl>
                                        <p:attrNameLst>
                                          <p:attrName>ppt_y</p:attrName>
                                        </p:attrNameLst>
                                      </p:cBhvr>
                                      <p:tavLst>
                                        <p:tav tm="0">
                                          <p:val>
                                            <p:strVal val="ppt_y"/>
                                          </p:val>
                                        </p:tav>
                                        <p:tav tm="100000">
                                          <p:val>
                                            <p:strVal val="ppt_y"/>
                                          </p:val>
                                        </p:tav>
                                      </p:tavLst>
                                    </p:anim>
                                    <p:set>
                                      <p:cBhvr>
                                        <p:cTn id="43" dur="1" fill="hold">
                                          <p:stCondLst>
                                            <p:cond delay="499"/>
                                          </p:stCondLst>
                                        </p:cTn>
                                        <p:tgtEl>
                                          <p:spTgt spid="62"/>
                                        </p:tgtEl>
                                        <p:attrNameLst>
                                          <p:attrName>style.visibility</p:attrName>
                                        </p:attrNameLst>
                                      </p:cBhvr>
                                      <p:to>
                                        <p:strVal val="hidden"/>
                                      </p:to>
                                    </p:set>
                                  </p:childTnLst>
                                </p:cTn>
                              </p:par>
                              <p:par>
                                <p:cTn id="44" presetID="2" presetClass="exit" presetSubtype="2" fill="hold" nodeType="withEffect">
                                  <p:stCondLst>
                                    <p:cond delay="0"/>
                                  </p:stCondLst>
                                  <p:childTnLst>
                                    <p:anim calcmode="lin" valueType="num">
                                      <p:cBhvr additive="base">
                                        <p:cTn id="45" dur="500"/>
                                        <p:tgtEl>
                                          <p:spTgt spid="52"/>
                                        </p:tgtEl>
                                        <p:attrNameLst>
                                          <p:attrName>ppt_x</p:attrName>
                                        </p:attrNameLst>
                                      </p:cBhvr>
                                      <p:tavLst>
                                        <p:tav tm="0">
                                          <p:val>
                                            <p:strVal val="ppt_x"/>
                                          </p:val>
                                        </p:tav>
                                        <p:tav tm="100000">
                                          <p:val>
                                            <p:strVal val="1+ppt_w/2"/>
                                          </p:val>
                                        </p:tav>
                                      </p:tavLst>
                                    </p:anim>
                                    <p:anim calcmode="lin" valueType="num">
                                      <p:cBhvr additive="base">
                                        <p:cTn id="46" dur="500"/>
                                        <p:tgtEl>
                                          <p:spTgt spid="52"/>
                                        </p:tgtEl>
                                        <p:attrNameLst>
                                          <p:attrName>ppt_y</p:attrName>
                                        </p:attrNameLst>
                                      </p:cBhvr>
                                      <p:tavLst>
                                        <p:tav tm="0">
                                          <p:val>
                                            <p:strVal val="ppt_y"/>
                                          </p:val>
                                        </p:tav>
                                        <p:tav tm="100000">
                                          <p:val>
                                            <p:strVal val="ppt_y"/>
                                          </p:val>
                                        </p:tav>
                                      </p:tavLst>
                                    </p:anim>
                                    <p:set>
                                      <p:cBhvr>
                                        <p:cTn id="47" dur="1" fill="hold">
                                          <p:stCondLst>
                                            <p:cond delay="499"/>
                                          </p:stCondLst>
                                        </p:cTn>
                                        <p:tgtEl>
                                          <p:spTgt spid="52"/>
                                        </p:tgtEl>
                                        <p:attrNameLst>
                                          <p:attrName>style.visibility</p:attrName>
                                        </p:attrNameLst>
                                      </p:cBhvr>
                                      <p:to>
                                        <p:strVal val="hidden"/>
                                      </p:to>
                                    </p:set>
                                  </p:childTnLst>
                                </p:cTn>
                              </p:par>
                              <p:par>
                                <p:cTn id="48" presetID="2" presetClass="exit" presetSubtype="2" fill="hold" nodeType="withEffect">
                                  <p:stCondLst>
                                    <p:cond delay="0"/>
                                  </p:stCondLst>
                                  <p:childTnLst>
                                    <p:anim calcmode="lin" valueType="num">
                                      <p:cBhvr additive="base">
                                        <p:cTn id="49" dur="500"/>
                                        <p:tgtEl>
                                          <p:spTgt spid="49"/>
                                        </p:tgtEl>
                                        <p:attrNameLst>
                                          <p:attrName>ppt_x</p:attrName>
                                        </p:attrNameLst>
                                      </p:cBhvr>
                                      <p:tavLst>
                                        <p:tav tm="0">
                                          <p:val>
                                            <p:strVal val="ppt_x"/>
                                          </p:val>
                                        </p:tav>
                                        <p:tav tm="100000">
                                          <p:val>
                                            <p:strVal val="1+ppt_w/2"/>
                                          </p:val>
                                        </p:tav>
                                      </p:tavLst>
                                    </p:anim>
                                    <p:anim calcmode="lin" valueType="num">
                                      <p:cBhvr additive="base">
                                        <p:cTn id="50" dur="500"/>
                                        <p:tgtEl>
                                          <p:spTgt spid="49"/>
                                        </p:tgtEl>
                                        <p:attrNameLst>
                                          <p:attrName>ppt_y</p:attrName>
                                        </p:attrNameLst>
                                      </p:cBhvr>
                                      <p:tavLst>
                                        <p:tav tm="0">
                                          <p:val>
                                            <p:strVal val="ppt_y"/>
                                          </p:val>
                                        </p:tav>
                                        <p:tav tm="100000">
                                          <p:val>
                                            <p:strVal val="ppt_y"/>
                                          </p:val>
                                        </p:tav>
                                      </p:tavLst>
                                    </p:anim>
                                    <p:set>
                                      <p:cBhvr>
                                        <p:cTn id="51" dur="1" fill="hold">
                                          <p:stCondLst>
                                            <p:cond delay="499"/>
                                          </p:stCondLst>
                                        </p:cTn>
                                        <p:tgtEl>
                                          <p:spTgt spid="4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6" presetClass="entr" presetSubtype="32" fill="hold" grpId="0" nodeType="click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circle(out)">
                                      <p:cBhvr>
                                        <p:cTn id="56" dur="2000"/>
                                        <p:tgtEl>
                                          <p:spTgt spid="7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8"/>
                                        </p:tgtEl>
                                        <p:attrNameLst>
                                          <p:attrName>style.visibility</p:attrName>
                                        </p:attrNameLst>
                                      </p:cBhvr>
                                      <p:to>
                                        <p:strVal val="visible"/>
                                      </p:to>
                                    </p:set>
                                    <p:animEffect transition="in" filter="wipe(left)">
                                      <p:cBhvr>
                                        <p:cTn id="61" dur="500"/>
                                        <p:tgtEl>
                                          <p:spTgt spid="68"/>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1000"/>
                                        <p:tgtEl>
                                          <p:spTgt spid="46"/>
                                        </p:tgtEl>
                                      </p:cBhvr>
                                    </p:animEffect>
                                    <p:anim calcmode="lin" valueType="num">
                                      <p:cBhvr>
                                        <p:cTn id="67" dur="1000" fill="hold"/>
                                        <p:tgtEl>
                                          <p:spTgt spid="46"/>
                                        </p:tgtEl>
                                        <p:attrNameLst>
                                          <p:attrName>ppt_x</p:attrName>
                                        </p:attrNameLst>
                                      </p:cBhvr>
                                      <p:tavLst>
                                        <p:tav tm="0">
                                          <p:val>
                                            <p:strVal val="#ppt_x"/>
                                          </p:val>
                                        </p:tav>
                                        <p:tav tm="100000">
                                          <p:val>
                                            <p:strVal val="#ppt_x"/>
                                          </p:val>
                                        </p:tav>
                                      </p:tavLst>
                                    </p:anim>
                                    <p:anim calcmode="lin" valueType="num">
                                      <p:cBhvr>
                                        <p:cTn id="6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repeatCount="indefinite" fill="hold" grpId="0" nodeType="clickEffect">
                                  <p:stCondLst>
                                    <p:cond delay="0"/>
                                  </p:stCondLst>
                                  <p:endCondLst>
                                    <p:cond evt="onNext" delay="0">
                                      <p:tgtEl>
                                        <p:sldTgt/>
                                      </p:tgtEl>
                                    </p:cond>
                                  </p:endCondLst>
                                  <p:childTnLst>
                                    <p:set>
                                      <p:cBhvr>
                                        <p:cTn id="72" dur="1" fill="hold">
                                          <p:stCondLst>
                                            <p:cond delay="0"/>
                                          </p:stCondLst>
                                        </p:cTn>
                                        <p:tgtEl>
                                          <p:spTgt spid="72"/>
                                        </p:tgtEl>
                                        <p:attrNameLst>
                                          <p:attrName>style.visibility</p:attrName>
                                        </p:attrNameLst>
                                      </p:cBhvr>
                                      <p:to>
                                        <p:strVal val="visible"/>
                                      </p:to>
                                    </p:set>
                                    <p:animEffect transition="in" filter="wipe(left)">
                                      <p:cBhvr>
                                        <p:cTn id="73" dur="2000"/>
                                        <p:tgtEl>
                                          <p:spTgt spid="72"/>
                                        </p:tgtEl>
                                      </p:cBhvr>
                                    </p:animEffect>
                                  </p:childTnLst>
                                  <p:subTnLst>
                                    <p:set>
                                      <p:cBhvr override="childStyle">
                                        <p:cTn dur="1" fill="hold" display="0" masterRel="sameClick" afterEffect="1">
                                          <p:stCondLst>
                                            <p:cond evt="end" delay="0">
                                              <p:tn val="71"/>
                                            </p:cond>
                                          </p:stCondLst>
                                        </p:cTn>
                                        <p:tgtEl>
                                          <p:spTgt spid="72"/>
                                        </p:tgtEl>
                                        <p:attrNameLst>
                                          <p:attrName>style.visibility</p:attrName>
                                        </p:attrNameLst>
                                      </p:cBhvr>
                                      <p:to>
                                        <p:strVal val="hidden"/>
                                      </p:to>
                                    </p:set>
                                  </p:subTnLst>
                                </p:cTn>
                              </p:par>
                            </p:childTnLst>
                          </p:cTn>
                        </p:par>
                      </p:childTnLst>
                    </p:cTn>
                  </p:par>
                  <p:par>
                    <p:cTn id="74" fill="hold">
                      <p:stCondLst>
                        <p:cond delay="indefinite"/>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46"/>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73"/>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72"/>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anim calcmode="lin" valueType="num">
                                      <p:cBhvr>
                                        <p:cTn id="87" dur="1000" fill="hold"/>
                                        <p:tgtEl>
                                          <p:spTgt spid="43"/>
                                        </p:tgtEl>
                                        <p:attrNameLst>
                                          <p:attrName>ppt_x</p:attrName>
                                        </p:attrNameLst>
                                      </p:cBhvr>
                                      <p:tavLst>
                                        <p:tav tm="0">
                                          <p:val>
                                            <p:strVal val="#ppt_x"/>
                                          </p:val>
                                        </p:tav>
                                        <p:tav tm="100000">
                                          <p:val>
                                            <p:strVal val="#ppt_x"/>
                                          </p:val>
                                        </p:tav>
                                      </p:tavLst>
                                    </p:anim>
                                    <p:anim calcmode="lin" valueType="num">
                                      <p:cBhvr>
                                        <p:cTn id="88" dur="1000" fill="hold"/>
                                        <p:tgtEl>
                                          <p:spTgt spid="43"/>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1000"/>
                                        <p:tgtEl>
                                          <p:spTgt spid="59"/>
                                        </p:tgtEl>
                                      </p:cBhvr>
                                    </p:animEffect>
                                    <p:anim calcmode="lin" valueType="num">
                                      <p:cBhvr>
                                        <p:cTn id="92" dur="1000" fill="hold"/>
                                        <p:tgtEl>
                                          <p:spTgt spid="59"/>
                                        </p:tgtEl>
                                        <p:attrNameLst>
                                          <p:attrName>ppt_x</p:attrName>
                                        </p:attrNameLst>
                                      </p:cBhvr>
                                      <p:tavLst>
                                        <p:tav tm="0">
                                          <p:val>
                                            <p:strVal val="#ppt_x"/>
                                          </p:val>
                                        </p:tav>
                                        <p:tav tm="100000">
                                          <p:val>
                                            <p:strVal val="#ppt_x"/>
                                          </p:val>
                                        </p:tav>
                                      </p:tavLst>
                                    </p:anim>
                                    <p:anim calcmode="lin" valueType="num">
                                      <p:cBhvr>
                                        <p:cTn id="93" dur="1000" fill="hold"/>
                                        <p:tgtEl>
                                          <p:spTgt spid="59"/>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fade">
                                      <p:cBhvr>
                                        <p:cTn id="96" dur="1000"/>
                                        <p:tgtEl>
                                          <p:spTgt spid="40"/>
                                        </p:tgtEl>
                                      </p:cBhvr>
                                    </p:animEffect>
                                    <p:anim calcmode="lin" valueType="num">
                                      <p:cBhvr>
                                        <p:cTn id="97" dur="1000" fill="hold"/>
                                        <p:tgtEl>
                                          <p:spTgt spid="40"/>
                                        </p:tgtEl>
                                        <p:attrNameLst>
                                          <p:attrName>ppt_x</p:attrName>
                                        </p:attrNameLst>
                                      </p:cBhvr>
                                      <p:tavLst>
                                        <p:tav tm="0">
                                          <p:val>
                                            <p:strVal val="#ppt_x"/>
                                          </p:val>
                                        </p:tav>
                                        <p:tav tm="100000">
                                          <p:val>
                                            <p:strVal val="#ppt_x"/>
                                          </p:val>
                                        </p:tav>
                                      </p:tavLst>
                                    </p:anim>
                                    <p:anim calcmode="lin" valueType="num">
                                      <p:cBhvr>
                                        <p:cTn id="98" dur="1000" fill="hold"/>
                                        <p:tgtEl>
                                          <p:spTgt spid="40"/>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xit" presetSubtype="2" fill="hold" nodeType="clickEffect">
                                  <p:stCondLst>
                                    <p:cond delay="0"/>
                                  </p:stCondLst>
                                  <p:childTnLst>
                                    <p:anim calcmode="lin" valueType="num">
                                      <p:cBhvr additive="base">
                                        <p:cTn id="107" dur="500"/>
                                        <p:tgtEl>
                                          <p:spTgt spid="43"/>
                                        </p:tgtEl>
                                        <p:attrNameLst>
                                          <p:attrName>ppt_x</p:attrName>
                                        </p:attrNameLst>
                                      </p:cBhvr>
                                      <p:tavLst>
                                        <p:tav tm="0">
                                          <p:val>
                                            <p:strVal val="ppt_x"/>
                                          </p:val>
                                        </p:tav>
                                        <p:tav tm="100000">
                                          <p:val>
                                            <p:strVal val="1+ppt_w/2"/>
                                          </p:val>
                                        </p:tav>
                                      </p:tavLst>
                                    </p:anim>
                                    <p:anim calcmode="lin" valueType="num">
                                      <p:cBhvr additive="base">
                                        <p:cTn id="108" dur="500"/>
                                        <p:tgtEl>
                                          <p:spTgt spid="43"/>
                                        </p:tgtEl>
                                        <p:attrNameLst>
                                          <p:attrName>ppt_y</p:attrName>
                                        </p:attrNameLst>
                                      </p:cBhvr>
                                      <p:tavLst>
                                        <p:tav tm="0">
                                          <p:val>
                                            <p:strVal val="ppt_y"/>
                                          </p:val>
                                        </p:tav>
                                        <p:tav tm="100000">
                                          <p:val>
                                            <p:strVal val="ppt_y"/>
                                          </p:val>
                                        </p:tav>
                                      </p:tavLst>
                                    </p:anim>
                                    <p:set>
                                      <p:cBhvr>
                                        <p:cTn id="109" dur="1" fill="hold">
                                          <p:stCondLst>
                                            <p:cond delay="499"/>
                                          </p:stCondLst>
                                        </p:cTn>
                                        <p:tgtEl>
                                          <p:spTgt spid="43"/>
                                        </p:tgtEl>
                                        <p:attrNameLst>
                                          <p:attrName>style.visibility</p:attrName>
                                        </p:attrNameLst>
                                      </p:cBhvr>
                                      <p:to>
                                        <p:strVal val="hidden"/>
                                      </p:to>
                                    </p:set>
                                  </p:childTnLst>
                                </p:cTn>
                              </p:par>
                              <p:par>
                                <p:cTn id="110" presetID="2" presetClass="exit" presetSubtype="2" fill="hold" nodeType="withEffect">
                                  <p:stCondLst>
                                    <p:cond delay="0"/>
                                  </p:stCondLst>
                                  <p:childTnLst>
                                    <p:anim calcmode="lin" valueType="num">
                                      <p:cBhvr additive="base">
                                        <p:cTn id="111" dur="500"/>
                                        <p:tgtEl>
                                          <p:spTgt spid="59"/>
                                        </p:tgtEl>
                                        <p:attrNameLst>
                                          <p:attrName>ppt_x</p:attrName>
                                        </p:attrNameLst>
                                      </p:cBhvr>
                                      <p:tavLst>
                                        <p:tav tm="0">
                                          <p:val>
                                            <p:strVal val="ppt_x"/>
                                          </p:val>
                                        </p:tav>
                                        <p:tav tm="100000">
                                          <p:val>
                                            <p:strVal val="1+ppt_w/2"/>
                                          </p:val>
                                        </p:tav>
                                      </p:tavLst>
                                    </p:anim>
                                    <p:anim calcmode="lin" valueType="num">
                                      <p:cBhvr additive="base">
                                        <p:cTn id="112" dur="500"/>
                                        <p:tgtEl>
                                          <p:spTgt spid="59"/>
                                        </p:tgtEl>
                                        <p:attrNameLst>
                                          <p:attrName>ppt_y</p:attrName>
                                        </p:attrNameLst>
                                      </p:cBhvr>
                                      <p:tavLst>
                                        <p:tav tm="0">
                                          <p:val>
                                            <p:strVal val="ppt_y"/>
                                          </p:val>
                                        </p:tav>
                                        <p:tav tm="100000">
                                          <p:val>
                                            <p:strVal val="ppt_y"/>
                                          </p:val>
                                        </p:tav>
                                      </p:tavLst>
                                    </p:anim>
                                    <p:set>
                                      <p:cBhvr>
                                        <p:cTn id="113" dur="1" fill="hold">
                                          <p:stCondLst>
                                            <p:cond delay="499"/>
                                          </p:stCondLst>
                                        </p:cTn>
                                        <p:tgtEl>
                                          <p:spTgt spid="59"/>
                                        </p:tgtEl>
                                        <p:attrNameLst>
                                          <p:attrName>style.visibility</p:attrName>
                                        </p:attrNameLst>
                                      </p:cBhvr>
                                      <p:to>
                                        <p:strVal val="hidden"/>
                                      </p:to>
                                    </p:set>
                                  </p:childTnLst>
                                </p:cTn>
                              </p:par>
                              <p:par>
                                <p:cTn id="114" presetID="2" presetClass="exit" presetSubtype="2" fill="hold" nodeType="withEffect">
                                  <p:stCondLst>
                                    <p:cond delay="0"/>
                                  </p:stCondLst>
                                  <p:childTnLst>
                                    <p:anim calcmode="lin" valueType="num">
                                      <p:cBhvr additive="base">
                                        <p:cTn id="115" dur="500"/>
                                        <p:tgtEl>
                                          <p:spTgt spid="40"/>
                                        </p:tgtEl>
                                        <p:attrNameLst>
                                          <p:attrName>ppt_x</p:attrName>
                                        </p:attrNameLst>
                                      </p:cBhvr>
                                      <p:tavLst>
                                        <p:tav tm="0">
                                          <p:val>
                                            <p:strVal val="ppt_x"/>
                                          </p:val>
                                        </p:tav>
                                        <p:tav tm="100000">
                                          <p:val>
                                            <p:strVal val="1+ppt_w/2"/>
                                          </p:val>
                                        </p:tav>
                                      </p:tavLst>
                                    </p:anim>
                                    <p:anim calcmode="lin" valueType="num">
                                      <p:cBhvr additive="base">
                                        <p:cTn id="116" dur="500"/>
                                        <p:tgtEl>
                                          <p:spTgt spid="40"/>
                                        </p:tgtEl>
                                        <p:attrNameLst>
                                          <p:attrName>ppt_y</p:attrName>
                                        </p:attrNameLst>
                                      </p:cBhvr>
                                      <p:tavLst>
                                        <p:tav tm="0">
                                          <p:val>
                                            <p:strVal val="ppt_y"/>
                                          </p:val>
                                        </p:tav>
                                        <p:tav tm="100000">
                                          <p:val>
                                            <p:strVal val="ppt_y"/>
                                          </p:val>
                                        </p:tav>
                                      </p:tavLst>
                                    </p:anim>
                                    <p:set>
                                      <p:cBhvr>
                                        <p:cTn id="117" dur="1" fill="hold">
                                          <p:stCondLst>
                                            <p:cond delay="499"/>
                                          </p:stCondLst>
                                        </p:cTn>
                                        <p:tgtEl>
                                          <p:spTgt spid="40"/>
                                        </p:tgtEl>
                                        <p:attrNameLst>
                                          <p:attrName>style.visibility</p:attrName>
                                        </p:attrNameLst>
                                      </p:cBhvr>
                                      <p:to>
                                        <p:strVal val="hidden"/>
                                      </p:to>
                                    </p:set>
                                  </p:childTnLst>
                                </p:cTn>
                              </p:par>
                              <p:par>
                                <p:cTn id="118" presetID="2" presetClass="exit" presetSubtype="2" fill="hold" nodeType="withEffect">
                                  <p:stCondLst>
                                    <p:cond delay="0"/>
                                  </p:stCondLst>
                                  <p:childTnLst>
                                    <p:anim calcmode="lin" valueType="num">
                                      <p:cBhvr additive="base">
                                        <p:cTn id="119" dur="500"/>
                                        <p:tgtEl>
                                          <p:spTgt spid="69"/>
                                        </p:tgtEl>
                                        <p:attrNameLst>
                                          <p:attrName>ppt_x</p:attrName>
                                        </p:attrNameLst>
                                      </p:cBhvr>
                                      <p:tavLst>
                                        <p:tav tm="0">
                                          <p:val>
                                            <p:strVal val="ppt_x"/>
                                          </p:val>
                                        </p:tav>
                                        <p:tav tm="100000">
                                          <p:val>
                                            <p:strVal val="1+ppt_w/2"/>
                                          </p:val>
                                        </p:tav>
                                      </p:tavLst>
                                    </p:anim>
                                    <p:anim calcmode="lin" valueType="num">
                                      <p:cBhvr additive="base">
                                        <p:cTn id="120" dur="500"/>
                                        <p:tgtEl>
                                          <p:spTgt spid="69"/>
                                        </p:tgtEl>
                                        <p:attrNameLst>
                                          <p:attrName>ppt_y</p:attrName>
                                        </p:attrNameLst>
                                      </p:cBhvr>
                                      <p:tavLst>
                                        <p:tav tm="0">
                                          <p:val>
                                            <p:strVal val="ppt_y"/>
                                          </p:val>
                                        </p:tav>
                                        <p:tav tm="100000">
                                          <p:val>
                                            <p:strVal val="ppt_y"/>
                                          </p:val>
                                        </p:tav>
                                      </p:tavLst>
                                    </p:anim>
                                    <p:set>
                                      <p:cBhvr>
                                        <p:cTn id="121" dur="1" fill="hold">
                                          <p:stCondLst>
                                            <p:cond delay="499"/>
                                          </p:stCondLst>
                                        </p:cTn>
                                        <p:tgtEl>
                                          <p:spTgt spid="69"/>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nodeType="clickEffect">
                                  <p:stCondLst>
                                    <p:cond delay="0"/>
                                  </p:stCondLst>
                                  <p:childTnLst>
                                    <p:set>
                                      <p:cBhvr>
                                        <p:cTn id="125" dur="1" fill="hold">
                                          <p:stCondLst>
                                            <p:cond delay="0"/>
                                          </p:stCondLst>
                                        </p:cTn>
                                        <p:tgtEl>
                                          <p:spTgt spid="65"/>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62"/>
                                        </p:tgtEl>
                                        <p:attrNameLst>
                                          <p:attrName>style.visibility</p:attrName>
                                        </p:attrNameLst>
                                      </p:cBhvr>
                                      <p:to>
                                        <p:strVal val="visible"/>
                                      </p:to>
                                    </p:set>
                                  </p:childTnLst>
                                </p:cTn>
                              </p:par>
                              <p:par>
                                <p:cTn id="128" presetID="1" presetClass="entr" presetSubtype="0" fill="hold" nodeType="withEffect">
                                  <p:stCondLst>
                                    <p:cond delay="0"/>
                                  </p:stCondLst>
                                  <p:childTnLst>
                                    <p:set>
                                      <p:cBhvr>
                                        <p:cTn id="129" dur="1" fill="hold">
                                          <p:stCondLst>
                                            <p:cond delay="0"/>
                                          </p:stCondLst>
                                        </p:cTn>
                                        <p:tgtEl>
                                          <p:spTgt spid="52"/>
                                        </p:tgtEl>
                                        <p:attrNameLst>
                                          <p:attrName>style.visibility</p:attrName>
                                        </p:attrNameLst>
                                      </p:cBhvr>
                                      <p:to>
                                        <p:strVal val="visible"/>
                                      </p:to>
                                    </p:set>
                                  </p:childTnLst>
                                </p:cTn>
                              </p:par>
                              <p:par>
                                <p:cTn id="130" presetID="1" presetClass="entr" presetSubtype="0" fill="hold" nodeType="withEffect">
                                  <p:stCondLst>
                                    <p:cond delay="0"/>
                                  </p:stCondLst>
                                  <p:childTnLst>
                                    <p:set>
                                      <p:cBhvr>
                                        <p:cTn id="131" dur="1" fill="hold">
                                          <p:stCondLst>
                                            <p:cond delay="0"/>
                                          </p:stCondLst>
                                        </p:cTn>
                                        <p:tgtEl>
                                          <p:spTgt spid="49"/>
                                        </p:tgtEl>
                                        <p:attrNameLst>
                                          <p:attrName>style.visibility</p:attrName>
                                        </p:attrNameLst>
                                      </p:cBhvr>
                                      <p:to>
                                        <p:strVal val="visible"/>
                                      </p:to>
                                    </p:set>
                                  </p:childTnLst>
                                </p:cTn>
                              </p:par>
                              <p:par>
                                <p:cTn id="132" presetID="1" presetClass="entr" presetSubtype="0" fill="hold" nodeType="withEffect">
                                  <p:stCondLst>
                                    <p:cond delay="0"/>
                                  </p:stCondLst>
                                  <p:childTnLst>
                                    <p:set>
                                      <p:cBhvr>
                                        <p:cTn id="133" dur="1" fill="hold">
                                          <p:stCondLst>
                                            <p:cond delay="0"/>
                                          </p:stCondLst>
                                        </p:cTn>
                                        <p:tgtEl>
                                          <p:spTgt spid="46"/>
                                        </p:tgtEl>
                                        <p:attrNameLst>
                                          <p:attrName>style.visibility</p:attrName>
                                        </p:attrNameLst>
                                      </p:cBhvr>
                                      <p:to>
                                        <p:strVal val="visible"/>
                                      </p:to>
                                    </p:set>
                                  </p:childTnLst>
                                </p:cTn>
                              </p:par>
                              <p:par>
                                <p:cTn id="134" presetID="1" presetClass="entr" presetSubtype="0" fill="hold" grpId="2" nodeType="withEffect">
                                  <p:stCondLst>
                                    <p:cond delay="0"/>
                                  </p:stCondLst>
                                  <p:childTnLst>
                                    <p:set>
                                      <p:cBhvr>
                                        <p:cTn id="135" dur="1" fill="hold">
                                          <p:stCondLst>
                                            <p:cond delay="0"/>
                                          </p:stCondLst>
                                        </p:cTn>
                                        <p:tgtEl>
                                          <p:spTgt spid="73"/>
                                        </p:tgtEl>
                                        <p:attrNameLst>
                                          <p:attrName>style.visibility</p:attrName>
                                        </p:attrNameLst>
                                      </p:cBhvr>
                                      <p:to>
                                        <p:strVal val="visible"/>
                                      </p:to>
                                    </p:set>
                                  </p:childTnLst>
                                </p:cTn>
                              </p:par>
                              <p:par>
                                <p:cTn id="136" presetID="1" presetClass="entr" presetSubtype="0" fill="hold" nodeType="withEffect">
                                  <p:stCondLst>
                                    <p:cond delay="0"/>
                                  </p:stCondLst>
                                  <p:childTnLst>
                                    <p:set>
                                      <p:cBhvr>
                                        <p:cTn id="137" dur="1" fill="hold">
                                          <p:stCondLst>
                                            <p:cond delay="0"/>
                                          </p:stCondLst>
                                        </p:cTn>
                                        <p:tgtEl>
                                          <p:spTgt spid="43"/>
                                        </p:tgtEl>
                                        <p:attrNameLst>
                                          <p:attrName>style.visibility</p:attrName>
                                        </p:attrNameLst>
                                      </p:cBhvr>
                                      <p:to>
                                        <p:strVal val="visible"/>
                                      </p:to>
                                    </p:set>
                                  </p:childTnLst>
                                </p:cTn>
                              </p:par>
                              <p:par>
                                <p:cTn id="138" presetID="1" presetClass="entr" presetSubtype="0" fill="hold" nodeType="withEffect">
                                  <p:stCondLst>
                                    <p:cond delay="0"/>
                                  </p:stCondLst>
                                  <p:childTnLst>
                                    <p:set>
                                      <p:cBhvr>
                                        <p:cTn id="139" dur="1" fill="hold">
                                          <p:stCondLst>
                                            <p:cond delay="0"/>
                                          </p:stCondLst>
                                        </p:cTn>
                                        <p:tgtEl>
                                          <p:spTgt spid="59"/>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40"/>
                                        </p:tgtEl>
                                        <p:attrNameLst>
                                          <p:attrName>style.visibility</p:attrName>
                                        </p:attrNameLst>
                                      </p:cBhvr>
                                      <p:to>
                                        <p:strVal val="visible"/>
                                      </p:to>
                                    </p:set>
                                  </p:childTnLst>
                                </p:cTn>
                              </p:par>
                              <p:par>
                                <p:cTn id="142" presetID="1" presetClass="entr" presetSubtype="0" fill="hold" nodeType="withEffect">
                                  <p:stCondLst>
                                    <p:cond delay="0"/>
                                  </p:stCondLst>
                                  <p:childTnLst>
                                    <p:set>
                                      <p:cBhvr>
                                        <p:cTn id="143" dur="1" fill="hold">
                                          <p:stCondLst>
                                            <p:cond delay="0"/>
                                          </p:stCondLst>
                                        </p:cTn>
                                        <p:tgtEl>
                                          <p:spTgt spid="69"/>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26" presetClass="entr" presetSubtype="0" fill="hold" grpId="0" nodeType="clickEffect">
                                  <p:stCondLst>
                                    <p:cond delay="0"/>
                                  </p:stCondLst>
                                  <p:childTnLst>
                                    <p:set>
                                      <p:cBhvr>
                                        <p:cTn id="147" dur="1" fill="hold">
                                          <p:stCondLst>
                                            <p:cond delay="0"/>
                                          </p:stCondLst>
                                        </p:cTn>
                                        <p:tgtEl>
                                          <p:spTgt spid="74"/>
                                        </p:tgtEl>
                                        <p:attrNameLst>
                                          <p:attrName>style.visibility</p:attrName>
                                        </p:attrNameLst>
                                      </p:cBhvr>
                                      <p:to>
                                        <p:strVal val="visible"/>
                                      </p:to>
                                    </p:set>
                                    <p:animEffect transition="in" filter="wipe(down)">
                                      <p:cBhvr>
                                        <p:cTn id="148" dur="580">
                                          <p:stCondLst>
                                            <p:cond delay="0"/>
                                          </p:stCondLst>
                                        </p:cTn>
                                        <p:tgtEl>
                                          <p:spTgt spid="74"/>
                                        </p:tgtEl>
                                      </p:cBhvr>
                                    </p:animEffect>
                                    <p:anim calcmode="lin" valueType="num">
                                      <p:cBhvr>
                                        <p:cTn id="149"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150"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151"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152"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153"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154" dur="26">
                                          <p:stCondLst>
                                            <p:cond delay="650"/>
                                          </p:stCondLst>
                                        </p:cTn>
                                        <p:tgtEl>
                                          <p:spTgt spid="74"/>
                                        </p:tgtEl>
                                      </p:cBhvr>
                                      <p:to x="100000" y="60000"/>
                                    </p:animScale>
                                    <p:animScale>
                                      <p:cBhvr>
                                        <p:cTn id="155" dur="166" decel="50000">
                                          <p:stCondLst>
                                            <p:cond delay="676"/>
                                          </p:stCondLst>
                                        </p:cTn>
                                        <p:tgtEl>
                                          <p:spTgt spid="74"/>
                                        </p:tgtEl>
                                      </p:cBhvr>
                                      <p:to x="100000" y="100000"/>
                                    </p:animScale>
                                    <p:animScale>
                                      <p:cBhvr>
                                        <p:cTn id="156" dur="26">
                                          <p:stCondLst>
                                            <p:cond delay="1312"/>
                                          </p:stCondLst>
                                        </p:cTn>
                                        <p:tgtEl>
                                          <p:spTgt spid="74"/>
                                        </p:tgtEl>
                                      </p:cBhvr>
                                      <p:to x="100000" y="80000"/>
                                    </p:animScale>
                                    <p:animScale>
                                      <p:cBhvr>
                                        <p:cTn id="157" dur="166" decel="50000">
                                          <p:stCondLst>
                                            <p:cond delay="1338"/>
                                          </p:stCondLst>
                                        </p:cTn>
                                        <p:tgtEl>
                                          <p:spTgt spid="74"/>
                                        </p:tgtEl>
                                      </p:cBhvr>
                                      <p:to x="100000" y="100000"/>
                                    </p:animScale>
                                    <p:animScale>
                                      <p:cBhvr>
                                        <p:cTn id="158" dur="26">
                                          <p:stCondLst>
                                            <p:cond delay="1642"/>
                                          </p:stCondLst>
                                        </p:cTn>
                                        <p:tgtEl>
                                          <p:spTgt spid="74"/>
                                        </p:tgtEl>
                                      </p:cBhvr>
                                      <p:to x="100000" y="90000"/>
                                    </p:animScale>
                                    <p:animScale>
                                      <p:cBhvr>
                                        <p:cTn id="159" dur="166" decel="50000">
                                          <p:stCondLst>
                                            <p:cond delay="1668"/>
                                          </p:stCondLst>
                                        </p:cTn>
                                        <p:tgtEl>
                                          <p:spTgt spid="74"/>
                                        </p:tgtEl>
                                      </p:cBhvr>
                                      <p:to x="100000" y="100000"/>
                                    </p:animScale>
                                    <p:animScale>
                                      <p:cBhvr>
                                        <p:cTn id="160" dur="26">
                                          <p:stCondLst>
                                            <p:cond delay="1808"/>
                                          </p:stCondLst>
                                        </p:cTn>
                                        <p:tgtEl>
                                          <p:spTgt spid="74"/>
                                        </p:tgtEl>
                                      </p:cBhvr>
                                      <p:to x="100000" y="95000"/>
                                    </p:animScale>
                                    <p:animScale>
                                      <p:cBhvr>
                                        <p:cTn id="161" dur="166" decel="50000">
                                          <p:stCondLst>
                                            <p:cond delay="1834"/>
                                          </p:stCondLst>
                                        </p:cTn>
                                        <p:tgtEl>
                                          <p:spTgt spid="74"/>
                                        </p:tgtEl>
                                      </p:cBhvr>
                                      <p:to x="100000" y="100000"/>
                                    </p:animScale>
                                  </p:childTnLst>
                                </p:cTn>
                              </p:par>
                            </p:childTnLst>
                          </p:cTn>
                        </p:par>
                      </p:childTnLst>
                    </p:cTn>
                  </p:par>
                  <p:par>
                    <p:cTn id="162" fill="hold">
                      <p:stCondLst>
                        <p:cond delay="indefinite"/>
                      </p:stCondLst>
                      <p:childTnLst>
                        <p:par>
                          <p:cTn id="163" fill="hold">
                            <p:stCondLst>
                              <p:cond delay="0"/>
                            </p:stCondLst>
                            <p:childTnLst>
                              <p:par>
                                <p:cTn id="164" presetID="26" presetClass="entr" presetSubtype="0" fill="hold" grpId="0" nodeType="clickEffect">
                                  <p:stCondLst>
                                    <p:cond delay="0"/>
                                  </p:stCondLst>
                                  <p:childTnLst>
                                    <p:set>
                                      <p:cBhvr>
                                        <p:cTn id="165" dur="1" fill="hold">
                                          <p:stCondLst>
                                            <p:cond delay="0"/>
                                          </p:stCondLst>
                                        </p:cTn>
                                        <p:tgtEl>
                                          <p:spTgt spid="75"/>
                                        </p:tgtEl>
                                        <p:attrNameLst>
                                          <p:attrName>style.visibility</p:attrName>
                                        </p:attrNameLst>
                                      </p:cBhvr>
                                      <p:to>
                                        <p:strVal val="visible"/>
                                      </p:to>
                                    </p:set>
                                    <p:animEffect transition="in" filter="wipe(down)">
                                      <p:cBhvr>
                                        <p:cTn id="166" dur="580">
                                          <p:stCondLst>
                                            <p:cond delay="0"/>
                                          </p:stCondLst>
                                        </p:cTn>
                                        <p:tgtEl>
                                          <p:spTgt spid="75"/>
                                        </p:tgtEl>
                                      </p:cBhvr>
                                    </p:animEffect>
                                    <p:anim calcmode="lin" valueType="num">
                                      <p:cBhvr>
                                        <p:cTn id="167"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168"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169"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170"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171"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172" dur="26">
                                          <p:stCondLst>
                                            <p:cond delay="650"/>
                                          </p:stCondLst>
                                        </p:cTn>
                                        <p:tgtEl>
                                          <p:spTgt spid="75"/>
                                        </p:tgtEl>
                                      </p:cBhvr>
                                      <p:to x="100000" y="60000"/>
                                    </p:animScale>
                                    <p:animScale>
                                      <p:cBhvr>
                                        <p:cTn id="173" dur="166" decel="50000">
                                          <p:stCondLst>
                                            <p:cond delay="676"/>
                                          </p:stCondLst>
                                        </p:cTn>
                                        <p:tgtEl>
                                          <p:spTgt spid="75"/>
                                        </p:tgtEl>
                                      </p:cBhvr>
                                      <p:to x="100000" y="100000"/>
                                    </p:animScale>
                                    <p:animScale>
                                      <p:cBhvr>
                                        <p:cTn id="174" dur="26">
                                          <p:stCondLst>
                                            <p:cond delay="1312"/>
                                          </p:stCondLst>
                                        </p:cTn>
                                        <p:tgtEl>
                                          <p:spTgt spid="75"/>
                                        </p:tgtEl>
                                      </p:cBhvr>
                                      <p:to x="100000" y="80000"/>
                                    </p:animScale>
                                    <p:animScale>
                                      <p:cBhvr>
                                        <p:cTn id="175" dur="166" decel="50000">
                                          <p:stCondLst>
                                            <p:cond delay="1338"/>
                                          </p:stCondLst>
                                        </p:cTn>
                                        <p:tgtEl>
                                          <p:spTgt spid="75"/>
                                        </p:tgtEl>
                                      </p:cBhvr>
                                      <p:to x="100000" y="100000"/>
                                    </p:animScale>
                                    <p:animScale>
                                      <p:cBhvr>
                                        <p:cTn id="176" dur="26">
                                          <p:stCondLst>
                                            <p:cond delay="1642"/>
                                          </p:stCondLst>
                                        </p:cTn>
                                        <p:tgtEl>
                                          <p:spTgt spid="75"/>
                                        </p:tgtEl>
                                      </p:cBhvr>
                                      <p:to x="100000" y="90000"/>
                                    </p:animScale>
                                    <p:animScale>
                                      <p:cBhvr>
                                        <p:cTn id="177" dur="166" decel="50000">
                                          <p:stCondLst>
                                            <p:cond delay="1668"/>
                                          </p:stCondLst>
                                        </p:cTn>
                                        <p:tgtEl>
                                          <p:spTgt spid="75"/>
                                        </p:tgtEl>
                                      </p:cBhvr>
                                      <p:to x="100000" y="100000"/>
                                    </p:animScale>
                                    <p:animScale>
                                      <p:cBhvr>
                                        <p:cTn id="178" dur="26">
                                          <p:stCondLst>
                                            <p:cond delay="1808"/>
                                          </p:stCondLst>
                                        </p:cTn>
                                        <p:tgtEl>
                                          <p:spTgt spid="75"/>
                                        </p:tgtEl>
                                      </p:cBhvr>
                                      <p:to x="100000" y="95000"/>
                                    </p:animScale>
                                    <p:animScale>
                                      <p:cBhvr>
                                        <p:cTn id="179" dur="166" decel="50000">
                                          <p:stCondLst>
                                            <p:cond delay="1834"/>
                                          </p:stCondLst>
                                        </p:cTn>
                                        <p:tgtEl>
                                          <p:spTgt spid="7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68" grpId="0"/>
      <p:bldP spid="72" grpId="0" animBg="1"/>
      <p:bldP spid="72" grpId="1" animBg="1"/>
      <p:bldP spid="73" grpId="0" animBg="1"/>
      <p:bldP spid="73" grpId="1" animBg="1"/>
      <p:bldP spid="73" grpId="2" animBg="1"/>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E65F-4667-4AD0-B145-47332D033253}"/>
              </a:ext>
            </a:extLst>
          </p:cNvPr>
          <p:cNvSpPr>
            <a:spLocks noGrp="1"/>
          </p:cNvSpPr>
          <p:nvPr>
            <p:ph type="title"/>
          </p:nvPr>
        </p:nvSpPr>
        <p:spPr/>
        <p:txBody>
          <a:bodyPr>
            <a:normAutofit/>
          </a:bodyPr>
          <a:lstStyle/>
          <a:p>
            <a:r>
              <a:rPr lang="en-US" dirty="0"/>
              <a:t>Sending the ED45 AFTER the position change</a:t>
            </a:r>
          </a:p>
        </p:txBody>
      </p:sp>
      <p:grpSp>
        <p:nvGrpSpPr>
          <p:cNvPr id="40" name="Group 39">
            <a:extLst>
              <a:ext uri="{FF2B5EF4-FFF2-40B4-BE49-F238E27FC236}">
                <a16:creationId xmlns:a16="http://schemas.microsoft.com/office/drawing/2014/main" id="{2C9AD881-AFF9-4B63-8DF3-EC71BB8AAECF}"/>
              </a:ext>
            </a:extLst>
          </p:cNvPr>
          <p:cNvGrpSpPr/>
          <p:nvPr/>
        </p:nvGrpSpPr>
        <p:grpSpPr>
          <a:xfrm>
            <a:off x="1828359" y="4904539"/>
            <a:ext cx="2066925" cy="1895475"/>
            <a:chOff x="5062537" y="2481262"/>
            <a:chExt cx="2066925" cy="1895475"/>
          </a:xfrm>
        </p:grpSpPr>
        <p:pic>
          <p:nvPicPr>
            <p:cNvPr id="41" name="Picture 40">
              <a:extLst>
                <a:ext uri="{FF2B5EF4-FFF2-40B4-BE49-F238E27FC236}">
                  <a16:creationId xmlns:a16="http://schemas.microsoft.com/office/drawing/2014/main" id="{354773B2-BA64-4A58-81EF-987961F9129A}"/>
                </a:ext>
              </a:extLst>
            </p:cNvPr>
            <p:cNvPicPr>
              <a:picLocks noChangeAspect="1"/>
            </p:cNvPicPr>
            <p:nvPr/>
          </p:nvPicPr>
          <p:blipFill>
            <a:blip r:embed="rId3"/>
            <a:stretch>
              <a:fillRect/>
            </a:stretch>
          </p:blipFill>
          <p:spPr>
            <a:xfrm>
              <a:off x="5062537" y="2481262"/>
              <a:ext cx="2066925" cy="1895475"/>
            </a:xfrm>
            <a:prstGeom prst="rect">
              <a:avLst/>
            </a:prstGeom>
          </p:spPr>
        </p:pic>
        <p:sp>
          <p:nvSpPr>
            <p:cNvPr id="42" name="TextBox 41">
              <a:extLst>
                <a:ext uri="{FF2B5EF4-FFF2-40B4-BE49-F238E27FC236}">
                  <a16:creationId xmlns:a16="http://schemas.microsoft.com/office/drawing/2014/main" id="{1FCC56FE-742A-4CB8-ADED-EEADED9B9B91}"/>
                </a:ext>
              </a:extLst>
            </p:cNvPr>
            <p:cNvSpPr txBox="1"/>
            <p:nvPr/>
          </p:nvSpPr>
          <p:spPr>
            <a:xfrm rot="21221406">
              <a:off x="5465275" y="2909350"/>
              <a:ext cx="1308449" cy="923330"/>
            </a:xfrm>
            <a:prstGeom prst="rect">
              <a:avLst/>
            </a:prstGeom>
            <a:noFill/>
          </p:spPr>
          <p:txBody>
            <a:bodyPr wrap="square" rtlCol="0">
              <a:spAutoFit/>
            </a:bodyPr>
            <a:lstStyle/>
            <a:p>
              <a:r>
                <a:rPr lang="en-US" dirty="0"/>
                <a:t>April 2019</a:t>
              </a:r>
            </a:p>
            <a:p>
              <a:r>
                <a:rPr lang="en-US" dirty="0"/>
                <a:t>22 d / 176 h</a:t>
              </a:r>
            </a:p>
            <a:p>
              <a:r>
                <a:rPr lang="en-US" dirty="0"/>
                <a:t>$2,400</a:t>
              </a:r>
            </a:p>
          </p:txBody>
        </p:sp>
      </p:grpSp>
      <p:grpSp>
        <p:nvGrpSpPr>
          <p:cNvPr id="43" name="Group 42">
            <a:extLst>
              <a:ext uri="{FF2B5EF4-FFF2-40B4-BE49-F238E27FC236}">
                <a16:creationId xmlns:a16="http://schemas.microsoft.com/office/drawing/2014/main" id="{4CDB068E-4E6B-413A-B200-184C4923B812}"/>
              </a:ext>
            </a:extLst>
          </p:cNvPr>
          <p:cNvGrpSpPr/>
          <p:nvPr/>
        </p:nvGrpSpPr>
        <p:grpSpPr>
          <a:xfrm>
            <a:off x="3716638" y="3061852"/>
            <a:ext cx="2066925" cy="1895475"/>
            <a:chOff x="5062537" y="2481262"/>
            <a:chExt cx="2066925" cy="1895475"/>
          </a:xfrm>
        </p:grpSpPr>
        <p:pic>
          <p:nvPicPr>
            <p:cNvPr id="44" name="Picture 43">
              <a:extLst>
                <a:ext uri="{FF2B5EF4-FFF2-40B4-BE49-F238E27FC236}">
                  <a16:creationId xmlns:a16="http://schemas.microsoft.com/office/drawing/2014/main" id="{5C0BEC54-89C1-48ED-BA8D-5B39B116DD51}"/>
                </a:ext>
              </a:extLst>
            </p:cNvPr>
            <p:cNvPicPr>
              <a:picLocks noChangeAspect="1"/>
            </p:cNvPicPr>
            <p:nvPr/>
          </p:nvPicPr>
          <p:blipFill>
            <a:blip r:embed="rId3"/>
            <a:stretch>
              <a:fillRect/>
            </a:stretch>
          </p:blipFill>
          <p:spPr>
            <a:xfrm>
              <a:off x="5062537" y="2481262"/>
              <a:ext cx="2066925" cy="1895475"/>
            </a:xfrm>
            <a:prstGeom prst="rect">
              <a:avLst/>
            </a:prstGeom>
          </p:spPr>
        </p:pic>
        <p:sp>
          <p:nvSpPr>
            <p:cNvPr id="45" name="TextBox 44">
              <a:extLst>
                <a:ext uri="{FF2B5EF4-FFF2-40B4-BE49-F238E27FC236}">
                  <a16:creationId xmlns:a16="http://schemas.microsoft.com/office/drawing/2014/main" id="{575912F5-FE73-4DB9-9775-7D6FCA1FB9EE}"/>
                </a:ext>
              </a:extLst>
            </p:cNvPr>
            <p:cNvSpPr txBox="1"/>
            <p:nvPr/>
          </p:nvSpPr>
          <p:spPr>
            <a:xfrm rot="21221406">
              <a:off x="5465275" y="2909350"/>
              <a:ext cx="1308449" cy="923330"/>
            </a:xfrm>
            <a:prstGeom prst="rect">
              <a:avLst/>
            </a:prstGeom>
            <a:noFill/>
          </p:spPr>
          <p:txBody>
            <a:bodyPr wrap="square" rtlCol="0">
              <a:spAutoFit/>
            </a:bodyPr>
            <a:lstStyle/>
            <a:p>
              <a:r>
                <a:rPr lang="en-US" dirty="0"/>
                <a:t>Feb. 2019</a:t>
              </a:r>
            </a:p>
            <a:p>
              <a:r>
                <a:rPr lang="en-US" dirty="0"/>
                <a:t>19 d / 152 h</a:t>
              </a:r>
            </a:p>
            <a:p>
              <a:r>
                <a:rPr lang="en-US" dirty="0"/>
                <a:t>$2,400</a:t>
              </a:r>
            </a:p>
          </p:txBody>
        </p:sp>
      </p:grpSp>
      <p:grpSp>
        <p:nvGrpSpPr>
          <p:cNvPr id="46" name="Group 45">
            <a:extLst>
              <a:ext uri="{FF2B5EF4-FFF2-40B4-BE49-F238E27FC236}">
                <a16:creationId xmlns:a16="http://schemas.microsoft.com/office/drawing/2014/main" id="{C59EB467-8731-4E24-8666-AB1813894C88}"/>
              </a:ext>
            </a:extLst>
          </p:cNvPr>
          <p:cNvGrpSpPr/>
          <p:nvPr/>
        </p:nvGrpSpPr>
        <p:grpSpPr>
          <a:xfrm>
            <a:off x="183915" y="3124407"/>
            <a:ext cx="2066925" cy="1895475"/>
            <a:chOff x="5062537" y="2481262"/>
            <a:chExt cx="2066925" cy="1895475"/>
          </a:xfrm>
        </p:grpSpPr>
        <p:pic>
          <p:nvPicPr>
            <p:cNvPr id="47" name="Picture 46">
              <a:extLst>
                <a:ext uri="{FF2B5EF4-FFF2-40B4-BE49-F238E27FC236}">
                  <a16:creationId xmlns:a16="http://schemas.microsoft.com/office/drawing/2014/main" id="{E21500CF-084F-4F69-9B2D-5F72E621A332}"/>
                </a:ext>
              </a:extLst>
            </p:cNvPr>
            <p:cNvPicPr>
              <a:picLocks noChangeAspect="1"/>
            </p:cNvPicPr>
            <p:nvPr/>
          </p:nvPicPr>
          <p:blipFill>
            <a:blip r:embed="rId3"/>
            <a:stretch>
              <a:fillRect/>
            </a:stretch>
          </p:blipFill>
          <p:spPr>
            <a:xfrm>
              <a:off x="5062537" y="2481262"/>
              <a:ext cx="2066925" cy="1895475"/>
            </a:xfrm>
            <a:prstGeom prst="rect">
              <a:avLst/>
            </a:prstGeom>
          </p:spPr>
        </p:pic>
        <p:sp>
          <p:nvSpPr>
            <p:cNvPr id="48" name="TextBox 47">
              <a:extLst>
                <a:ext uri="{FF2B5EF4-FFF2-40B4-BE49-F238E27FC236}">
                  <a16:creationId xmlns:a16="http://schemas.microsoft.com/office/drawing/2014/main" id="{89B8A72C-042F-43E6-B8D1-7A2E20873F0F}"/>
                </a:ext>
              </a:extLst>
            </p:cNvPr>
            <p:cNvSpPr txBox="1"/>
            <p:nvPr/>
          </p:nvSpPr>
          <p:spPr>
            <a:xfrm rot="21221406">
              <a:off x="5465275" y="2909350"/>
              <a:ext cx="1308449" cy="923330"/>
            </a:xfrm>
            <a:prstGeom prst="rect">
              <a:avLst/>
            </a:prstGeom>
            <a:noFill/>
          </p:spPr>
          <p:txBody>
            <a:bodyPr wrap="square" rtlCol="0">
              <a:spAutoFit/>
            </a:bodyPr>
            <a:lstStyle/>
            <a:p>
              <a:r>
                <a:rPr lang="en-US" dirty="0"/>
                <a:t>Jan. 2019</a:t>
              </a:r>
            </a:p>
            <a:p>
              <a:r>
                <a:rPr lang="en-US" dirty="0"/>
                <a:t>18 d / 144 h</a:t>
              </a:r>
            </a:p>
            <a:p>
              <a:r>
                <a:rPr lang="en-US" dirty="0"/>
                <a:t>$800</a:t>
              </a:r>
            </a:p>
          </p:txBody>
        </p:sp>
      </p:grpSp>
      <p:grpSp>
        <p:nvGrpSpPr>
          <p:cNvPr id="49" name="Group 48">
            <a:extLst>
              <a:ext uri="{FF2B5EF4-FFF2-40B4-BE49-F238E27FC236}">
                <a16:creationId xmlns:a16="http://schemas.microsoft.com/office/drawing/2014/main" id="{B97E16DB-24AE-4854-A9AF-8B6774E99531}"/>
              </a:ext>
            </a:extLst>
          </p:cNvPr>
          <p:cNvGrpSpPr/>
          <p:nvPr/>
        </p:nvGrpSpPr>
        <p:grpSpPr>
          <a:xfrm>
            <a:off x="5820767" y="1166378"/>
            <a:ext cx="2066925" cy="1895475"/>
            <a:chOff x="5062537" y="2481262"/>
            <a:chExt cx="2066925" cy="1895475"/>
          </a:xfrm>
        </p:grpSpPr>
        <p:pic>
          <p:nvPicPr>
            <p:cNvPr id="50" name="Picture 49">
              <a:extLst>
                <a:ext uri="{FF2B5EF4-FFF2-40B4-BE49-F238E27FC236}">
                  <a16:creationId xmlns:a16="http://schemas.microsoft.com/office/drawing/2014/main" id="{2FAF0881-5E97-4CEF-9533-DC4444527D39}"/>
                </a:ext>
              </a:extLst>
            </p:cNvPr>
            <p:cNvPicPr>
              <a:picLocks noChangeAspect="1"/>
            </p:cNvPicPr>
            <p:nvPr/>
          </p:nvPicPr>
          <p:blipFill>
            <a:blip r:embed="rId3"/>
            <a:stretch>
              <a:fillRect/>
            </a:stretch>
          </p:blipFill>
          <p:spPr>
            <a:xfrm>
              <a:off x="5062537" y="2481262"/>
              <a:ext cx="2066925" cy="1895475"/>
            </a:xfrm>
            <a:prstGeom prst="rect">
              <a:avLst/>
            </a:prstGeom>
          </p:spPr>
        </p:pic>
        <p:sp>
          <p:nvSpPr>
            <p:cNvPr id="51" name="TextBox 50">
              <a:extLst>
                <a:ext uri="{FF2B5EF4-FFF2-40B4-BE49-F238E27FC236}">
                  <a16:creationId xmlns:a16="http://schemas.microsoft.com/office/drawing/2014/main" id="{65011A14-CC5B-4C54-8401-021E2FA3DB8A}"/>
                </a:ext>
              </a:extLst>
            </p:cNvPr>
            <p:cNvSpPr txBox="1"/>
            <p:nvPr/>
          </p:nvSpPr>
          <p:spPr>
            <a:xfrm rot="21221406">
              <a:off x="5465419" y="2911949"/>
              <a:ext cx="1261159" cy="923330"/>
            </a:xfrm>
            <a:prstGeom prst="rect">
              <a:avLst/>
            </a:prstGeom>
            <a:noFill/>
          </p:spPr>
          <p:txBody>
            <a:bodyPr wrap="square" rtlCol="0">
              <a:spAutoFit/>
            </a:bodyPr>
            <a:lstStyle/>
            <a:p>
              <a:r>
                <a:rPr lang="en-US" dirty="0"/>
                <a:t>Dec. 2018</a:t>
              </a:r>
            </a:p>
            <a:p>
              <a:r>
                <a:rPr lang="en-US" dirty="0"/>
                <a:t>12 d / 40 h</a:t>
              </a:r>
            </a:p>
            <a:p>
              <a:r>
                <a:rPr lang="en-US" dirty="0"/>
                <a:t>$900</a:t>
              </a:r>
            </a:p>
          </p:txBody>
        </p:sp>
      </p:grpSp>
      <p:grpSp>
        <p:nvGrpSpPr>
          <p:cNvPr id="52" name="Group 51">
            <a:extLst>
              <a:ext uri="{FF2B5EF4-FFF2-40B4-BE49-F238E27FC236}">
                <a16:creationId xmlns:a16="http://schemas.microsoft.com/office/drawing/2014/main" id="{CFBCFAC0-E23A-420A-BC57-6B061C50B16A}"/>
              </a:ext>
            </a:extLst>
          </p:cNvPr>
          <p:cNvGrpSpPr/>
          <p:nvPr/>
        </p:nvGrpSpPr>
        <p:grpSpPr>
          <a:xfrm>
            <a:off x="3895284" y="1166377"/>
            <a:ext cx="2066925" cy="1895475"/>
            <a:chOff x="5062537" y="2481262"/>
            <a:chExt cx="2066925" cy="1895475"/>
          </a:xfrm>
        </p:grpSpPr>
        <p:pic>
          <p:nvPicPr>
            <p:cNvPr id="53" name="Picture 52">
              <a:extLst>
                <a:ext uri="{FF2B5EF4-FFF2-40B4-BE49-F238E27FC236}">
                  <a16:creationId xmlns:a16="http://schemas.microsoft.com/office/drawing/2014/main" id="{1FB980D3-5010-4519-8CCF-3404EEB66B48}"/>
                </a:ext>
              </a:extLst>
            </p:cNvPr>
            <p:cNvPicPr>
              <a:picLocks noChangeAspect="1"/>
            </p:cNvPicPr>
            <p:nvPr/>
          </p:nvPicPr>
          <p:blipFill>
            <a:blip r:embed="rId3"/>
            <a:stretch>
              <a:fillRect/>
            </a:stretch>
          </p:blipFill>
          <p:spPr>
            <a:xfrm>
              <a:off x="5062537" y="2481262"/>
              <a:ext cx="2066925" cy="1895475"/>
            </a:xfrm>
            <a:prstGeom prst="rect">
              <a:avLst/>
            </a:prstGeom>
          </p:spPr>
        </p:pic>
        <p:sp>
          <p:nvSpPr>
            <p:cNvPr id="54" name="TextBox 53">
              <a:extLst>
                <a:ext uri="{FF2B5EF4-FFF2-40B4-BE49-F238E27FC236}">
                  <a16:creationId xmlns:a16="http://schemas.microsoft.com/office/drawing/2014/main" id="{76A0B4DE-57F4-4456-8AFC-25926440F1AC}"/>
                </a:ext>
              </a:extLst>
            </p:cNvPr>
            <p:cNvSpPr txBox="1"/>
            <p:nvPr/>
          </p:nvSpPr>
          <p:spPr>
            <a:xfrm rot="21221406">
              <a:off x="5465419" y="2911949"/>
              <a:ext cx="1261159" cy="923330"/>
            </a:xfrm>
            <a:prstGeom prst="rect">
              <a:avLst/>
            </a:prstGeom>
            <a:noFill/>
          </p:spPr>
          <p:txBody>
            <a:bodyPr wrap="square" rtlCol="0">
              <a:spAutoFit/>
            </a:bodyPr>
            <a:lstStyle/>
            <a:p>
              <a:r>
                <a:rPr lang="en-US" dirty="0"/>
                <a:t>Nov. 2018</a:t>
              </a:r>
            </a:p>
            <a:p>
              <a:r>
                <a:rPr lang="en-US" dirty="0"/>
                <a:t>13 d / 45 h</a:t>
              </a:r>
            </a:p>
            <a:p>
              <a:r>
                <a:rPr lang="en-US" dirty="0"/>
                <a:t>$1,400</a:t>
              </a:r>
            </a:p>
          </p:txBody>
        </p:sp>
      </p:grpSp>
      <p:sp>
        <p:nvSpPr>
          <p:cNvPr id="55" name="Slide Number Placeholder 1">
            <a:extLst>
              <a:ext uri="{FF2B5EF4-FFF2-40B4-BE49-F238E27FC236}">
                <a16:creationId xmlns:a16="http://schemas.microsoft.com/office/drawing/2014/main" id="{E1DD0B62-46AC-4AC4-B3A8-29753FB8086A}"/>
              </a:ext>
            </a:extLst>
          </p:cNvPr>
          <p:cNvSpPr>
            <a:spLocks noGrp="1"/>
          </p:cNvSpPr>
          <p:nvPr>
            <p:ph type="sldNum" sz="quarter" idx="12"/>
          </p:nvPr>
        </p:nvSpPr>
        <p:spPr>
          <a:xfrm>
            <a:off x="8610600" y="6356350"/>
            <a:ext cx="2743200" cy="365125"/>
          </a:xfrm>
        </p:spPr>
        <p:txBody>
          <a:bodyPr/>
          <a:lstStyle/>
          <a:p>
            <a:fld id="{85EA47E5-AC31-4FC6-97AC-BCE072676834}" type="slidenum">
              <a:rPr lang="en-US" smtClean="0"/>
              <a:t>21</a:t>
            </a:fld>
            <a:endParaRPr lang="en-US" dirty="0"/>
          </a:p>
        </p:txBody>
      </p:sp>
      <p:pic>
        <p:nvPicPr>
          <p:cNvPr id="56" name="Picture 55">
            <a:extLst>
              <a:ext uri="{FF2B5EF4-FFF2-40B4-BE49-F238E27FC236}">
                <a16:creationId xmlns:a16="http://schemas.microsoft.com/office/drawing/2014/main" id="{D5361584-79C3-4A93-9CFD-0489B100F3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0399" y="1254414"/>
            <a:ext cx="4023601" cy="5101936"/>
          </a:xfrm>
          <a:prstGeom prst="rect">
            <a:avLst/>
          </a:prstGeom>
        </p:spPr>
      </p:pic>
      <p:sp>
        <p:nvSpPr>
          <p:cNvPr id="57" name="TextBox 56">
            <a:extLst>
              <a:ext uri="{FF2B5EF4-FFF2-40B4-BE49-F238E27FC236}">
                <a16:creationId xmlns:a16="http://schemas.microsoft.com/office/drawing/2014/main" id="{125D9D6B-C857-4476-90A9-6F12FC0201ED}"/>
              </a:ext>
            </a:extLst>
          </p:cNvPr>
          <p:cNvSpPr txBox="1"/>
          <p:nvPr/>
        </p:nvSpPr>
        <p:spPr>
          <a:xfrm>
            <a:off x="8610600" y="1379105"/>
            <a:ext cx="2743200" cy="461665"/>
          </a:xfrm>
          <a:prstGeom prst="rect">
            <a:avLst/>
          </a:prstGeom>
          <a:noFill/>
        </p:spPr>
        <p:txBody>
          <a:bodyPr wrap="square" rtlCol="0">
            <a:spAutoFit/>
          </a:bodyPr>
          <a:lstStyle/>
          <a:p>
            <a:pPr algn="ctr"/>
            <a:r>
              <a:rPr lang="en-US" sz="2400" dirty="0"/>
              <a:t>Employment</a:t>
            </a:r>
          </a:p>
        </p:txBody>
      </p:sp>
      <p:sp>
        <p:nvSpPr>
          <p:cNvPr id="58" name="TextBox 57">
            <a:extLst>
              <a:ext uri="{FF2B5EF4-FFF2-40B4-BE49-F238E27FC236}">
                <a16:creationId xmlns:a16="http://schemas.microsoft.com/office/drawing/2014/main" id="{0AB3E9DA-C313-4AA9-9C69-3EAD114E812B}"/>
              </a:ext>
            </a:extLst>
          </p:cNvPr>
          <p:cNvSpPr txBox="1"/>
          <p:nvPr/>
        </p:nvSpPr>
        <p:spPr>
          <a:xfrm>
            <a:off x="9116291" y="2965450"/>
            <a:ext cx="2743200" cy="461665"/>
          </a:xfrm>
          <a:prstGeom prst="rect">
            <a:avLst/>
          </a:prstGeom>
          <a:noFill/>
        </p:spPr>
        <p:txBody>
          <a:bodyPr wrap="square" rtlCol="0">
            <a:spAutoFit/>
          </a:bodyPr>
          <a:lstStyle/>
          <a:p>
            <a:pPr algn="ctr"/>
            <a:r>
              <a:rPr lang="en-US" sz="2400" dirty="0"/>
              <a:t>Part-time Position</a:t>
            </a:r>
          </a:p>
        </p:txBody>
      </p:sp>
      <p:grpSp>
        <p:nvGrpSpPr>
          <p:cNvPr id="59" name="Group 58">
            <a:extLst>
              <a:ext uri="{FF2B5EF4-FFF2-40B4-BE49-F238E27FC236}">
                <a16:creationId xmlns:a16="http://schemas.microsoft.com/office/drawing/2014/main" id="{D6169205-7AB8-4A05-B8F3-774B25039B24}"/>
              </a:ext>
            </a:extLst>
          </p:cNvPr>
          <p:cNvGrpSpPr/>
          <p:nvPr/>
        </p:nvGrpSpPr>
        <p:grpSpPr>
          <a:xfrm>
            <a:off x="5738060" y="3061852"/>
            <a:ext cx="2066925" cy="1895475"/>
            <a:chOff x="5062537" y="2481262"/>
            <a:chExt cx="2066925" cy="1895475"/>
          </a:xfrm>
        </p:grpSpPr>
        <p:pic>
          <p:nvPicPr>
            <p:cNvPr id="60" name="Picture 59">
              <a:extLst>
                <a:ext uri="{FF2B5EF4-FFF2-40B4-BE49-F238E27FC236}">
                  <a16:creationId xmlns:a16="http://schemas.microsoft.com/office/drawing/2014/main" id="{361D21DD-C87B-4CB4-BE27-DE9F1FEEE5D5}"/>
                </a:ext>
              </a:extLst>
            </p:cNvPr>
            <p:cNvPicPr>
              <a:picLocks noChangeAspect="1"/>
            </p:cNvPicPr>
            <p:nvPr/>
          </p:nvPicPr>
          <p:blipFill>
            <a:blip r:embed="rId3"/>
            <a:stretch>
              <a:fillRect/>
            </a:stretch>
          </p:blipFill>
          <p:spPr>
            <a:xfrm>
              <a:off x="5062537" y="2481262"/>
              <a:ext cx="2066925" cy="1895475"/>
            </a:xfrm>
            <a:prstGeom prst="rect">
              <a:avLst/>
            </a:prstGeom>
          </p:spPr>
        </p:pic>
        <p:sp>
          <p:nvSpPr>
            <p:cNvPr id="61" name="TextBox 60">
              <a:extLst>
                <a:ext uri="{FF2B5EF4-FFF2-40B4-BE49-F238E27FC236}">
                  <a16:creationId xmlns:a16="http://schemas.microsoft.com/office/drawing/2014/main" id="{540E9397-2E7A-4E43-958F-B14723BCDE22}"/>
                </a:ext>
              </a:extLst>
            </p:cNvPr>
            <p:cNvSpPr txBox="1"/>
            <p:nvPr/>
          </p:nvSpPr>
          <p:spPr>
            <a:xfrm rot="21221406">
              <a:off x="5465275" y="2909350"/>
              <a:ext cx="1308449" cy="923330"/>
            </a:xfrm>
            <a:prstGeom prst="rect">
              <a:avLst/>
            </a:prstGeom>
            <a:noFill/>
          </p:spPr>
          <p:txBody>
            <a:bodyPr wrap="square" rtlCol="0">
              <a:spAutoFit/>
            </a:bodyPr>
            <a:lstStyle/>
            <a:p>
              <a:r>
                <a:rPr lang="en-US" dirty="0"/>
                <a:t>March 2019</a:t>
              </a:r>
            </a:p>
            <a:p>
              <a:r>
                <a:rPr lang="en-US" dirty="0"/>
                <a:t>15 d / 120 h</a:t>
              </a:r>
            </a:p>
            <a:p>
              <a:r>
                <a:rPr lang="en-US" dirty="0"/>
                <a:t>$2,400</a:t>
              </a:r>
            </a:p>
          </p:txBody>
        </p:sp>
      </p:grpSp>
      <p:grpSp>
        <p:nvGrpSpPr>
          <p:cNvPr id="62" name="Group 61">
            <a:extLst>
              <a:ext uri="{FF2B5EF4-FFF2-40B4-BE49-F238E27FC236}">
                <a16:creationId xmlns:a16="http://schemas.microsoft.com/office/drawing/2014/main" id="{87242CD5-B747-4C4F-A783-541B04FACDE1}"/>
              </a:ext>
            </a:extLst>
          </p:cNvPr>
          <p:cNvGrpSpPr/>
          <p:nvPr/>
        </p:nvGrpSpPr>
        <p:grpSpPr>
          <a:xfrm>
            <a:off x="1961502" y="1166378"/>
            <a:ext cx="2066925" cy="1895475"/>
            <a:chOff x="5062537" y="2481262"/>
            <a:chExt cx="2066925" cy="1895475"/>
          </a:xfrm>
        </p:grpSpPr>
        <p:pic>
          <p:nvPicPr>
            <p:cNvPr id="63" name="Picture 62">
              <a:extLst>
                <a:ext uri="{FF2B5EF4-FFF2-40B4-BE49-F238E27FC236}">
                  <a16:creationId xmlns:a16="http://schemas.microsoft.com/office/drawing/2014/main" id="{B8065F38-E40D-486C-ABFB-32B781B8A82F}"/>
                </a:ext>
              </a:extLst>
            </p:cNvPr>
            <p:cNvPicPr>
              <a:picLocks noChangeAspect="1"/>
            </p:cNvPicPr>
            <p:nvPr/>
          </p:nvPicPr>
          <p:blipFill>
            <a:blip r:embed="rId3"/>
            <a:stretch>
              <a:fillRect/>
            </a:stretch>
          </p:blipFill>
          <p:spPr>
            <a:xfrm>
              <a:off x="5062537" y="2481262"/>
              <a:ext cx="2066925" cy="1895475"/>
            </a:xfrm>
            <a:prstGeom prst="rect">
              <a:avLst/>
            </a:prstGeom>
          </p:spPr>
        </p:pic>
        <p:sp>
          <p:nvSpPr>
            <p:cNvPr id="64" name="TextBox 63">
              <a:extLst>
                <a:ext uri="{FF2B5EF4-FFF2-40B4-BE49-F238E27FC236}">
                  <a16:creationId xmlns:a16="http://schemas.microsoft.com/office/drawing/2014/main" id="{A2E9B2C8-20A6-4E84-B3F2-A94AD9DA56A2}"/>
                </a:ext>
              </a:extLst>
            </p:cNvPr>
            <p:cNvSpPr txBox="1"/>
            <p:nvPr/>
          </p:nvSpPr>
          <p:spPr>
            <a:xfrm rot="21221406">
              <a:off x="5465419" y="2911949"/>
              <a:ext cx="1261159" cy="923330"/>
            </a:xfrm>
            <a:prstGeom prst="rect">
              <a:avLst/>
            </a:prstGeom>
            <a:noFill/>
          </p:spPr>
          <p:txBody>
            <a:bodyPr wrap="square" rtlCol="0">
              <a:spAutoFit/>
            </a:bodyPr>
            <a:lstStyle/>
            <a:p>
              <a:r>
                <a:rPr lang="en-US" dirty="0"/>
                <a:t>Oct. 2018</a:t>
              </a:r>
            </a:p>
            <a:p>
              <a:r>
                <a:rPr lang="en-US" dirty="0"/>
                <a:t>19 d / 70 h</a:t>
              </a:r>
            </a:p>
            <a:p>
              <a:r>
                <a:rPr lang="en-US" dirty="0"/>
                <a:t>$1,300</a:t>
              </a:r>
            </a:p>
          </p:txBody>
        </p:sp>
      </p:grpSp>
      <p:grpSp>
        <p:nvGrpSpPr>
          <p:cNvPr id="65" name="Group 64">
            <a:extLst>
              <a:ext uri="{FF2B5EF4-FFF2-40B4-BE49-F238E27FC236}">
                <a16:creationId xmlns:a16="http://schemas.microsoft.com/office/drawing/2014/main" id="{5099E8EF-FC32-4FDB-917C-95612E14D0B8}"/>
              </a:ext>
            </a:extLst>
          </p:cNvPr>
          <p:cNvGrpSpPr/>
          <p:nvPr/>
        </p:nvGrpSpPr>
        <p:grpSpPr>
          <a:xfrm>
            <a:off x="15004" y="1166377"/>
            <a:ext cx="2066925" cy="1895475"/>
            <a:chOff x="5062537" y="2481262"/>
            <a:chExt cx="2066925" cy="1895475"/>
          </a:xfrm>
        </p:grpSpPr>
        <p:pic>
          <p:nvPicPr>
            <p:cNvPr id="66" name="Picture 65">
              <a:extLst>
                <a:ext uri="{FF2B5EF4-FFF2-40B4-BE49-F238E27FC236}">
                  <a16:creationId xmlns:a16="http://schemas.microsoft.com/office/drawing/2014/main" id="{5B8B13FB-6ABF-43B9-B66A-A6A8C3E9F0B6}"/>
                </a:ext>
              </a:extLst>
            </p:cNvPr>
            <p:cNvPicPr>
              <a:picLocks noChangeAspect="1"/>
            </p:cNvPicPr>
            <p:nvPr/>
          </p:nvPicPr>
          <p:blipFill>
            <a:blip r:embed="rId3"/>
            <a:stretch>
              <a:fillRect/>
            </a:stretch>
          </p:blipFill>
          <p:spPr>
            <a:xfrm>
              <a:off x="5062537" y="2481262"/>
              <a:ext cx="2066925" cy="1895475"/>
            </a:xfrm>
            <a:prstGeom prst="rect">
              <a:avLst/>
            </a:prstGeom>
          </p:spPr>
        </p:pic>
        <p:sp>
          <p:nvSpPr>
            <p:cNvPr id="67" name="TextBox 66">
              <a:extLst>
                <a:ext uri="{FF2B5EF4-FFF2-40B4-BE49-F238E27FC236}">
                  <a16:creationId xmlns:a16="http://schemas.microsoft.com/office/drawing/2014/main" id="{9B903D53-A84F-4CDA-89E0-F7D555FF0690}"/>
                </a:ext>
              </a:extLst>
            </p:cNvPr>
            <p:cNvSpPr txBox="1"/>
            <p:nvPr/>
          </p:nvSpPr>
          <p:spPr>
            <a:xfrm rot="21221406">
              <a:off x="5465419" y="2911949"/>
              <a:ext cx="1261159" cy="923330"/>
            </a:xfrm>
            <a:prstGeom prst="rect">
              <a:avLst/>
            </a:prstGeom>
            <a:noFill/>
          </p:spPr>
          <p:txBody>
            <a:bodyPr wrap="square" rtlCol="0">
              <a:spAutoFit/>
            </a:bodyPr>
            <a:lstStyle/>
            <a:p>
              <a:r>
                <a:rPr lang="en-US" dirty="0"/>
                <a:t>Sep. 2018</a:t>
              </a:r>
            </a:p>
            <a:p>
              <a:r>
                <a:rPr lang="en-US" dirty="0"/>
                <a:t>18 d / 65 h</a:t>
              </a:r>
            </a:p>
            <a:p>
              <a:r>
                <a:rPr lang="en-US" dirty="0"/>
                <a:t>$0</a:t>
              </a:r>
            </a:p>
          </p:txBody>
        </p:sp>
      </p:grpSp>
      <p:sp>
        <p:nvSpPr>
          <p:cNvPr id="68" name="TextBox 67">
            <a:extLst>
              <a:ext uri="{FF2B5EF4-FFF2-40B4-BE49-F238E27FC236}">
                <a16:creationId xmlns:a16="http://schemas.microsoft.com/office/drawing/2014/main" id="{15BCD3D3-D310-4970-A1EA-AAAEB72F104D}"/>
              </a:ext>
            </a:extLst>
          </p:cNvPr>
          <p:cNvSpPr txBox="1"/>
          <p:nvPr/>
        </p:nvSpPr>
        <p:spPr>
          <a:xfrm>
            <a:off x="8939082" y="4251543"/>
            <a:ext cx="2743200" cy="461665"/>
          </a:xfrm>
          <a:prstGeom prst="rect">
            <a:avLst/>
          </a:prstGeom>
          <a:noFill/>
        </p:spPr>
        <p:txBody>
          <a:bodyPr wrap="square" rtlCol="0">
            <a:spAutoFit/>
          </a:bodyPr>
          <a:lstStyle/>
          <a:p>
            <a:pPr algn="ctr"/>
            <a:r>
              <a:rPr lang="en-US" sz="2400" dirty="0"/>
              <a:t>Full-time Position</a:t>
            </a:r>
          </a:p>
        </p:txBody>
      </p:sp>
      <p:grpSp>
        <p:nvGrpSpPr>
          <p:cNvPr id="69" name="Group 68">
            <a:extLst>
              <a:ext uri="{FF2B5EF4-FFF2-40B4-BE49-F238E27FC236}">
                <a16:creationId xmlns:a16="http://schemas.microsoft.com/office/drawing/2014/main" id="{8E694F2B-4D89-4CC6-BEFA-3F85E801EC3D}"/>
              </a:ext>
            </a:extLst>
          </p:cNvPr>
          <p:cNvGrpSpPr/>
          <p:nvPr/>
        </p:nvGrpSpPr>
        <p:grpSpPr>
          <a:xfrm>
            <a:off x="4612914" y="4909362"/>
            <a:ext cx="2066925" cy="1895475"/>
            <a:chOff x="5062537" y="2481262"/>
            <a:chExt cx="2066925" cy="1895475"/>
          </a:xfrm>
        </p:grpSpPr>
        <p:pic>
          <p:nvPicPr>
            <p:cNvPr id="70" name="Picture 69">
              <a:extLst>
                <a:ext uri="{FF2B5EF4-FFF2-40B4-BE49-F238E27FC236}">
                  <a16:creationId xmlns:a16="http://schemas.microsoft.com/office/drawing/2014/main" id="{AD3B5312-8B5C-4B44-A2A9-004C832E3B3F}"/>
                </a:ext>
              </a:extLst>
            </p:cNvPr>
            <p:cNvPicPr>
              <a:picLocks noChangeAspect="1"/>
            </p:cNvPicPr>
            <p:nvPr/>
          </p:nvPicPr>
          <p:blipFill>
            <a:blip r:embed="rId3"/>
            <a:stretch>
              <a:fillRect/>
            </a:stretch>
          </p:blipFill>
          <p:spPr>
            <a:xfrm>
              <a:off x="5062537" y="2481262"/>
              <a:ext cx="2066925" cy="1895475"/>
            </a:xfrm>
            <a:prstGeom prst="rect">
              <a:avLst/>
            </a:prstGeom>
          </p:spPr>
        </p:pic>
        <p:sp>
          <p:nvSpPr>
            <p:cNvPr id="71" name="TextBox 70">
              <a:extLst>
                <a:ext uri="{FF2B5EF4-FFF2-40B4-BE49-F238E27FC236}">
                  <a16:creationId xmlns:a16="http://schemas.microsoft.com/office/drawing/2014/main" id="{AB45215D-CED5-441F-A582-ACE5BC291454}"/>
                </a:ext>
              </a:extLst>
            </p:cNvPr>
            <p:cNvSpPr txBox="1"/>
            <p:nvPr/>
          </p:nvSpPr>
          <p:spPr>
            <a:xfrm rot="21221406">
              <a:off x="5465275" y="2909350"/>
              <a:ext cx="1308449" cy="923330"/>
            </a:xfrm>
            <a:prstGeom prst="rect">
              <a:avLst/>
            </a:prstGeom>
            <a:noFill/>
          </p:spPr>
          <p:txBody>
            <a:bodyPr wrap="square" rtlCol="0">
              <a:spAutoFit/>
            </a:bodyPr>
            <a:lstStyle/>
            <a:p>
              <a:r>
                <a:rPr lang="en-US" dirty="0"/>
                <a:t>May 2019</a:t>
              </a:r>
            </a:p>
            <a:p>
              <a:r>
                <a:rPr lang="en-US" dirty="0"/>
                <a:t>22 d / 176 h</a:t>
              </a:r>
            </a:p>
            <a:p>
              <a:r>
                <a:rPr lang="en-US" dirty="0"/>
                <a:t>$2,400</a:t>
              </a:r>
            </a:p>
          </p:txBody>
        </p:sp>
      </p:grpSp>
      <p:sp>
        <p:nvSpPr>
          <p:cNvPr id="72" name="Right Arrow 46">
            <a:extLst>
              <a:ext uri="{FF2B5EF4-FFF2-40B4-BE49-F238E27FC236}">
                <a16:creationId xmlns:a16="http://schemas.microsoft.com/office/drawing/2014/main" id="{64C6A3D0-5313-4F93-A616-4EF14277A73B}"/>
              </a:ext>
            </a:extLst>
          </p:cNvPr>
          <p:cNvSpPr/>
          <p:nvPr/>
        </p:nvSpPr>
        <p:spPr>
          <a:xfrm rot="20921395">
            <a:off x="1818092" y="2932567"/>
            <a:ext cx="7278250" cy="485601"/>
          </a:xfrm>
          <a:prstGeom prst="rightArrow">
            <a:avLst>
              <a:gd name="adj1" fmla="val 50000"/>
              <a:gd name="adj2" fmla="val 109118"/>
            </a:avLst>
          </a:prstGeom>
          <a:solidFill>
            <a:srgbClr val="2862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87983832-AABC-4D8E-8FC9-AC40A97DA9CA}"/>
              </a:ext>
            </a:extLst>
          </p:cNvPr>
          <p:cNvSpPr txBox="1"/>
          <p:nvPr/>
        </p:nvSpPr>
        <p:spPr>
          <a:xfrm>
            <a:off x="2232896" y="3297843"/>
            <a:ext cx="1532318" cy="147732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a:t>Send ED45</a:t>
            </a:r>
          </a:p>
          <a:p>
            <a:pPr algn="ctr"/>
            <a:r>
              <a:rPr lang="en-US" dirty="0"/>
              <a:t>to</a:t>
            </a:r>
          </a:p>
          <a:p>
            <a:pPr algn="ctr"/>
            <a:r>
              <a:rPr lang="en-US" dirty="0"/>
              <a:t>End PT &amp; </a:t>
            </a:r>
          </a:p>
          <a:p>
            <a:pPr algn="ctr"/>
            <a:r>
              <a:rPr lang="en-US" dirty="0"/>
              <a:t>Add FT</a:t>
            </a:r>
          </a:p>
          <a:p>
            <a:pPr algn="ctr"/>
            <a:r>
              <a:rPr lang="en-US" dirty="0"/>
              <a:t>Position</a:t>
            </a:r>
          </a:p>
        </p:txBody>
      </p:sp>
      <p:sp>
        <p:nvSpPr>
          <p:cNvPr id="74" name="TextBox 73">
            <a:extLst>
              <a:ext uri="{FF2B5EF4-FFF2-40B4-BE49-F238E27FC236}">
                <a16:creationId xmlns:a16="http://schemas.microsoft.com/office/drawing/2014/main" id="{209C403E-26D8-4261-AD17-73B975F4233B}"/>
              </a:ext>
            </a:extLst>
          </p:cNvPr>
          <p:cNvSpPr txBox="1"/>
          <p:nvPr/>
        </p:nvSpPr>
        <p:spPr>
          <a:xfrm>
            <a:off x="11153553" y="2413591"/>
            <a:ext cx="678228" cy="646331"/>
          </a:xfrm>
          <a:prstGeom prst="rect">
            <a:avLst/>
          </a:prstGeom>
          <a:noFill/>
        </p:spPr>
        <p:txBody>
          <a:bodyPr wrap="square" rtlCol="0">
            <a:spAutoFit/>
          </a:bodyPr>
          <a:lstStyle/>
          <a:p>
            <a:pPr algn="ctr"/>
            <a:r>
              <a:rPr lang="en-US" dirty="0"/>
              <a:t>80</a:t>
            </a:r>
          </a:p>
          <a:p>
            <a:pPr algn="ctr"/>
            <a:r>
              <a:rPr lang="en-US" dirty="0"/>
              <a:t>days</a:t>
            </a:r>
          </a:p>
        </p:txBody>
      </p:sp>
      <p:sp>
        <p:nvSpPr>
          <p:cNvPr id="75" name="TextBox 74">
            <a:extLst>
              <a:ext uri="{FF2B5EF4-FFF2-40B4-BE49-F238E27FC236}">
                <a16:creationId xmlns:a16="http://schemas.microsoft.com/office/drawing/2014/main" id="{AE6221A5-1D16-4650-BF63-2723D05703DF}"/>
              </a:ext>
            </a:extLst>
          </p:cNvPr>
          <p:cNvSpPr txBox="1"/>
          <p:nvPr/>
        </p:nvSpPr>
        <p:spPr>
          <a:xfrm>
            <a:off x="10899430" y="3713341"/>
            <a:ext cx="678228" cy="646331"/>
          </a:xfrm>
          <a:prstGeom prst="rect">
            <a:avLst/>
          </a:prstGeom>
          <a:noFill/>
        </p:spPr>
        <p:txBody>
          <a:bodyPr wrap="square" rtlCol="0">
            <a:spAutoFit/>
          </a:bodyPr>
          <a:lstStyle/>
          <a:p>
            <a:pPr algn="ctr"/>
            <a:r>
              <a:rPr lang="en-US" dirty="0"/>
              <a:t>78</a:t>
            </a:r>
          </a:p>
          <a:p>
            <a:pPr algn="ctr"/>
            <a:r>
              <a:rPr lang="en-US" dirty="0"/>
              <a:t>days</a:t>
            </a:r>
          </a:p>
        </p:txBody>
      </p:sp>
    </p:spTree>
    <p:extLst>
      <p:ext uri="{BB962C8B-B14F-4D97-AF65-F5344CB8AC3E}">
        <p14:creationId xmlns:p14="http://schemas.microsoft.com/office/powerpoint/2010/main" val="103806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22" presetClass="entr" presetSubtype="8"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left)">
                                      <p:cBhvr>
                                        <p:cTn id="11" dur="500"/>
                                        <p:tgtEl>
                                          <p:spTgt spid="5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1000"/>
                                        <p:tgtEl>
                                          <p:spTgt spid="65"/>
                                        </p:tgtEl>
                                      </p:cBhvr>
                                    </p:animEffect>
                                    <p:anim calcmode="lin" valueType="num">
                                      <p:cBhvr>
                                        <p:cTn id="17" dur="1000" fill="hold"/>
                                        <p:tgtEl>
                                          <p:spTgt spid="65"/>
                                        </p:tgtEl>
                                        <p:attrNameLst>
                                          <p:attrName>ppt_x</p:attrName>
                                        </p:attrNameLst>
                                      </p:cBhvr>
                                      <p:tavLst>
                                        <p:tav tm="0">
                                          <p:val>
                                            <p:strVal val="#ppt_x"/>
                                          </p:val>
                                        </p:tav>
                                        <p:tav tm="100000">
                                          <p:val>
                                            <p:strVal val="#ppt_x"/>
                                          </p:val>
                                        </p:tav>
                                      </p:tavLst>
                                    </p:anim>
                                    <p:anim calcmode="lin" valueType="num">
                                      <p:cBhvr>
                                        <p:cTn id="18" dur="1000" fill="hold"/>
                                        <p:tgtEl>
                                          <p:spTgt spid="6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1000"/>
                                        <p:tgtEl>
                                          <p:spTgt spid="62"/>
                                        </p:tgtEl>
                                      </p:cBhvr>
                                    </p:animEffect>
                                    <p:anim calcmode="lin" valueType="num">
                                      <p:cBhvr>
                                        <p:cTn id="22" dur="1000" fill="hold"/>
                                        <p:tgtEl>
                                          <p:spTgt spid="62"/>
                                        </p:tgtEl>
                                        <p:attrNameLst>
                                          <p:attrName>ppt_x</p:attrName>
                                        </p:attrNameLst>
                                      </p:cBhvr>
                                      <p:tavLst>
                                        <p:tav tm="0">
                                          <p:val>
                                            <p:strVal val="#ppt_x"/>
                                          </p:val>
                                        </p:tav>
                                        <p:tav tm="100000">
                                          <p:val>
                                            <p:strVal val="#ppt_x"/>
                                          </p:val>
                                        </p:tav>
                                      </p:tavLst>
                                    </p:anim>
                                    <p:anim calcmode="lin" valueType="num">
                                      <p:cBhvr>
                                        <p:cTn id="23" dur="1000" fill="hold"/>
                                        <p:tgtEl>
                                          <p:spTgt spid="6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1000"/>
                                        <p:tgtEl>
                                          <p:spTgt spid="52"/>
                                        </p:tgtEl>
                                      </p:cBhvr>
                                    </p:animEffect>
                                    <p:anim calcmode="lin" valueType="num">
                                      <p:cBhvr>
                                        <p:cTn id="27" dur="1000" fill="hold"/>
                                        <p:tgtEl>
                                          <p:spTgt spid="52"/>
                                        </p:tgtEl>
                                        <p:attrNameLst>
                                          <p:attrName>ppt_x</p:attrName>
                                        </p:attrNameLst>
                                      </p:cBhvr>
                                      <p:tavLst>
                                        <p:tav tm="0">
                                          <p:val>
                                            <p:strVal val="#ppt_x"/>
                                          </p:val>
                                        </p:tav>
                                        <p:tav tm="100000">
                                          <p:val>
                                            <p:strVal val="#ppt_x"/>
                                          </p:val>
                                        </p:tav>
                                      </p:tavLst>
                                    </p:anim>
                                    <p:anim calcmode="lin" valueType="num">
                                      <p:cBhvr>
                                        <p:cTn id="28" dur="1000" fill="hold"/>
                                        <p:tgtEl>
                                          <p:spTgt spid="5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1000"/>
                                        <p:tgtEl>
                                          <p:spTgt spid="49"/>
                                        </p:tgtEl>
                                      </p:cBhvr>
                                    </p:animEffect>
                                    <p:anim calcmode="lin" valueType="num">
                                      <p:cBhvr>
                                        <p:cTn id="32" dur="1000" fill="hold"/>
                                        <p:tgtEl>
                                          <p:spTgt spid="49"/>
                                        </p:tgtEl>
                                        <p:attrNameLst>
                                          <p:attrName>ppt_x</p:attrName>
                                        </p:attrNameLst>
                                      </p:cBhvr>
                                      <p:tavLst>
                                        <p:tav tm="0">
                                          <p:val>
                                            <p:strVal val="#ppt_x"/>
                                          </p:val>
                                        </p:tav>
                                        <p:tav tm="100000">
                                          <p:val>
                                            <p:strVal val="#ppt_x"/>
                                          </p:val>
                                        </p:tav>
                                      </p:tavLst>
                                    </p:anim>
                                    <p:anim calcmode="lin" valueType="num">
                                      <p:cBhvr>
                                        <p:cTn id="3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xit" presetSubtype="2" fill="hold" nodeType="clickEffect">
                                  <p:stCondLst>
                                    <p:cond delay="0"/>
                                  </p:stCondLst>
                                  <p:childTnLst>
                                    <p:anim calcmode="lin" valueType="num">
                                      <p:cBhvr additive="base">
                                        <p:cTn id="37" dur="500"/>
                                        <p:tgtEl>
                                          <p:spTgt spid="65"/>
                                        </p:tgtEl>
                                        <p:attrNameLst>
                                          <p:attrName>ppt_x</p:attrName>
                                        </p:attrNameLst>
                                      </p:cBhvr>
                                      <p:tavLst>
                                        <p:tav tm="0">
                                          <p:val>
                                            <p:strVal val="ppt_x"/>
                                          </p:val>
                                        </p:tav>
                                        <p:tav tm="100000">
                                          <p:val>
                                            <p:strVal val="1+ppt_w/2"/>
                                          </p:val>
                                        </p:tav>
                                      </p:tavLst>
                                    </p:anim>
                                    <p:anim calcmode="lin" valueType="num">
                                      <p:cBhvr additive="base">
                                        <p:cTn id="38" dur="500"/>
                                        <p:tgtEl>
                                          <p:spTgt spid="65"/>
                                        </p:tgtEl>
                                        <p:attrNameLst>
                                          <p:attrName>ppt_y</p:attrName>
                                        </p:attrNameLst>
                                      </p:cBhvr>
                                      <p:tavLst>
                                        <p:tav tm="0">
                                          <p:val>
                                            <p:strVal val="ppt_y"/>
                                          </p:val>
                                        </p:tav>
                                        <p:tav tm="100000">
                                          <p:val>
                                            <p:strVal val="ppt_y"/>
                                          </p:val>
                                        </p:tav>
                                      </p:tavLst>
                                    </p:anim>
                                    <p:set>
                                      <p:cBhvr>
                                        <p:cTn id="39" dur="1" fill="hold">
                                          <p:stCondLst>
                                            <p:cond delay="499"/>
                                          </p:stCondLst>
                                        </p:cTn>
                                        <p:tgtEl>
                                          <p:spTgt spid="65"/>
                                        </p:tgtEl>
                                        <p:attrNameLst>
                                          <p:attrName>style.visibility</p:attrName>
                                        </p:attrNameLst>
                                      </p:cBhvr>
                                      <p:to>
                                        <p:strVal val="hidden"/>
                                      </p:to>
                                    </p:set>
                                  </p:childTnLst>
                                </p:cTn>
                              </p:par>
                              <p:par>
                                <p:cTn id="40" presetID="2" presetClass="exit" presetSubtype="2" fill="hold" nodeType="withEffect">
                                  <p:stCondLst>
                                    <p:cond delay="0"/>
                                  </p:stCondLst>
                                  <p:childTnLst>
                                    <p:anim calcmode="lin" valueType="num">
                                      <p:cBhvr additive="base">
                                        <p:cTn id="41" dur="500"/>
                                        <p:tgtEl>
                                          <p:spTgt spid="62"/>
                                        </p:tgtEl>
                                        <p:attrNameLst>
                                          <p:attrName>ppt_x</p:attrName>
                                        </p:attrNameLst>
                                      </p:cBhvr>
                                      <p:tavLst>
                                        <p:tav tm="0">
                                          <p:val>
                                            <p:strVal val="ppt_x"/>
                                          </p:val>
                                        </p:tav>
                                        <p:tav tm="100000">
                                          <p:val>
                                            <p:strVal val="1+ppt_w/2"/>
                                          </p:val>
                                        </p:tav>
                                      </p:tavLst>
                                    </p:anim>
                                    <p:anim calcmode="lin" valueType="num">
                                      <p:cBhvr additive="base">
                                        <p:cTn id="42" dur="500"/>
                                        <p:tgtEl>
                                          <p:spTgt spid="62"/>
                                        </p:tgtEl>
                                        <p:attrNameLst>
                                          <p:attrName>ppt_y</p:attrName>
                                        </p:attrNameLst>
                                      </p:cBhvr>
                                      <p:tavLst>
                                        <p:tav tm="0">
                                          <p:val>
                                            <p:strVal val="ppt_y"/>
                                          </p:val>
                                        </p:tav>
                                        <p:tav tm="100000">
                                          <p:val>
                                            <p:strVal val="ppt_y"/>
                                          </p:val>
                                        </p:tav>
                                      </p:tavLst>
                                    </p:anim>
                                    <p:set>
                                      <p:cBhvr>
                                        <p:cTn id="43" dur="1" fill="hold">
                                          <p:stCondLst>
                                            <p:cond delay="499"/>
                                          </p:stCondLst>
                                        </p:cTn>
                                        <p:tgtEl>
                                          <p:spTgt spid="62"/>
                                        </p:tgtEl>
                                        <p:attrNameLst>
                                          <p:attrName>style.visibility</p:attrName>
                                        </p:attrNameLst>
                                      </p:cBhvr>
                                      <p:to>
                                        <p:strVal val="hidden"/>
                                      </p:to>
                                    </p:set>
                                  </p:childTnLst>
                                </p:cTn>
                              </p:par>
                              <p:par>
                                <p:cTn id="44" presetID="2" presetClass="exit" presetSubtype="2" fill="hold" nodeType="withEffect">
                                  <p:stCondLst>
                                    <p:cond delay="0"/>
                                  </p:stCondLst>
                                  <p:childTnLst>
                                    <p:anim calcmode="lin" valueType="num">
                                      <p:cBhvr additive="base">
                                        <p:cTn id="45" dur="500"/>
                                        <p:tgtEl>
                                          <p:spTgt spid="52"/>
                                        </p:tgtEl>
                                        <p:attrNameLst>
                                          <p:attrName>ppt_x</p:attrName>
                                        </p:attrNameLst>
                                      </p:cBhvr>
                                      <p:tavLst>
                                        <p:tav tm="0">
                                          <p:val>
                                            <p:strVal val="ppt_x"/>
                                          </p:val>
                                        </p:tav>
                                        <p:tav tm="100000">
                                          <p:val>
                                            <p:strVal val="1+ppt_w/2"/>
                                          </p:val>
                                        </p:tav>
                                      </p:tavLst>
                                    </p:anim>
                                    <p:anim calcmode="lin" valueType="num">
                                      <p:cBhvr additive="base">
                                        <p:cTn id="46" dur="500"/>
                                        <p:tgtEl>
                                          <p:spTgt spid="52"/>
                                        </p:tgtEl>
                                        <p:attrNameLst>
                                          <p:attrName>ppt_y</p:attrName>
                                        </p:attrNameLst>
                                      </p:cBhvr>
                                      <p:tavLst>
                                        <p:tav tm="0">
                                          <p:val>
                                            <p:strVal val="ppt_y"/>
                                          </p:val>
                                        </p:tav>
                                        <p:tav tm="100000">
                                          <p:val>
                                            <p:strVal val="ppt_y"/>
                                          </p:val>
                                        </p:tav>
                                      </p:tavLst>
                                    </p:anim>
                                    <p:set>
                                      <p:cBhvr>
                                        <p:cTn id="47" dur="1" fill="hold">
                                          <p:stCondLst>
                                            <p:cond delay="499"/>
                                          </p:stCondLst>
                                        </p:cTn>
                                        <p:tgtEl>
                                          <p:spTgt spid="52"/>
                                        </p:tgtEl>
                                        <p:attrNameLst>
                                          <p:attrName>style.visibility</p:attrName>
                                        </p:attrNameLst>
                                      </p:cBhvr>
                                      <p:to>
                                        <p:strVal val="hidden"/>
                                      </p:to>
                                    </p:set>
                                  </p:childTnLst>
                                </p:cTn>
                              </p:par>
                              <p:par>
                                <p:cTn id="48" presetID="2" presetClass="exit" presetSubtype="2" fill="hold" nodeType="withEffect">
                                  <p:stCondLst>
                                    <p:cond delay="0"/>
                                  </p:stCondLst>
                                  <p:childTnLst>
                                    <p:anim calcmode="lin" valueType="num">
                                      <p:cBhvr additive="base">
                                        <p:cTn id="49" dur="500"/>
                                        <p:tgtEl>
                                          <p:spTgt spid="49"/>
                                        </p:tgtEl>
                                        <p:attrNameLst>
                                          <p:attrName>ppt_x</p:attrName>
                                        </p:attrNameLst>
                                      </p:cBhvr>
                                      <p:tavLst>
                                        <p:tav tm="0">
                                          <p:val>
                                            <p:strVal val="ppt_x"/>
                                          </p:val>
                                        </p:tav>
                                        <p:tav tm="100000">
                                          <p:val>
                                            <p:strVal val="1+ppt_w/2"/>
                                          </p:val>
                                        </p:tav>
                                      </p:tavLst>
                                    </p:anim>
                                    <p:anim calcmode="lin" valueType="num">
                                      <p:cBhvr additive="base">
                                        <p:cTn id="50" dur="500"/>
                                        <p:tgtEl>
                                          <p:spTgt spid="49"/>
                                        </p:tgtEl>
                                        <p:attrNameLst>
                                          <p:attrName>ppt_y</p:attrName>
                                        </p:attrNameLst>
                                      </p:cBhvr>
                                      <p:tavLst>
                                        <p:tav tm="0">
                                          <p:val>
                                            <p:strVal val="ppt_y"/>
                                          </p:val>
                                        </p:tav>
                                        <p:tav tm="100000">
                                          <p:val>
                                            <p:strVal val="ppt_y"/>
                                          </p:val>
                                        </p:tav>
                                      </p:tavLst>
                                    </p:anim>
                                    <p:set>
                                      <p:cBhvr>
                                        <p:cTn id="51" dur="1" fill="hold">
                                          <p:stCondLst>
                                            <p:cond delay="499"/>
                                          </p:stCondLst>
                                        </p:cTn>
                                        <p:tgtEl>
                                          <p:spTgt spid="4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1000"/>
                                        <p:tgtEl>
                                          <p:spTgt spid="46"/>
                                        </p:tgtEl>
                                      </p:cBhvr>
                                    </p:animEffect>
                                    <p:anim calcmode="lin" valueType="num">
                                      <p:cBhvr>
                                        <p:cTn id="57" dur="1000" fill="hold"/>
                                        <p:tgtEl>
                                          <p:spTgt spid="46"/>
                                        </p:tgtEl>
                                        <p:attrNameLst>
                                          <p:attrName>ppt_x</p:attrName>
                                        </p:attrNameLst>
                                      </p:cBhvr>
                                      <p:tavLst>
                                        <p:tav tm="0">
                                          <p:val>
                                            <p:strVal val="#ppt_x"/>
                                          </p:val>
                                        </p:tav>
                                        <p:tav tm="100000">
                                          <p:val>
                                            <p:strVal val="#ppt_x"/>
                                          </p:val>
                                        </p:tav>
                                      </p:tavLst>
                                    </p:anim>
                                    <p:anim calcmode="lin" valueType="num">
                                      <p:cBhvr>
                                        <p:cTn id="5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repeatCount="indefinite" fill="hold" grpId="0" nodeType="clickEffect">
                                  <p:stCondLst>
                                    <p:cond delay="0"/>
                                  </p:stCondLst>
                                  <p:endCondLst>
                                    <p:cond evt="onNext" delay="0">
                                      <p:tgtEl>
                                        <p:sldTgt/>
                                      </p:tgtEl>
                                    </p:cond>
                                  </p:endCondLst>
                                  <p:childTnLst>
                                    <p:set>
                                      <p:cBhvr>
                                        <p:cTn id="62" dur="1" fill="hold">
                                          <p:stCondLst>
                                            <p:cond delay="0"/>
                                          </p:stCondLst>
                                        </p:cTn>
                                        <p:tgtEl>
                                          <p:spTgt spid="72"/>
                                        </p:tgtEl>
                                        <p:attrNameLst>
                                          <p:attrName>style.visibility</p:attrName>
                                        </p:attrNameLst>
                                      </p:cBhvr>
                                      <p:to>
                                        <p:strVal val="visible"/>
                                      </p:to>
                                    </p:set>
                                    <p:animEffect transition="in" filter="wipe(left)">
                                      <p:cBhvr>
                                        <p:cTn id="63" dur="2000"/>
                                        <p:tgtEl>
                                          <p:spTgt spid="72"/>
                                        </p:tgtEl>
                                      </p:cBhvr>
                                    </p:animEffect>
                                  </p:childTnLst>
                                  <p:subTnLst>
                                    <p:set>
                                      <p:cBhvr override="childStyle">
                                        <p:cTn dur="1" fill="hold" display="0" masterRel="sameClick" afterEffect="1">
                                          <p:stCondLst>
                                            <p:cond evt="end" delay="0">
                                              <p:tn val="61"/>
                                            </p:cond>
                                          </p:stCondLst>
                                        </p:cTn>
                                        <p:tgtEl>
                                          <p:spTgt spid="72"/>
                                        </p:tgtEl>
                                        <p:attrNameLst>
                                          <p:attrName>style.visibility</p:attrName>
                                        </p:attrNameLst>
                                      </p:cBhvr>
                                      <p:to>
                                        <p:strVal val="hidden"/>
                                      </p:to>
                                    </p:set>
                                  </p:subTnLst>
                                </p:cTn>
                              </p:par>
                            </p:childTnLst>
                          </p:cTn>
                        </p:par>
                      </p:childTnLst>
                    </p:cTn>
                  </p:par>
                  <p:par>
                    <p:cTn id="64" fill="hold">
                      <p:stCondLst>
                        <p:cond delay="indefinite"/>
                      </p:stCondLst>
                      <p:childTnLst>
                        <p:par>
                          <p:cTn id="65" fill="hold">
                            <p:stCondLst>
                              <p:cond delay="0"/>
                            </p:stCondLst>
                            <p:childTnLst>
                              <p:par>
                                <p:cTn id="66" presetID="6" presetClass="entr" presetSubtype="32" fill="hold" grpId="0" nodeType="clickEffect">
                                  <p:stCondLst>
                                    <p:cond delay="0"/>
                                  </p:stCondLst>
                                  <p:childTnLst>
                                    <p:set>
                                      <p:cBhvr>
                                        <p:cTn id="67" dur="1" fill="hold">
                                          <p:stCondLst>
                                            <p:cond delay="0"/>
                                          </p:stCondLst>
                                        </p:cTn>
                                        <p:tgtEl>
                                          <p:spTgt spid="73"/>
                                        </p:tgtEl>
                                        <p:attrNameLst>
                                          <p:attrName>style.visibility</p:attrName>
                                        </p:attrNameLst>
                                      </p:cBhvr>
                                      <p:to>
                                        <p:strVal val="visible"/>
                                      </p:to>
                                    </p:set>
                                    <p:animEffect transition="in" filter="circle(out)">
                                      <p:cBhvr>
                                        <p:cTn id="68" dur="2000"/>
                                        <p:tgtEl>
                                          <p:spTgt spid="7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wipe(left)">
                                      <p:cBhvr>
                                        <p:cTn id="73" dur="500"/>
                                        <p:tgtEl>
                                          <p:spTgt spid="68"/>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xit" presetSubtype="3" fill="hold" nodeType="clickEffect">
                                  <p:stCondLst>
                                    <p:cond delay="0"/>
                                  </p:stCondLst>
                                  <p:childTnLst>
                                    <p:anim calcmode="lin" valueType="num">
                                      <p:cBhvr additive="base">
                                        <p:cTn id="77" dur="500"/>
                                        <p:tgtEl>
                                          <p:spTgt spid="46"/>
                                        </p:tgtEl>
                                        <p:attrNameLst>
                                          <p:attrName>ppt_x</p:attrName>
                                        </p:attrNameLst>
                                      </p:cBhvr>
                                      <p:tavLst>
                                        <p:tav tm="0">
                                          <p:val>
                                            <p:strVal val="ppt_x"/>
                                          </p:val>
                                        </p:tav>
                                        <p:tav tm="100000">
                                          <p:val>
                                            <p:strVal val="1+ppt_w/2"/>
                                          </p:val>
                                        </p:tav>
                                      </p:tavLst>
                                    </p:anim>
                                    <p:anim calcmode="lin" valueType="num">
                                      <p:cBhvr additive="base">
                                        <p:cTn id="78" dur="500"/>
                                        <p:tgtEl>
                                          <p:spTgt spid="46"/>
                                        </p:tgtEl>
                                        <p:attrNameLst>
                                          <p:attrName>ppt_y</p:attrName>
                                        </p:attrNameLst>
                                      </p:cBhvr>
                                      <p:tavLst>
                                        <p:tav tm="0">
                                          <p:val>
                                            <p:strVal val="ppt_y"/>
                                          </p:val>
                                        </p:tav>
                                        <p:tav tm="100000">
                                          <p:val>
                                            <p:strVal val="0-ppt_h/2"/>
                                          </p:val>
                                        </p:tav>
                                      </p:tavLst>
                                    </p:anim>
                                    <p:set>
                                      <p:cBhvr>
                                        <p:cTn id="79" dur="1" fill="hold">
                                          <p:stCondLst>
                                            <p:cond delay="499"/>
                                          </p:stCondLst>
                                        </p:cTn>
                                        <p:tgtEl>
                                          <p:spTgt spid="46"/>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73"/>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72"/>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fade">
                                      <p:cBhvr>
                                        <p:cTn id="98" dur="1000"/>
                                        <p:tgtEl>
                                          <p:spTgt spid="40"/>
                                        </p:tgtEl>
                                      </p:cBhvr>
                                    </p:animEffect>
                                    <p:anim calcmode="lin" valueType="num">
                                      <p:cBhvr>
                                        <p:cTn id="99" dur="1000" fill="hold"/>
                                        <p:tgtEl>
                                          <p:spTgt spid="40"/>
                                        </p:tgtEl>
                                        <p:attrNameLst>
                                          <p:attrName>ppt_x</p:attrName>
                                        </p:attrNameLst>
                                      </p:cBhvr>
                                      <p:tavLst>
                                        <p:tav tm="0">
                                          <p:val>
                                            <p:strVal val="#ppt_x"/>
                                          </p:val>
                                        </p:tav>
                                        <p:tav tm="100000">
                                          <p:val>
                                            <p:strVal val="#ppt_x"/>
                                          </p:val>
                                        </p:tav>
                                      </p:tavLst>
                                    </p:anim>
                                    <p:anim calcmode="lin" valueType="num">
                                      <p:cBhvr>
                                        <p:cTn id="100" dur="1000" fill="hold"/>
                                        <p:tgtEl>
                                          <p:spTgt spid="40"/>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69"/>
                                        </p:tgtEl>
                                        <p:attrNameLst>
                                          <p:attrName>style.visibility</p:attrName>
                                        </p:attrNameLst>
                                      </p:cBhvr>
                                      <p:to>
                                        <p:strVal val="visible"/>
                                      </p:to>
                                    </p:set>
                                    <p:animEffect transition="in" filter="fade">
                                      <p:cBhvr>
                                        <p:cTn id="103" dur="1000"/>
                                        <p:tgtEl>
                                          <p:spTgt spid="69"/>
                                        </p:tgtEl>
                                      </p:cBhvr>
                                    </p:animEffect>
                                    <p:anim calcmode="lin" valueType="num">
                                      <p:cBhvr>
                                        <p:cTn id="104" dur="1000" fill="hold"/>
                                        <p:tgtEl>
                                          <p:spTgt spid="69"/>
                                        </p:tgtEl>
                                        <p:attrNameLst>
                                          <p:attrName>ppt_x</p:attrName>
                                        </p:attrNameLst>
                                      </p:cBhvr>
                                      <p:tavLst>
                                        <p:tav tm="0">
                                          <p:val>
                                            <p:strVal val="#ppt_x"/>
                                          </p:val>
                                        </p:tav>
                                        <p:tav tm="100000">
                                          <p:val>
                                            <p:strVal val="#ppt_x"/>
                                          </p:val>
                                        </p:tav>
                                      </p:tavLst>
                                    </p:anim>
                                    <p:anim calcmode="lin" valueType="num">
                                      <p:cBhvr>
                                        <p:cTn id="105"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xit" presetSubtype="2" fill="hold" nodeType="clickEffect">
                                  <p:stCondLst>
                                    <p:cond delay="0"/>
                                  </p:stCondLst>
                                  <p:childTnLst>
                                    <p:anim calcmode="lin" valueType="num">
                                      <p:cBhvr additive="base">
                                        <p:cTn id="109" dur="500"/>
                                        <p:tgtEl>
                                          <p:spTgt spid="43"/>
                                        </p:tgtEl>
                                        <p:attrNameLst>
                                          <p:attrName>ppt_x</p:attrName>
                                        </p:attrNameLst>
                                      </p:cBhvr>
                                      <p:tavLst>
                                        <p:tav tm="0">
                                          <p:val>
                                            <p:strVal val="ppt_x"/>
                                          </p:val>
                                        </p:tav>
                                        <p:tav tm="100000">
                                          <p:val>
                                            <p:strVal val="1+ppt_w/2"/>
                                          </p:val>
                                        </p:tav>
                                      </p:tavLst>
                                    </p:anim>
                                    <p:anim calcmode="lin" valueType="num">
                                      <p:cBhvr additive="base">
                                        <p:cTn id="110" dur="500"/>
                                        <p:tgtEl>
                                          <p:spTgt spid="43"/>
                                        </p:tgtEl>
                                        <p:attrNameLst>
                                          <p:attrName>ppt_y</p:attrName>
                                        </p:attrNameLst>
                                      </p:cBhvr>
                                      <p:tavLst>
                                        <p:tav tm="0">
                                          <p:val>
                                            <p:strVal val="ppt_y"/>
                                          </p:val>
                                        </p:tav>
                                        <p:tav tm="100000">
                                          <p:val>
                                            <p:strVal val="ppt_y"/>
                                          </p:val>
                                        </p:tav>
                                      </p:tavLst>
                                    </p:anim>
                                    <p:set>
                                      <p:cBhvr>
                                        <p:cTn id="111" dur="1" fill="hold">
                                          <p:stCondLst>
                                            <p:cond delay="499"/>
                                          </p:stCondLst>
                                        </p:cTn>
                                        <p:tgtEl>
                                          <p:spTgt spid="43"/>
                                        </p:tgtEl>
                                        <p:attrNameLst>
                                          <p:attrName>style.visibility</p:attrName>
                                        </p:attrNameLst>
                                      </p:cBhvr>
                                      <p:to>
                                        <p:strVal val="hidden"/>
                                      </p:to>
                                    </p:set>
                                  </p:childTnLst>
                                </p:cTn>
                              </p:par>
                              <p:par>
                                <p:cTn id="112" presetID="2" presetClass="exit" presetSubtype="2" fill="hold" nodeType="withEffect">
                                  <p:stCondLst>
                                    <p:cond delay="0"/>
                                  </p:stCondLst>
                                  <p:childTnLst>
                                    <p:anim calcmode="lin" valueType="num">
                                      <p:cBhvr additive="base">
                                        <p:cTn id="113" dur="500"/>
                                        <p:tgtEl>
                                          <p:spTgt spid="59"/>
                                        </p:tgtEl>
                                        <p:attrNameLst>
                                          <p:attrName>ppt_x</p:attrName>
                                        </p:attrNameLst>
                                      </p:cBhvr>
                                      <p:tavLst>
                                        <p:tav tm="0">
                                          <p:val>
                                            <p:strVal val="ppt_x"/>
                                          </p:val>
                                        </p:tav>
                                        <p:tav tm="100000">
                                          <p:val>
                                            <p:strVal val="1+ppt_w/2"/>
                                          </p:val>
                                        </p:tav>
                                      </p:tavLst>
                                    </p:anim>
                                    <p:anim calcmode="lin" valueType="num">
                                      <p:cBhvr additive="base">
                                        <p:cTn id="114" dur="500"/>
                                        <p:tgtEl>
                                          <p:spTgt spid="59"/>
                                        </p:tgtEl>
                                        <p:attrNameLst>
                                          <p:attrName>ppt_y</p:attrName>
                                        </p:attrNameLst>
                                      </p:cBhvr>
                                      <p:tavLst>
                                        <p:tav tm="0">
                                          <p:val>
                                            <p:strVal val="ppt_y"/>
                                          </p:val>
                                        </p:tav>
                                        <p:tav tm="100000">
                                          <p:val>
                                            <p:strVal val="ppt_y"/>
                                          </p:val>
                                        </p:tav>
                                      </p:tavLst>
                                    </p:anim>
                                    <p:set>
                                      <p:cBhvr>
                                        <p:cTn id="115" dur="1" fill="hold">
                                          <p:stCondLst>
                                            <p:cond delay="499"/>
                                          </p:stCondLst>
                                        </p:cTn>
                                        <p:tgtEl>
                                          <p:spTgt spid="59"/>
                                        </p:tgtEl>
                                        <p:attrNameLst>
                                          <p:attrName>style.visibility</p:attrName>
                                        </p:attrNameLst>
                                      </p:cBhvr>
                                      <p:to>
                                        <p:strVal val="hidden"/>
                                      </p:to>
                                    </p:set>
                                  </p:childTnLst>
                                </p:cTn>
                              </p:par>
                              <p:par>
                                <p:cTn id="116" presetID="2" presetClass="exit" presetSubtype="2" fill="hold" nodeType="withEffect">
                                  <p:stCondLst>
                                    <p:cond delay="0"/>
                                  </p:stCondLst>
                                  <p:childTnLst>
                                    <p:anim calcmode="lin" valueType="num">
                                      <p:cBhvr additive="base">
                                        <p:cTn id="117" dur="500"/>
                                        <p:tgtEl>
                                          <p:spTgt spid="40"/>
                                        </p:tgtEl>
                                        <p:attrNameLst>
                                          <p:attrName>ppt_x</p:attrName>
                                        </p:attrNameLst>
                                      </p:cBhvr>
                                      <p:tavLst>
                                        <p:tav tm="0">
                                          <p:val>
                                            <p:strVal val="ppt_x"/>
                                          </p:val>
                                        </p:tav>
                                        <p:tav tm="100000">
                                          <p:val>
                                            <p:strVal val="1+ppt_w/2"/>
                                          </p:val>
                                        </p:tav>
                                      </p:tavLst>
                                    </p:anim>
                                    <p:anim calcmode="lin" valueType="num">
                                      <p:cBhvr additive="base">
                                        <p:cTn id="118" dur="500"/>
                                        <p:tgtEl>
                                          <p:spTgt spid="40"/>
                                        </p:tgtEl>
                                        <p:attrNameLst>
                                          <p:attrName>ppt_y</p:attrName>
                                        </p:attrNameLst>
                                      </p:cBhvr>
                                      <p:tavLst>
                                        <p:tav tm="0">
                                          <p:val>
                                            <p:strVal val="ppt_y"/>
                                          </p:val>
                                        </p:tav>
                                        <p:tav tm="100000">
                                          <p:val>
                                            <p:strVal val="ppt_y"/>
                                          </p:val>
                                        </p:tav>
                                      </p:tavLst>
                                    </p:anim>
                                    <p:set>
                                      <p:cBhvr>
                                        <p:cTn id="119" dur="1" fill="hold">
                                          <p:stCondLst>
                                            <p:cond delay="499"/>
                                          </p:stCondLst>
                                        </p:cTn>
                                        <p:tgtEl>
                                          <p:spTgt spid="40"/>
                                        </p:tgtEl>
                                        <p:attrNameLst>
                                          <p:attrName>style.visibility</p:attrName>
                                        </p:attrNameLst>
                                      </p:cBhvr>
                                      <p:to>
                                        <p:strVal val="hidden"/>
                                      </p:to>
                                    </p:set>
                                  </p:childTnLst>
                                </p:cTn>
                              </p:par>
                              <p:par>
                                <p:cTn id="120" presetID="2" presetClass="exit" presetSubtype="2" fill="hold" nodeType="withEffect">
                                  <p:stCondLst>
                                    <p:cond delay="0"/>
                                  </p:stCondLst>
                                  <p:childTnLst>
                                    <p:anim calcmode="lin" valueType="num">
                                      <p:cBhvr additive="base">
                                        <p:cTn id="121" dur="500"/>
                                        <p:tgtEl>
                                          <p:spTgt spid="69"/>
                                        </p:tgtEl>
                                        <p:attrNameLst>
                                          <p:attrName>ppt_x</p:attrName>
                                        </p:attrNameLst>
                                      </p:cBhvr>
                                      <p:tavLst>
                                        <p:tav tm="0">
                                          <p:val>
                                            <p:strVal val="ppt_x"/>
                                          </p:val>
                                        </p:tav>
                                        <p:tav tm="100000">
                                          <p:val>
                                            <p:strVal val="1+ppt_w/2"/>
                                          </p:val>
                                        </p:tav>
                                      </p:tavLst>
                                    </p:anim>
                                    <p:anim calcmode="lin" valueType="num">
                                      <p:cBhvr additive="base">
                                        <p:cTn id="122" dur="500"/>
                                        <p:tgtEl>
                                          <p:spTgt spid="69"/>
                                        </p:tgtEl>
                                        <p:attrNameLst>
                                          <p:attrName>ppt_y</p:attrName>
                                        </p:attrNameLst>
                                      </p:cBhvr>
                                      <p:tavLst>
                                        <p:tav tm="0">
                                          <p:val>
                                            <p:strVal val="ppt_y"/>
                                          </p:val>
                                        </p:tav>
                                        <p:tav tm="100000">
                                          <p:val>
                                            <p:strVal val="ppt_y"/>
                                          </p:val>
                                        </p:tav>
                                      </p:tavLst>
                                    </p:anim>
                                    <p:set>
                                      <p:cBhvr>
                                        <p:cTn id="123" dur="1" fill="hold">
                                          <p:stCondLst>
                                            <p:cond delay="499"/>
                                          </p:stCondLst>
                                        </p:cTn>
                                        <p:tgtEl>
                                          <p:spTgt spid="69"/>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nodeType="clickEffect">
                                  <p:stCondLst>
                                    <p:cond delay="0"/>
                                  </p:stCondLst>
                                  <p:childTnLst>
                                    <p:set>
                                      <p:cBhvr>
                                        <p:cTn id="127" dur="1" fill="hold">
                                          <p:stCondLst>
                                            <p:cond delay="0"/>
                                          </p:stCondLst>
                                        </p:cTn>
                                        <p:tgtEl>
                                          <p:spTgt spid="65"/>
                                        </p:tgtEl>
                                        <p:attrNameLst>
                                          <p:attrName>style.visibility</p:attrName>
                                        </p:attrNameLst>
                                      </p:cBhvr>
                                      <p:to>
                                        <p:strVal val="visible"/>
                                      </p:to>
                                    </p:set>
                                  </p:childTnLst>
                                </p:cTn>
                              </p:par>
                              <p:par>
                                <p:cTn id="128" presetID="1" presetClass="entr" presetSubtype="0" fill="hold" nodeType="withEffect">
                                  <p:stCondLst>
                                    <p:cond delay="0"/>
                                  </p:stCondLst>
                                  <p:childTnLst>
                                    <p:set>
                                      <p:cBhvr>
                                        <p:cTn id="129" dur="1" fill="hold">
                                          <p:stCondLst>
                                            <p:cond delay="0"/>
                                          </p:stCondLst>
                                        </p:cTn>
                                        <p:tgtEl>
                                          <p:spTgt spid="62"/>
                                        </p:tgtEl>
                                        <p:attrNameLst>
                                          <p:attrName>style.visibility</p:attrName>
                                        </p:attrNameLst>
                                      </p:cBhvr>
                                      <p:to>
                                        <p:strVal val="visible"/>
                                      </p:to>
                                    </p:set>
                                  </p:childTnLst>
                                </p:cTn>
                              </p:par>
                              <p:par>
                                <p:cTn id="130" presetID="1" presetClass="entr" presetSubtype="0" fill="hold" nodeType="withEffect">
                                  <p:stCondLst>
                                    <p:cond delay="0"/>
                                  </p:stCondLst>
                                  <p:childTnLst>
                                    <p:set>
                                      <p:cBhvr>
                                        <p:cTn id="131" dur="1" fill="hold">
                                          <p:stCondLst>
                                            <p:cond delay="0"/>
                                          </p:stCondLst>
                                        </p:cTn>
                                        <p:tgtEl>
                                          <p:spTgt spid="52"/>
                                        </p:tgtEl>
                                        <p:attrNameLst>
                                          <p:attrName>style.visibility</p:attrName>
                                        </p:attrNameLst>
                                      </p:cBhvr>
                                      <p:to>
                                        <p:strVal val="visible"/>
                                      </p:to>
                                    </p:set>
                                  </p:childTnLst>
                                </p:cTn>
                              </p:par>
                              <p:par>
                                <p:cTn id="132" presetID="1" presetClass="entr" presetSubtype="0" fill="hold" nodeType="withEffect">
                                  <p:stCondLst>
                                    <p:cond delay="0"/>
                                  </p:stCondLst>
                                  <p:childTnLst>
                                    <p:set>
                                      <p:cBhvr>
                                        <p:cTn id="133" dur="1" fill="hold">
                                          <p:stCondLst>
                                            <p:cond delay="0"/>
                                          </p:stCondLst>
                                        </p:cTn>
                                        <p:tgtEl>
                                          <p:spTgt spid="49"/>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46"/>
                                        </p:tgtEl>
                                        <p:attrNameLst>
                                          <p:attrName>style.visibility</p:attrName>
                                        </p:attrNameLst>
                                      </p:cBhvr>
                                      <p:to>
                                        <p:strVal val="visible"/>
                                      </p:to>
                                    </p:set>
                                  </p:childTnLst>
                                </p:cTn>
                              </p:par>
                              <p:par>
                                <p:cTn id="136" presetID="1" presetClass="entr" presetSubtype="0" fill="hold" grpId="2" nodeType="withEffect">
                                  <p:stCondLst>
                                    <p:cond delay="0"/>
                                  </p:stCondLst>
                                  <p:childTnLst>
                                    <p:set>
                                      <p:cBhvr>
                                        <p:cTn id="137" dur="1" fill="hold">
                                          <p:stCondLst>
                                            <p:cond delay="0"/>
                                          </p:stCondLst>
                                        </p:cTn>
                                        <p:tgtEl>
                                          <p:spTgt spid="73"/>
                                        </p:tgtEl>
                                        <p:attrNameLst>
                                          <p:attrName>style.visibility</p:attrName>
                                        </p:attrNameLst>
                                      </p:cBhvr>
                                      <p:to>
                                        <p:strVal val="visible"/>
                                      </p:to>
                                    </p:set>
                                  </p:childTnLst>
                                </p:cTn>
                              </p:par>
                              <p:par>
                                <p:cTn id="138" presetID="1" presetClass="entr" presetSubtype="0" fill="hold" nodeType="withEffect">
                                  <p:stCondLst>
                                    <p:cond delay="0"/>
                                  </p:stCondLst>
                                  <p:childTnLst>
                                    <p:set>
                                      <p:cBhvr>
                                        <p:cTn id="139" dur="1" fill="hold">
                                          <p:stCondLst>
                                            <p:cond delay="0"/>
                                          </p:stCondLst>
                                        </p:cTn>
                                        <p:tgtEl>
                                          <p:spTgt spid="43"/>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59"/>
                                        </p:tgtEl>
                                        <p:attrNameLst>
                                          <p:attrName>style.visibility</p:attrName>
                                        </p:attrNameLst>
                                      </p:cBhvr>
                                      <p:to>
                                        <p:strVal val="visible"/>
                                      </p:to>
                                    </p:set>
                                  </p:childTnLst>
                                </p:cTn>
                              </p:par>
                              <p:par>
                                <p:cTn id="142" presetID="1" presetClass="entr" presetSubtype="0" fill="hold" nodeType="withEffect">
                                  <p:stCondLst>
                                    <p:cond delay="0"/>
                                  </p:stCondLst>
                                  <p:childTnLst>
                                    <p:set>
                                      <p:cBhvr>
                                        <p:cTn id="143" dur="1" fill="hold">
                                          <p:stCondLst>
                                            <p:cond delay="0"/>
                                          </p:stCondLst>
                                        </p:cTn>
                                        <p:tgtEl>
                                          <p:spTgt spid="40"/>
                                        </p:tgtEl>
                                        <p:attrNameLst>
                                          <p:attrName>style.visibility</p:attrName>
                                        </p:attrNameLst>
                                      </p:cBhvr>
                                      <p:to>
                                        <p:strVal val="visible"/>
                                      </p:to>
                                    </p:set>
                                  </p:childTnLst>
                                </p:cTn>
                              </p:par>
                              <p:par>
                                <p:cTn id="144" presetID="1" presetClass="entr" presetSubtype="0" fill="hold" nodeType="withEffect">
                                  <p:stCondLst>
                                    <p:cond delay="0"/>
                                  </p:stCondLst>
                                  <p:childTnLst>
                                    <p:set>
                                      <p:cBhvr>
                                        <p:cTn id="145" dur="1" fill="hold">
                                          <p:stCondLst>
                                            <p:cond delay="0"/>
                                          </p:stCondLst>
                                        </p:cTn>
                                        <p:tgtEl>
                                          <p:spTgt spid="69"/>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26" presetClass="entr" presetSubtype="0" fill="hold" grpId="0" nodeType="clickEffect">
                                  <p:stCondLst>
                                    <p:cond delay="0"/>
                                  </p:stCondLst>
                                  <p:childTnLst>
                                    <p:set>
                                      <p:cBhvr>
                                        <p:cTn id="149" dur="1" fill="hold">
                                          <p:stCondLst>
                                            <p:cond delay="0"/>
                                          </p:stCondLst>
                                        </p:cTn>
                                        <p:tgtEl>
                                          <p:spTgt spid="74"/>
                                        </p:tgtEl>
                                        <p:attrNameLst>
                                          <p:attrName>style.visibility</p:attrName>
                                        </p:attrNameLst>
                                      </p:cBhvr>
                                      <p:to>
                                        <p:strVal val="visible"/>
                                      </p:to>
                                    </p:set>
                                    <p:animEffect transition="in" filter="wipe(down)">
                                      <p:cBhvr>
                                        <p:cTn id="150" dur="580">
                                          <p:stCondLst>
                                            <p:cond delay="0"/>
                                          </p:stCondLst>
                                        </p:cTn>
                                        <p:tgtEl>
                                          <p:spTgt spid="74"/>
                                        </p:tgtEl>
                                      </p:cBhvr>
                                    </p:animEffect>
                                    <p:anim calcmode="lin" valueType="num">
                                      <p:cBhvr>
                                        <p:cTn id="151"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152"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153"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154"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155"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156" dur="26">
                                          <p:stCondLst>
                                            <p:cond delay="650"/>
                                          </p:stCondLst>
                                        </p:cTn>
                                        <p:tgtEl>
                                          <p:spTgt spid="74"/>
                                        </p:tgtEl>
                                      </p:cBhvr>
                                      <p:to x="100000" y="60000"/>
                                    </p:animScale>
                                    <p:animScale>
                                      <p:cBhvr>
                                        <p:cTn id="157" dur="166" decel="50000">
                                          <p:stCondLst>
                                            <p:cond delay="676"/>
                                          </p:stCondLst>
                                        </p:cTn>
                                        <p:tgtEl>
                                          <p:spTgt spid="74"/>
                                        </p:tgtEl>
                                      </p:cBhvr>
                                      <p:to x="100000" y="100000"/>
                                    </p:animScale>
                                    <p:animScale>
                                      <p:cBhvr>
                                        <p:cTn id="158" dur="26">
                                          <p:stCondLst>
                                            <p:cond delay="1312"/>
                                          </p:stCondLst>
                                        </p:cTn>
                                        <p:tgtEl>
                                          <p:spTgt spid="74"/>
                                        </p:tgtEl>
                                      </p:cBhvr>
                                      <p:to x="100000" y="80000"/>
                                    </p:animScale>
                                    <p:animScale>
                                      <p:cBhvr>
                                        <p:cTn id="159" dur="166" decel="50000">
                                          <p:stCondLst>
                                            <p:cond delay="1338"/>
                                          </p:stCondLst>
                                        </p:cTn>
                                        <p:tgtEl>
                                          <p:spTgt spid="74"/>
                                        </p:tgtEl>
                                      </p:cBhvr>
                                      <p:to x="100000" y="100000"/>
                                    </p:animScale>
                                    <p:animScale>
                                      <p:cBhvr>
                                        <p:cTn id="160" dur="26">
                                          <p:stCondLst>
                                            <p:cond delay="1642"/>
                                          </p:stCondLst>
                                        </p:cTn>
                                        <p:tgtEl>
                                          <p:spTgt spid="74"/>
                                        </p:tgtEl>
                                      </p:cBhvr>
                                      <p:to x="100000" y="90000"/>
                                    </p:animScale>
                                    <p:animScale>
                                      <p:cBhvr>
                                        <p:cTn id="161" dur="166" decel="50000">
                                          <p:stCondLst>
                                            <p:cond delay="1668"/>
                                          </p:stCondLst>
                                        </p:cTn>
                                        <p:tgtEl>
                                          <p:spTgt spid="74"/>
                                        </p:tgtEl>
                                      </p:cBhvr>
                                      <p:to x="100000" y="100000"/>
                                    </p:animScale>
                                    <p:animScale>
                                      <p:cBhvr>
                                        <p:cTn id="162" dur="26">
                                          <p:stCondLst>
                                            <p:cond delay="1808"/>
                                          </p:stCondLst>
                                        </p:cTn>
                                        <p:tgtEl>
                                          <p:spTgt spid="74"/>
                                        </p:tgtEl>
                                      </p:cBhvr>
                                      <p:to x="100000" y="95000"/>
                                    </p:animScale>
                                    <p:animScale>
                                      <p:cBhvr>
                                        <p:cTn id="163" dur="166" decel="50000">
                                          <p:stCondLst>
                                            <p:cond delay="1834"/>
                                          </p:stCondLst>
                                        </p:cTn>
                                        <p:tgtEl>
                                          <p:spTgt spid="74"/>
                                        </p:tgtEl>
                                      </p:cBhvr>
                                      <p:to x="100000" y="100000"/>
                                    </p:animScale>
                                  </p:childTnLst>
                                </p:cTn>
                              </p:par>
                            </p:childTnLst>
                          </p:cTn>
                        </p:par>
                      </p:childTnLst>
                    </p:cTn>
                  </p:par>
                  <p:par>
                    <p:cTn id="164" fill="hold">
                      <p:stCondLst>
                        <p:cond delay="indefinite"/>
                      </p:stCondLst>
                      <p:childTnLst>
                        <p:par>
                          <p:cTn id="165" fill="hold">
                            <p:stCondLst>
                              <p:cond delay="0"/>
                            </p:stCondLst>
                            <p:childTnLst>
                              <p:par>
                                <p:cTn id="166" presetID="26" presetClass="entr" presetSubtype="0" fill="hold" grpId="0" nodeType="clickEffect">
                                  <p:stCondLst>
                                    <p:cond delay="0"/>
                                  </p:stCondLst>
                                  <p:childTnLst>
                                    <p:set>
                                      <p:cBhvr>
                                        <p:cTn id="167" dur="1" fill="hold">
                                          <p:stCondLst>
                                            <p:cond delay="0"/>
                                          </p:stCondLst>
                                        </p:cTn>
                                        <p:tgtEl>
                                          <p:spTgt spid="75"/>
                                        </p:tgtEl>
                                        <p:attrNameLst>
                                          <p:attrName>style.visibility</p:attrName>
                                        </p:attrNameLst>
                                      </p:cBhvr>
                                      <p:to>
                                        <p:strVal val="visible"/>
                                      </p:to>
                                    </p:set>
                                    <p:animEffect transition="in" filter="wipe(down)">
                                      <p:cBhvr>
                                        <p:cTn id="168" dur="580">
                                          <p:stCondLst>
                                            <p:cond delay="0"/>
                                          </p:stCondLst>
                                        </p:cTn>
                                        <p:tgtEl>
                                          <p:spTgt spid="75"/>
                                        </p:tgtEl>
                                      </p:cBhvr>
                                    </p:animEffect>
                                    <p:anim calcmode="lin" valueType="num">
                                      <p:cBhvr>
                                        <p:cTn id="16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17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17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17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17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174" dur="26">
                                          <p:stCondLst>
                                            <p:cond delay="650"/>
                                          </p:stCondLst>
                                        </p:cTn>
                                        <p:tgtEl>
                                          <p:spTgt spid="75"/>
                                        </p:tgtEl>
                                      </p:cBhvr>
                                      <p:to x="100000" y="60000"/>
                                    </p:animScale>
                                    <p:animScale>
                                      <p:cBhvr>
                                        <p:cTn id="175" dur="166" decel="50000">
                                          <p:stCondLst>
                                            <p:cond delay="676"/>
                                          </p:stCondLst>
                                        </p:cTn>
                                        <p:tgtEl>
                                          <p:spTgt spid="75"/>
                                        </p:tgtEl>
                                      </p:cBhvr>
                                      <p:to x="100000" y="100000"/>
                                    </p:animScale>
                                    <p:animScale>
                                      <p:cBhvr>
                                        <p:cTn id="176" dur="26">
                                          <p:stCondLst>
                                            <p:cond delay="1312"/>
                                          </p:stCondLst>
                                        </p:cTn>
                                        <p:tgtEl>
                                          <p:spTgt spid="75"/>
                                        </p:tgtEl>
                                      </p:cBhvr>
                                      <p:to x="100000" y="80000"/>
                                    </p:animScale>
                                    <p:animScale>
                                      <p:cBhvr>
                                        <p:cTn id="177" dur="166" decel="50000">
                                          <p:stCondLst>
                                            <p:cond delay="1338"/>
                                          </p:stCondLst>
                                        </p:cTn>
                                        <p:tgtEl>
                                          <p:spTgt spid="75"/>
                                        </p:tgtEl>
                                      </p:cBhvr>
                                      <p:to x="100000" y="100000"/>
                                    </p:animScale>
                                    <p:animScale>
                                      <p:cBhvr>
                                        <p:cTn id="178" dur="26">
                                          <p:stCondLst>
                                            <p:cond delay="1642"/>
                                          </p:stCondLst>
                                        </p:cTn>
                                        <p:tgtEl>
                                          <p:spTgt spid="75"/>
                                        </p:tgtEl>
                                      </p:cBhvr>
                                      <p:to x="100000" y="90000"/>
                                    </p:animScale>
                                    <p:animScale>
                                      <p:cBhvr>
                                        <p:cTn id="179" dur="166" decel="50000">
                                          <p:stCondLst>
                                            <p:cond delay="1668"/>
                                          </p:stCondLst>
                                        </p:cTn>
                                        <p:tgtEl>
                                          <p:spTgt spid="75"/>
                                        </p:tgtEl>
                                      </p:cBhvr>
                                      <p:to x="100000" y="100000"/>
                                    </p:animScale>
                                    <p:animScale>
                                      <p:cBhvr>
                                        <p:cTn id="180" dur="26">
                                          <p:stCondLst>
                                            <p:cond delay="1808"/>
                                          </p:stCondLst>
                                        </p:cTn>
                                        <p:tgtEl>
                                          <p:spTgt spid="75"/>
                                        </p:tgtEl>
                                      </p:cBhvr>
                                      <p:to x="100000" y="95000"/>
                                    </p:animScale>
                                    <p:animScale>
                                      <p:cBhvr>
                                        <p:cTn id="181" dur="166" decel="50000">
                                          <p:stCondLst>
                                            <p:cond delay="1834"/>
                                          </p:stCondLst>
                                        </p:cTn>
                                        <p:tgtEl>
                                          <p:spTgt spid="7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68" grpId="0"/>
      <p:bldP spid="72" grpId="0" animBg="1"/>
      <p:bldP spid="72" grpId="1" animBg="1"/>
      <p:bldP spid="73" grpId="0" animBg="1"/>
      <p:bldP spid="73" grpId="1" animBg="1"/>
      <p:bldP spid="73" grpId="2" animBg="1"/>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B02EA-9795-4978-B77C-19D903D5C623}"/>
              </a:ext>
            </a:extLst>
          </p:cNvPr>
          <p:cNvSpPr>
            <a:spLocks noGrp="1"/>
          </p:cNvSpPr>
          <p:nvPr>
            <p:ph type="title"/>
          </p:nvPr>
        </p:nvSpPr>
        <p:spPr/>
        <p:txBody>
          <a:bodyPr/>
          <a:lstStyle/>
          <a:p>
            <a:r>
              <a:rPr lang="en-US" dirty="0"/>
              <a:t>ED 90 – Final Report Month</a:t>
            </a:r>
          </a:p>
        </p:txBody>
      </p:sp>
      <p:sp>
        <p:nvSpPr>
          <p:cNvPr id="3" name="Content Placeholder 2">
            <a:extLst>
              <a:ext uri="{FF2B5EF4-FFF2-40B4-BE49-F238E27FC236}">
                <a16:creationId xmlns:a16="http://schemas.microsoft.com/office/drawing/2014/main" id="{AB3805CC-1520-40FC-9471-30F631BB4EFC}"/>
              </a:ext>
            </a:extLst>
          </p:cNvPr>
          <p:cNvSpPr>
            <a:spLocks noGrp="1"/>
          </p:cNvSpPr>
          <p:nvPr>
            <p:ph idx="1"/>
          </p:nvPr>
        </p:nvSpPr>
        <p:spPr>
          <a:xfrm>
            <a:off x="838200" y="1484986"/>
            <a:ext cx="10515600" cy="4691977"/>
          </a:xfrm>
        </p:spPr>
        <p:txBody>
          <a:bodyPr/>
          <a:lstStyle/>
          <a:p>
            <a:pPr marL="0" indent="0" algn="ctr">
              <a:buNone/>
            </a:pPr>
            <a:r>
              <a:rPr lang="en-US" dirty="0"/>
              <a:t>The Final Report Month (FRM) must be the final month TRS contributions will be reported to TRS. </a:t>
            </a:r>
          </a:p>
          <a:p>
            <a:pPr marL="0" indent="0" algn="ctr">
              <a:buNone/>
            </a:pPr>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87DCA0E-1F9E-4A80-BD66-0C68599B22EE}"/>
              </a:ext>
            </a:extLst>
          </p:cNvPr>
          <p:cNvSpPr>
            <a:spLocks noGrp="1"/>
          </p:cNvSpPr>
          <p:nvPr>
            <p:ph type="sldNum" sz="quarter" idx="12"/>
          </p:nvPr>
        </p:nvSpPr>
        <p:spPr>
          <a:xfrm>
            <a:off x="8610600" y="6356350"/>
            <a:ext cx="2743200" cy="365125"/>
          </a:xfrm>
        </p:spPr>
        <p:txBody>
          <a:bodyPr/>
          <a:lstStyle/>
          <a:p>
            <a:fld id="{EBB06CB8-09CA-444F-B64E-B134B812EDE5}" type="slidenum">
              <a:rPr lang="en-US" smtClean="0"/>
              <a:t>22</a:t>
            </a:fld>
            <a:endParaRPr lang="en-US"/>
          </a:p>
        </p:txBody>
      </p:sp>
      <p:grpSp>
        <p:nvGrpSpPr>
          <p:cNvPr id="5" name="Group 4">
            <a:extLst>
              <a:ext uri="{FF2B5EF4-FFF2-40B4-BE49-F238E27FC236}">
                <a16:creationId xmlns:a16="http://schemas.microsoft.com/office/drawing/2014/main" id="{BD756C91-E890-44C9-B7EB-45D91EBAA2FF}"/>
              </a:ext>
            </a:extLst>
          </p:cNvPr>
          <p:cNvGrpSpPr/>
          <p:nvPr/>
        </p:nvGrpSpPr>
        <p:grpSpPr>
          <a:xfrm>
            <a:off x="1077702" y="2619765"/>
            <a:ext cx="2804513" cy="3797976"/>
            <a:chOff x="1077702" y="2619765"/>
            <a:chExt cx="2804513" cy="3797976"/>
          </a:xfrm>
        </p:grpSpPr>
        <p:grpSp>
          <p:nvGrpSpPr>
            <p:cNvPr id="6" name="Group 5">
              <a:extLst>
                <a:ext uri="{FF2B5EF4-FFF2-40B4-BE49-F238E27FC236}">
                  <a16:creationId xmlns:a16="http://schemas.microsoft.com/office/drawing/2014/main" id="{76075E81-9E86-466D-A8D1-9D66A620F935}"/>
                </a:ext>
              </a:extLst>
            </p:cNvPr>
            <p:cNvGrpSpPr/>
            <p:nvPr/>
          </p:nvGrpSpPr>
          <p:grpSpPr>
            <a:xfrm>
              <a:off x="1077702" y="2619765"/>
              <a:ext cx="2804513" cy="3797976"/>
              <a:chOff x="7808180" y="1254414"/>
              <a:chExt cx="4023601" cy="5101936"/>
            </a:xfrm>
          </p:grpSpPr>
          <p:pic>
            <p:nvPicPr>
              <p:cNvPr id="8" name="Picture 7">
                <a:extLst>
                  <a:ext uri="{FF2B5EF4-FFF2-40B4-BE49-F238E27FC236}">
                    <a16:creationId xmlns:a16="http://schemas.microsoft.com/office/drawing/2014/main" id="{9E9A57BE-D4D2-4DFB-A2B0-B12C199219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8180" y="1254414"/>
                <a:ext cx="4023601" cy="5101936"/>
              </a:xfrm>
              <a:prstGeom prst="rect">
                <a:avLst/>
              </a:prstGeom>
            </p:spPr>
          </p:pic>
          <p:sp>
            <p:nvSpPr>
              <p:cNvPr id="9" name="TextBox 8">
                <a:extLst>
                  <a:ext uri="{FF2B5EF4-FFF2-40B4-BE49-F238E27FC236}">
                    <a16:creationId xmlns:a16="http://schemas.microsoft.com/office/drawing/2014/main" id="{669FFEFE-2F13-45EC-94C5-4F48261A0D3F}"/>
                  </a:ext>
                </a:extLst>
              </p:cNvPr>
              <p:cNvSpPr txBox="1"/>
              <p:nvPr/>
            </p:nvSpPr>
            <p:spPr>
              <a:xfrm>
                <a:off x="8448379" y="1302057"/>
                <a:ext cx="2743199" cy="537480"/>
              </a:xfrm>
              <a:prstGeom prst="rect">
                <a:avLst/>
              </a:prstGeom>
              <a:noFill/>
            </p:spPr>
            <p:txBody>
              <a:bodyPr wrap="square" rtlCol="0">
                <a:spAutoFit/>
              </a:bodyPr>
              <a:lstStyle/>
              <a:p>
                <a:pPr algn="ctr"/>
                <a:r>
                  <a:rPr lang="en-US" sz="2000" dirty="0"/>
                  <a:t>Employment</a:t>
                </a:r>
              </a:p>
            </p:txBody>
          </p:sp>
          <p:sp>
            <p:nvSpPr>
              <p:cNvPr id="10" name="TextBox 9">
                <a:extLst>
                  <a:ext uri="{FF2B5EF4-FFF2-40B4-BE49-F238E27FC236}">
                    <a16:creationId xmlns:a16="http://schemas.microsoft.com/office/drawing/2014/main" id="{302CFB7B-E80B-46DA-91FA-E38BBF140887}"/>
                  </a:ext>
                </a:extLst>
              </p:cNvPr>
              <p:cNvSpPr txBox="1"/>
              <p:nvPr/>
            </p:nvSpPr>
            <p:spPr>
              <a:xfrm>
                <a:off x="8995975" y="2962139"/>
                <a:ext cx="2743199" cy="496135"/>
              </a:xfrm>
              <a:prstGeom prst="rect">
                <a:avLst/>
              </a:prstGeom>
              <a:noFill/>
            </p:spPr>
            <p:txBody>
              <a:bodyPr wrap="square" rtlCol="0">
                <a:spAutoFit/>
              </a:bodyPr>
              <a:lstStyle/>
              <a:p>
                <a:pPr algn="ctr"/>
                <a:r>
                  <a:rPr lang="en-US" dirty="0"/>
                  <a:t>Part-time Position</a:t>
                </a:r>
              </a:p>
            </p:txBody>
          </p:sp>
          <p:sp>
            <p:nvSpPr>
              <p:cNvPr id="11" name="TextBox 10">
                <a:extLst>
                  <a:ext uri="{FF2B5EF4-FFF2-40B4-BE49-F238E27FC236}">
                    <a16:creationId xmlns:a16="http://schemas.microsoft.com/office/drawing/2014/main" id="{C51AD5A5-59B2-4C53-9885-698449EB0B2E}"/>
                  </a:ext>
                </a:extLst>
              </p:cNvPr>
              <p:cNvSpPr txBox="1"/>
              <p:nvPr/>
            </p:nvSpPr>
            <p:spPr>
              <a:xfrm>
                <a:off x="8782672" y="4197579"/>
                <a:ext cx="2743199" cy="496135"/>
              </a:xfrm>
              <a:prstGeom prst="rect">
                <a:avLst/>
              </a:prstGeom>
              <a:noFill/>
            </p:spPr>
            <p:txBody>
              <a:bodyPr wrap="square" rtlCol="0">
                <a:spAutoFit/>
              </a:bodyPr>
              <a:lstStyle/>
              <a:p>
                <a:pPr algn="ctr"/>
                <a:r>
                  <a:rPr lang="en-US" dirty="0"/>
                  <a:t>Part-time Position</a:t>
                </a:r>
              </a:p>
            </p:txBody>
          </p:sp>
        </p:grpSp>
        <p:sp>
          <p:nvSpPr>
            <p:cNvPr id="7" name="TextBox 6">
              <a:extLst>
                <a:ext uri="{FF2B5EF4-FFF2-40B4-BE49-F238E27FC236}">
                  <a16:creationId xmlns:a16="http://schemas.microsoft.com/office/drawing/2014/main" id="{EFB6DA2E-9B8E-4CA8-9A21-85B5102DB63B}"/>
                </a:ext>
              </a:extLst>
            </p:cNvPr>
            <p:cNvSpPr txBox="1"/>
            <p:nvPr/>
          </p:nvSpPr>
          <p:spPr>
            <a:xfrm>
              <a:off x="1706758" y="5807631"/>
              <a:ext cx="1912053" cy="369332"/>
            </a:xfrm>
            <a:prstGeom prst="rect">
              <a:avLst/>
            </a:prstGeom>
            <a:noFill/>
          </p:spPr>
          <p:txBody>
            <a:bodyPr wrap="square" rtlCol="0">
              <a:spAutoFit/>
            </a:bodyPr>
            <a:lstStyle/>
            <a:p>
              <a:pPr algn="ctr"/>
              <a:r>
                <a:rPr lang="en-US" dirty="0"/>
                <a:t>Substitute</a:t>
              </a:r>
            </a:p>
          </p:txBody>
        </p:sp>
      </p:grpSp>
      <p:grpSp>
        <p:nvGrpSpPr>
          <p:cNvPr id="12" name="Group 11">
            <a:extLst>
              <a:ext uri="{FF2B5EF4-FFF2-40B4-BE49-F238E27FC236}">
                <a16:creationId xmlns:a16="http://schemas.microsoft.com/office/drawing/2014/main" id="{B03F34CA-A8F7-4850-92F8-359C9D5D19A6}"/>
              </a:ext>
            </a:extLst>
          </p:cNvPr>
          <p:cNvGrpSpPr/>
          <p:nvPr/>
        </p:nvGrpSpPr>
        <p:grpSpPr>
          <a:xfrm>
            <a:off x="4263896" y="2655231"/>
            <a:ext cx="2804513" cy="3797976"/>
            <a:chOff x="1077702" y="2619765"/>
            <a:chExt cx="2804513" cy="3797976"/>
          </a:xfrm>
        </p:grpSpPr>
        <p:grpSp>
          <p:nvGrpSpPr>
            <p:cNvPr id="13" name="Group 12">
              <a:extLst>
                <a:ext uri="{FF2B5EF4-FFF2-40B4-BE49-F238E27FC236}">
                  <a16:creationId xmlns:a16="http://schemas.microsoft.com/office/drawing/2014/main" id="{511444E4-12F8-49E8-B08E-A722C2A11A67}"/>
                </a:ext>
              </a:extLst>
            </p:cNvPr>
            <p:cNvGrpSpPr/>
            <p:nvPr/>
          </p:nvGrpSpPr>
          <p:grpSpPr>
            <a:xfrm>
              <a:off x="1077702" y="2619765"/>
              <a:ext cx="2804513" cy="3797976"/>
              <a:chOff x="7808180" y="1254414"/>
              <a:chExt cx="4023601" cy="5101936"/>
            </a:xfrm>
          </p:grpSpPr>
          <p:pic>
            <p:nvPicPr>
              <p:cNvPr id="15" name="Picture 14">
                <a:extLst>
                  <a:ext uri="{FF2B5EF4-FFF2-40B4-BE49-F238E27FC236}">
                    <a16:creationId xmlns:a16="http://schemas.microsoft.com/office/drawing/2014/main" id="{D92DD033-739F-49F7-82AC-93BB9F9608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8180" y="1254414"/>
                <a:ext cx="4023601" cy="5101936"/>
              </a:xfrm>
              <a:prstGeom prst="rect">
                <a:avLst/>
              </a:prstGeom>
            </p:spPr>
          </p:pic>
          <p:sp>
            <p:nvSpPr>
              <p:cNvPr id="16" name="TextBox 15">
                <a:extLst>
                  <a:ext uri="{FF2B5EF4-FFF2-40B4-BE49-F238E27FC236}">
                    <a16:creationId xmlns:a16="http://schemas.microsoft.com/office/drawing/2014/main" id="{9DB9859E-74BF-4709-A033-30569E90FB12}"/>
                  </a:ext>
                </a:extLst>
              </p:cNvPr>
              <p:cNvSpPr txBox="1"/>
              <p:nvPr/>
            </p:nvSpPr>
            <p:spPr>
              <a:xfrm>
                <a:off x="8448379" y="1302057"/>
                <a:ext cx="2743199" cy="537480"/>
              </a:xfrm>
              <a:prstGeom prst="rect">
                <a:avLst/>
              </a:prstGeom>
              <a:noFill/>
            </p:spPr>
            <p:txBody>
              <a:bodyPr wrap="square" rtlCol="0">
                <a:spAutoFit/>
              </a:bodyPr>
              <a:lstStyle/>
              <a:p>
                <a:pPr algn="ctr"/>
                <a:r>
                  <a:rPr lang="en-US" sz="2000" dirty="0"/>
                  <a:t>Employment</a:t>
                </a:r>
              </a:p>
            </p:txBody>
          </p:sp>
          <p:sp>
            <p:nvSpPr>
              <p:cNvPr id="17" name="TextBox 16">
                <a:extLst>
                  <a:ext uri="{FF2B5EF4-FFF2-40B4-BE49-F238E27FC236}">
                    <a16:creationId xmlns:a16="http://schemas.microsoft.com/office/drawing/2014/main" id="{F945D75A-F9C4-4899-B9D4-1CF0E3A4592B}"/>
                  </a:ext>
                </a:extLst>
              </p:cNvPr>
              <p:cNvSpPr txBox="1"/>
              <p:nvPr/>
            </p:nvSpPr>
            <p:spPr>
              <a:xfrm>
                <a:off x="8995975" y="2962139"/>
                <a:ext cx="2743199" cy="496135"/>
              </a:xfrm>
              <a:prstGeom prst="rect">
                <a:avLst/>
              </a:prstGeom>
              <a:noFill/>
            </p:spPr>
            <p:txBody>
              <a:bodyPr wrap="square" rtlCol="0">
                <a:spAutoFit/>
              </a:bodyPr>
              <a:lstStyle/>
              <a:p>
                <a:pPr algn="ctr"/>
                <a:r>
                  <a:rPr lang="en-US" dirty="0"/>
                  <a:t>Full-time Position</a:t>
                </a:r>
              </a:p>
            </p:txBody>
          </p:sp>
          <p:sp>
            <p:nvSpPr>
              <p:cNvPr id="18" name="TextBox 17">
                <a:extLst>
                  <a:ext uri="{FF2B5EF4-FFF2-40B4-BE49-F238E27FC236}">
                    <a16:creationId xmlns:a16="http://schemas.microsoft.com/office/drawing/2014/main" id="{34BBA9F8-0F1F-4569-B5C1-D3A76E06891F}"/>
                  </a:ext>
                </a:extLst>
              </p:cNvPr>
              <p:cNvSpPr txBox="1"/>
              <p:nvPr/>
            </p:nvSpPr>
            <p:spPr>
              <a:xfrm>
                <a:off x="8782672" y="4197579"/>
                <a:ext cx="2743199" cy="496135"/>
              </a:xfrm>
              <a:prstGeom prst="rect">
                <a:avLst/>
              </a:prstGeom>
              <a:noFill/>
            </p:spPr>
            <p:txBody>
              <a:bodyPr wrap="square" rtlCol="0">
                <a:spAutoFit/>
              </a:bodyPr>
              <a:lstStyle/>
              <a:p>
                <a:pPr algn="ctr"/>
                <a:r>
                  <a:rPr lang="en-US" dirty="0"/>
                  <a:t>Full-time Position</a:t>
                </a:r>
              </a:p>
            </p:txBody>
          </p:sp>
        </p:grpSp>
        <p:sp>
          <p:nvSpPr>
            <p:cNvPr id="14" name="TextBox 13">
              <a:extLst>
                <a:ext uri="{FF2B5EF4-FFF2-40B4-BE49-F238E27FC236}">
                  <a16:creationId xmlns:a16="http://schemas.microsoft.com/office/drawing/2014/main" id="{94BF4E32-BC2F-46CF-9F6F-FE01AE282B48}"/>
                </a:ext>
              </a:extLst>
            </p:cNvPr>
            <p:cNvSpPr txBox="1"/>
            <p:nvPr/>
          </p:nvSpPr>
          <p:spPr>
            <a:xfrm>
              <a:off x="1706758" y="5807631"/>
              <a:ext cx="1912053" cy="369332"/>
            </a:xfrm>
            <a:prstGeom prst="rect">
              <a:avLst/>
            </a:prstGeom>
            <a:noFill/>
          </p:spPr>
          <p:txBody>
            <a:bodyPr wrap="square" rtlCol="0">
              <a:spAutoFit/>
            </a:bodyPr>
            <a:lstStyle/>
            <a:p>
              <a:pPr algn="ctr"/>
              <a:r>
                <a:rPr lang="en-US" dirty="0"/>
                <a:t>Full-time Position</a:t>
              </a:r>
            </a:p>
          </p:txBody>
        </p:sp>
      </p:grpSp>
      <p:grpSp>
        <p:nvGrpSpPr>
          <p:cNvPr id="19" name="Group 18">
            <a:extLst>
              <a:ext uri="{FF2B5EF4-FFF2-40B4-BE49-F238E27FC236}">
                <a16:creationId xmlns:a16="http://schemas.microsoft.com/office/drawing/2014/main" id="{3BFEBBE0-696C-41E4-89C4-63DB51B0CB8F}"/>
              </a:ext>
            </a:extLst>
          </p:cNvPr>
          <p:cNvGrpSpPr/>
          <p:nvPr/>
        </p:nvGrpSpPr>
        <p:grpSpPr>
          <a:xfrm>
            <a:off x="7470157" y="2656656"/>
            <a:ext cx="2804513" cy="3797976"/>
            <a:chOff x="1077702" y="2619765"/>
            <a:chExt cx="2804513" cy="3797976"/>
          </a:xfrm>
        </p:grpSpPr>
        <p:grpSp>
          <p:nvGrpSpPr>
            <p:cNvPr id="20" name="Group 19">
              <a:extLst>
                <a:ext uri="{FF2B5EF4-FFF2-40B4-BE49-F238E27FC236}">
                  <a16:creationId xmlns:a16="http://schemas.microsoft.com/office/drawing/2014/main" id="{71567249-8B33-47EF-9490-4746106C3B63}"/>
                </a:ext>
              </a:extLst>
            </p:cNvPr>
            <p:cNvGrpSpPr/>
            <p:nvPr/>
          </p:nvGrpSpPr>
          <p:grpSpPr>
            <a:xfrm>
              <a:off x="1077702" y="2619765"/>
              <a:ext cx="2804513" cy="3797976"/>
              <a:chOff x="7808180" y="1254414"/>
              <a:chExt cx="4023601" cy="5101936"/>
            </a:xfrm>
          </p:grpSpPr>
          <p:pic>
            <p:nvPicPr>
              <p:cNvPr id="22" name="Picture 21">
                <a:extLst>
                  <a:ext uri="{FF2B5EF4-FFF2-40B4-BE49-F238E27FC236}">
                    <a16:creationId xmlns:a16="http://schemas.microsoft.com/office/drawing/2014/main" id="{DDD730E0-C2A8-477C-A20D-D11B11C713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8180" y="1254414"/>
                <a:ext cx="4023601" cy="5101936"/>
              </a:xfrm>
              <a:prstGeom prst="rect">
                <a:avLst/>
              </a:prstGeom>
            </p:spPr>
          </p:pic>
          <p:sp>
            <p:nvSpPr>
              <p:cNvPr id="23" name="TextBox 22">
                <a:extLst>
                  <a:ext uri="{FF2B5EF4-FFF2-40B4-BE49-F238E27FC236}">
                    <a16:creationId xmlns:a16="http://schemas.microsoft.com/office/drawing/2014/main" id="{6810371F-869C-4384-B7DC-5C11E90E2283}"/>
                  </a:ext>
                </a:extLst>
              </p:cNvPr>
              <p:cNvSpPr txBox="1"/>
              <p:nvPr/>
            </p:nvSpPr>
            <p:spPr>
              <a:xfrm>
                <a:off x="8448379" y="1302057"/>
                <a:ext cx="2743199" cy="537480"/>
              </a:xfrm>
              <a:prstGeom prst="rect">
                <a:avLst/>
              </a:prstGeom>
              <a:noFill/>
            </p:spPr>
            <p:txBody>
              <a:bodyPr wrap="square" rtlCol="0">
                <a:spAutoFit/>
              </a:bodyPr>
              <a:lstStyle/>
              <a:p>
                <a:pPr algn="ctr"/>
                <a:r>
                  <a:rPr lang="en-US" sz="2000" dirty="0"/>
                  <a:t>Employment</a:t>
                </a:r>
              </a:p>
            </p:txBody>
          </p:sp>
          <p:sp>
            <p:nvSpPr>
              <p:cNvPr id="24" name="TextBox 23">
                <a:extLst>
                  <a:ext uri="{FF2B5EF4-FFF2-40B4-BE49-F238E27FC236}">
                    <a16:creationId xmlns:a16="http://schemas.microsoft.com/office/drawing/2014/main" id="{F192D647-A253-4EF2-8FD4-1DB071281D8E}"/>
                  </a:ext>
                </a:extLst>
              </p:cNvPr>
              <p:cNvSpPr txBox="1"/>
              <p:nvPr/>
            </p:nvSpPr>
            <p:spPr>
              <a:xfrm>
                <a:off x="8995975" y="2962139"/>
                <a:ext cx="2743199" cy="496135"/>
              </a:xfrm>
              <a:prstGeom prst="rect">
                <a:avLst/>
              </a:prstGeom>
              <a:noFill/>
            </p:spPr>
            <p:txBody>
              <a:bodyPr wrap="square" rtlCol="0">
                <a:spAutoFit/>
              </a:bodyPr>
              <a:lstStyle/>
              <a:p>
                <a:pPr algn="ctr"/>
                <a:r>
                  <a:rPr lang="en-US" dirty="0"/>
                  <a:t>Full-time Position</a:t>
                </a:r>
              </a:p>
            </p:txBody>
          </p:sp>
          <p:sp>
            <p:nvSpPr>
              <p:cNvPr id="25" name="TextBox 24">
                <a:extLst>
                  <a:ext uri="{FF2B5EF4-FFF2-40B4-BE49-F238E27FC236}">
                    <a16:creationId xmlns:a16="http://schemas.microsoft.com/office/drawing/2014/main" id="{DB8D476A-7841-4828-903C-08E6CF1D1431}"/>
                  </a:ext>
                </a:extLst>
              </p:cNvPr>
              <p:cNvSpPr txBox="1"/>
              <p:nvPr/>
            </p:nvSpPr>
            <p:spPr>
              <a:xfrm>
                <a:off x="8782672" y="4197579"/>
                <a:ext cx="2743199" cy="496135"/>
              </a:xfrm>
              <a:prstGeom prst="rect">
                <a:avLst/>
              </a:prstGeom>
              <a:noFill/>
            </p:spPr>
            <p:txBody>
              <a:bodyPr wrap="square" rtlCol="0">
                <a:spAutoFit/>
              </a:bodyPr>
              <a:lstStyle/>
              <a:p>
                <a:pPr algn="ctr"/>
                <a:r>
                  <a:rPr lang="en-US" dirty="0"/>
                  <a:t>Part-time Position</a:t>
                </a:r>
              </a:p>
            </p:txBody>
          </p:sp>
        </p:grpSp>
        <p:sp>
          <p:nvSpPr>
            <p:cNvPr id="21" name="TextBox 20">
              <a:extLst>
                <a:ext uri="{FF2B5EF4-FFF2-40B4-BE49-F238E27FC236}">
                  <a16:creationId xmlns:a16="http://schemas.microsoft.com/office/drawing/2014/main" id="{66DF7453-A7FB-4154-9E58-C9150E919736}"/>
                </a:ext>
              </a:extLst>
            </p:cNvPr>
            <p:cNvSpPr txBox="1"/>
            <p:nvPr/>
          </p:nvSpPr>
          <p:spPr>
            <a:xfrm>
              <a:off x="1706758" y="5807631"/>
              <a:ext cx="1912053" cy="369332"/>
            </a:xfrm>
            <a:prstGeom prst="rect">
              <a:avLst/>
            </a:prstGeom>
            <a:noFill/>
          </p:spPr>
          <p:txBody>
            <a:bodyPr wrap="square" rtlCol="0">
              <a:spAutoFit/>
            </a:bodyPr>
            <a:lstStyle/>
            <a:p>
              <a:pPr algn="ctr"/>
              <a:r>
                <a:rPr lang="en-US" dirty="0"/>
                <a:t>Part-time Position</a:t>
              </a:r>
            </a:p>
          </p:txBody>
        </p:sp>
      </p:grpSp>
    </p:spTree>
    <p:extLst>
      <p:ext uri="{BB962C8B-B14F-4D97-AF65-F5344CB8AC3E}">
        <p14:creationId xmlns:p14="http://schemas.microsoft.com/office/powerpoint/2010/main" val="2501861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DFEEC4-5081-4B3B-8569-CB72889BD085}"/>
              </a:ext>
            </a:extLst>
          </p:cNvPr>
          <p:cNvSpPr>
            <a:spLocks noGrp="1"/>
          </p:cNvSpPr>
          <p:nvPr>
            <p:ph type="sldNum" sz="quarter" idx="12"/>
          </p:nvPr>
        </p:nvSpPr>
        <p:spPr/>
        <p:txBody>
          <a:bodyPr/>
          <a:lstStyle/>
          <a:p>
            <a:fld id="{EBB06CB8-09CA-444F-B64E-B134B812EDE5}" type="slidenum">
              <a:rPr lang="en-US" smtClean="0"/>
              <a:t>23</a:t>
            </a:fld>
            <a:endParaRPr lang="en-US"/>
          </a:p>
        </p:txBody>
      </p:sp>
      <p:sp>
        <p:nvSpPr>
          <p:cNvPr id="3" name="Title 2">
            <a:extLst>
              <a:ext uri="{FF2B5EF4-FFF2-40B4-BE49-F238E27FC236}">
                <a16:creationId xmlns:a16="http://schemas.microsoft.com/office/drawing/2014/main" id="{0C035BAB-8742-45EF-A0E8-E6A21715115D}"/>
              </a:ext>
            </a:extLst>
          </p:cNvPr>
          <p:cNvSpPr>
            <a:spLocks noGrp="1"/>
          </p:cNvSpPr>
          <p:nvPr>
            <p:ph type="title"/>
          </p:nvPr>
        </p:nvSpPr>
        <p:spPr/>
        <p:txBody>
          <a:bodyPr/>
          <a:lstStyle/>
          <a:p>
            <a:r>
              <a:rPr lang="en-US" dirty="0"/>
              <a:t>ED to RP Report</a:t>
            </a:r>
          </a:p>
        </p:txBody>
      </p:sp>
      <p:pic>
        <p:nvPicPr>
          <p:cNvPr id="4" name="Picture 3">
            <a:extLst>
              <a:ext uri="{FF2B5EF4-FFF2-40B4-BE49-F238E27FC236}">
                <a16:creationId xmlns:a16="http://schemas.microsoft.com/office/drawing/2014/main" id="{49E09B4D-3950-4023-9AC6-FBD8C9D9B1FE}"/>
              </a:ext>
            </a:extLst>
          </p:cNvPr>
          <p:cNvPicPr>
            <a:picLocks noChangeAspect="1"/>
          </p:cNvPicPr>
          <p:nvPr/>
        </p:nvPicPr>
        <p:blipFill>
          <a:blip r:embed="rId2"/>
          <a:stretch>
            <a:fillRect/>
          </a:stretch>
        </p:blipFill>
        <p:spPr>
          <a:xfrm>
            <a:off x="2822676" y="1748799"/>
            <a:ext cx="6463520" cy="4607551"/>
          </a:xfrm>
          <a:prstGeom prst="rect">
            <a:avLst/>
          </a:prstGeom>
        </p:spPr>
      </p:pic>
      <p:sp>
        <p:nvSpPr>
          <p:cNvPr id="5" name="Content Placeholder 2">
            <a:extLst>
              <a:ext uri="{FF2B5EF4-FFF2-40B4-BE49-F238E27FC236}">
                <a16:creationId xmlns:a16="http://schemas.microsoft.com/office/drawing/2014/main" id="{5732BC2D-AA1E-4B16-BF28-3E79E656DDF8}"/>
              </a:ext>
            </a:extLst>
          </p:cNvPr>
          <p:cNvSpPr txBox="1">
            <a:spLocks/>
          </p:cNvSpPr>
          <p:nvPr/>
        </p:nvSpPr>
        <p:spPr>
          <a:xfrm>
            <a:off x="3010507" y="3729472"/>
            <a:ext cx="6087859" cy="21460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5400"/>
              <a:t>Complete ED Report Prior to Submitting RP Report</a:t>
            </a:r>
            <a:endParaRPr lang="en-US" sz="5400" dirty="0"/>
          </a:p>
        </p:txBody>
      </p:sp>
      <p:sp>
        <p:nvSpPr>
          <p:cNvPr id="6" name="Rounded Rectangle 7">
            <a:extLst>
              <a:ext uri="{FF2B5EF4-FFF2-40B4-BE49-F238E27FC236}">
                <a16:creationId xmlns:a16="http://schemas.microsoft.com/office/drawing/2014/main" id="{5552C512-184D-43DD-8AC8-BA1C3ED6AD13}"/>
              </a:ext>
            </a:extLst>
          </p:cNvPr>
          <p:cNvSpPr/>
          <p:nvPr/>
        </p:nvSpPr>
        <p:spPr>
          <a:xfrm>
            <a:off x="9369324" y="2620147"/>
            <a:ext cx="2552331" cy="95495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t>Lesson 2 </a:t>
            </a:r>
          </a:p>
        </p:txBody>
      </p:sp>
      <p:sp>
        <p:nvSpPr>
          <p:cNvPr id="7" name="Right Arrow 8">
            <a:extLst>
              <a:ext uri="{FF2B5EF4-FFF2-40B4-BE49-F238E27FC236}">
                <a16:creationId xmlns:a16="http://schemas.microsoft.com/office/drawing/2014/main" id="{FC3AD684-46E7-4ED1-8897-156EA18CE118}"/>
              </a:ext>
            </a:extLst>
          </p:cNvPr>
          <p:cNvSpPr/>
          <p:nvPr/>
        </p:nvSpPr>
        <p:spPr>
          <a:xfrm>
            <a:off x="9648523" y="3860198"/>
            <a:ext cx="1993932" cy="983983"/>
          </a:xfrm>
          <a:prstGeom prst="rightArrow">
            <a:avLst/>
          </a:prstGeom>
          <a:solidFill>
            <a:srgbClr val="28628E"/>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2724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AB6F7-E3F1-477E-8945-00350BF638F3}"/>
              </a:ext>
            </a:extLst>
          </p:cNvPr>
          <p:cNvSpPr>
            <a:spLocks noGrp="1"/>
          </p:cNvSpPr>
          <p:nvPr>
            <p:ph type="title"/>
          </p:nvPr>
        </p:nvSpPr>
        <p:spPr/>
        <p:txBody>
          <a:bodyPr/>
          <a:lstStyle/>
          <a:p>
            <a:r>
              <a:rPr lang="en-US" dirty="0"/>
              <a:t>RP Report</a:t>
            </a:r>
          </a:p>
        </p:txBody>
      </p:sp>
      <p:sp>
        <p:nvSpPr>
          <p:cNvPr id="3" name="Content Placeholder 2">
            <a:extLst>
              <a:ext uri="{FF2B5EF4-FFF2-40B4-BE49-F238E27FC236}">
                <a16:creationId xmlns:a16="http://schemas.microsoft.com/office/drawing/2014/main" id="{1B1A0ADB-6B99-45E7-9EA5-13160D425CFF}"/>
              </a:ext>
            </a:extLst>
          </p:cNvPr>
          <p:cNvSpPr>
            <a:spLocks noGrp="1"/>
          </p:cNvSpPr>
          <p:nvPr>
            <p:ph idx="1"/>
          </p:nvPr>
        </p:nvSpPr>
        <p:spPr>
          <a:xfrm>
            <a:off x="4366727" y="1484986"/>
            <a:ext cx="6606074" cy="4691977"/>
          </a:xfrm>
        </p:spPr>
        <p:txBody>
          <a:bodyPr>
            <a:normAutofit/>
          </a:bodyPr>
          <a:lstStyle/>
          <a:p>
            <a:r>
              <a:rPr lang="en-US" sz="3200" dirty="0"/>
              <a:t>The purpose of the Regular Payroll Report is to report employee payroll data</a:t>
            </a:r>
          </a:p>
          <a:p>
            <a:endParaRPr lang="en-US" sz="3200" dirty="0"/>
          </a:p>
          <a:p>
            <a:r>
              <a:rPr lang="en-US" sz="3200" dirty="0"/>
              <a:t>Creditable Compensation</a:t>
            </a:r>
          </a:p>
          <a:p>
            <a:endParaRPr lang="en-US" sz="3200" dirty="0"/>
          </a:p>
          <a:p>
            <a:r>
              <a:rPr lang="en-US" sz="3200" dirty="0"/>
              <a:t>Member Contributions</a:t>
            </a:r>
          </a:p>
          <a:p>
            <a:endParaRPr lang="en-US" sz="3200" dirty="0"/>
          </a:p>
          <a:p>
            <a:r>
              <a:rPr lang="en-US" sz="3200" dirty="0"/>
              <a:t>Employer Contributions </a:t>
            </a:r>
          </a:p>
          <a:p>
            <a:endParaRPr lang="en-US" sz="3200" dirty="0"/>
          </a:p>
        </p:txBody>
      </p:sp>
      <p:sp>
        <p:nvSpPr>
          <p:cNvPr id="4" name="Slide Number Placeholder 3">
            <a:extLst>
              <a:ext uri="{FF2B5EF4-FFF2-40B4-BE49-F238E27FC236}">
                <a16:creationId xmlns:a16="http://schemas.microsoft.com/office/drawing/2014/main" id="{5D06DD90-54E4-42C8-91A9-13F4B31530EB}"/>
              </a:ext>
            </a:extLst>
          </p:cNvPr>
          <p:cNvSpPr>
            <a:spLocks noGrp="1"/>
          </p:cNvSpPr>
          <p:nvPr>
            <p:ph type="sldNum" sz="quarter" idx="12"/>
          </p:nvPr>
        </p:nvSpPr>
        <p:spPr/>
        <p:txBody>
          <a:bodyPr/>
          <a:lstStyle/>
          <a:p>
            <a:fld id="{EBB06CB8-09CA-444F-B64E-B134B812EDE5}" type="slidenum">
              <a:rPr lang="en-US" smtClean="0"/>
              <a:t>24</a:t>
            </a:fld>
            <a:endParaRPr lang="en-US"/>
          </a:p>
        </p:txBody>
      </p:sp>
      <p:pic>
        <p:nvPicPr>
          <p:cNvPr id="5" name="Picture 4">
            <a:extLst>
              <a:ext uri="{FF2B5EF4-FFF2-40B4-BE49-F238E27FC236}">
                <a16:creationId xmlns:a16="http://schemas.microsoft.com/office/drawing/2014/main" id="{70CA269E-6D1F-4322-A6EB-6CAD9EE6F2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260" y="2390197"/>
            <a:ext cx="2939185" cy="2881554"/>
          </a:xfrm>
          <a:prstGeom prst="rect">
            <a:avLst/>
          </a:prstGeom>
        </p:spPr>
      </p:pic>
    </p:spTree>
    <p:extLst>
      <p:ext uri="{BB962C8B-B14F-4D97-AF65-F5344CB8AC3E}">
        <p14:creationId xmlns:p14="http://schemas.microsoft.com/office/powerpoint/2010/main" val="2212522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AE7FB-1728-46A6-8391-5401807D26BB}"/>
              </a:ext>
            </a:extLst>
          </p:cNvPr>
          <p:cNvSpPr>
            <a:spLocks noGrp="1"/>
          </p:cNvSpPr>
          <p:nvPr>
            <p:ph type="title"/>
          </p:nvPr>
        </p:nvSpPr>
        <p:spPr/>
        <p:txBody>
          <a:bodyPr/>
          <a:lstStyle/>
          <a:p>
            <a:r>
              <a:rPr lang="en-US" dirty="0"/>
              <a:t>TRS Creditable Compensation</a:t>
            </a:r>
          </a:p>
        </p:txBody>
      </p:sp>
      <p:sp>
        <p:nvSpPr>
          <p:cNvPr id="3" name="Content Placeholder 2">
            <a:extLst>
              <a:ext uri="{FF2B5EF4-FFF2-40B4-BE49-F238E27FC236}">
                <a16:creationId xmlns:a16="http://schemas.microsoft.com/office/drawing/2014/main" id="{14307F59-0842-4A48-BBA0-5F06EF259DDF}"/>
              </a:ext>
            </a:extLst>
          </p:cNvPr>
          <p:cNvSpPr>
            <a:spLocks noGrp="1"/>
          </p:cNvSpPr>
          <p:nvPr>
            <p:ph idx="1"/>
          </p:nvPr>
        </p:nvSpPr>
        <p:spPr>
          <a:xfrm>
            <a:off x="838200" y="1484986"/>
            <a:ext cx="6579637" cy="4691977"/>
          </a:xfrm>
        </p:spPr>
        <p:txBody>
          <a:bodyPr>
            <a:normAutofit/>
          </a:bodyPr>
          <a:lstStyle/>
          <a:p>
            <a:r>
              <a:rPr lang="en-US" sz="3200" dirty="0"/>
              <a:t>Payment for services rendered</a:t>
            </a:r>
          </a:p>
          <a:p>
            <a:r>
              <a:rPr lang="en-US" sz="3200" dirty="0"/>
              <a:t>Earned or accrue proportionally as the work is performed</a:t>
            </a:r>
          </a:p>
          <a:p>
            <a:r>
              <a:rPr lang="en-US" sz="3200" dirty="0"/>
              <a:t>Paid at fixed intervals</a:t>
            </a:r>
          </a:p>
          <a:p>
            <a:r>
              <a:rPr lang="en-US" sz="3200" dirty="0"/>
              <a:t>Not specifically excluded under applicable laws and rules</a:t>
            </a:r>
          </a:p>
          <a:p>
            <a:endParaRPr lang="en-US" sz="3200" dirty="0"/>
          </a:p>
        </p:txBody>
      </p:sp>
      <p:sp>
        <p:nvSpPr>
          <p:cNvPr id="4" name="Slide Number Placeholder 3">
            <a:extLst>
              <a:ext uri="{FF2B5EF4-FFF2-40B4-BE49-F238E27FC236}">
                <a16:creationId xmlns:a16="http://schemas.microsoft.com/office/drawing/2014/main" id="{5C8534CB-A09D-42A0-8BF7-C620EB85CD61}"/>
              </a:ext>
            </a:extLst>
          </p:cNvPr>
          <p:cNvSpPr>
            <a:spLocks noGrp="1"/>
          </p:cNvSpPr>
          <p:nvPr>
            <p:ph type="sldNum" sz="quarter" idx="12"/>
          </p:nvPr>
        </p:nvSpPr>
        <p:spPr/>
        <p:txBody>
          <a:bodyPr/>
          <a:lstStyle/>
          <a:p>
            <a:fld id="{EBB06CB8-09CA-444F-B64E-B134B812EDE5}" type="slidenum">
              <a:rPr lang="en-US" smtClean="0"/>
              <a:t>25</a:t>
            </a:fld>
            <a:endParaRPr lang="en-US"/>
          </a:p>
        </p:txBody>
      </p:sp>
      <p:pic>
        <p:nvPicPr>
          <p:cNvPr id="5" name="Picture 4">
            <a:extLst>
              <a:ext uri="{FF2B5EF4-FFF2-40B4-BE49-F238E27FC236}">
                <a16:creationId xmlns:a16="http://schemas.microsoft.com/office/drawing/2014/main" id="{97BFC260-C6A7-4CEE-A602-5D6972DC39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1310" y="1717087"/>
            <a:ext cx="2704620" cy="3423826"/>
          </a:xfrm>
          <a:prstGeom prst="rect">
            <a:avLst/>
          </a:prstGeom>
        </p:spPr>
      </p:pic>
      <p:grpSp>
        <p:nvGrpSpPr>
          <p:cNvPr id="6" name="Group 5">
            <a:extLst>
              <a:ext uri="{FF2B5EF4-FFF2-40B4-BE49-F238E27FC236}">
                <a16:creationId xmlns:a16="http://schemas.microsoft.com/office/drawing/2014/main" id="{1B36037C-F852-4CDA-8416-9B31CFA7F046}"/>
              </a:ext>
            </a:extLst>
          </p:cNvPr>
          <p:cNvGrpSpPr/>
          <p:nvPr/>
        </p:nvGrpSpPr>
        <p:grpSpPr>
          <a:xfrm>
            <a:off x="4250800" y="5701723"/>
            <a:ext cx="3688773" cy="654627"/>
            <a:chOff x="4194097" y="6066848"/>
            <a:chExt cx="3688773" cy="654627"/>
          </a:xfrm>
        </p:grpSpPr>
        <p:sp>
          <p:nvSpPr>
            <p:cNvPr id="7" name="TextBox 6">
              <a:hlinkClick r:id="rId3"/>
              <a:extLst>
                <a:ext uri="{FF2B5EF4-FFF2-40B4-BE49-F238E27FC236}">
                  <a16:creationId xmlns:a16="http://schemas.microsoft.com/office/drawing/2014/main" id="{2D929C17-1AC8-4552-BF4D-E3989F339ADB}"/>
                </a:ext>
              </a:extLst>
            </p:cNvPr>
            <p:cNvSpPr txBox="1"/>
            <p:nvPr/>
          </p:nvSpPr>
          <p:spPr>
            <a:xfrm>
              <a:off x="4318788" y="6274475"/>
              <a:ext cx="3564082" cy="369332"/>
            </a:xfrm>
            <a:prstGeom prst="rect">
              <a:avLst/>
            </a:prstGeom>
            <a:noFill/>
          </p:spPr>
          <p:txBody>
            <a:bodyPr wrap="square" rtlCol="0">
              <a:spAutoFit/>
            </a:bodyPr>
            <a:lstStyle/>
            <a:p>
              <a:pPr algn="ctr"/>
              <a:r>
                <a:rPr lang="en-US" dirty="0">
                  <a:hlinkClick r:id="rId4"/>
                </a:rPr>
                <a:t>Creditable Compensation</a:t>
              </a:r>
              <a:endParaRPr lang="en-US" dirty="0"/>
            </a:p>
          </p:txBody>
        </p:sp>
        <p:pic>
          <p:nvPicPr>
            <p:cNvPr id="8" name="Picture 7">
              <a:extLst>
                <a:ext uri="{FF2B5EF4-FFF2-40B4-BE49-F238E27FC236}">
                  <a16:creationId xmlns:a16="http://schemas.microsoft.com/office/drawing/2014/main" id="{952AE677-0A42-4BC7-857C-80DF11D041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4097" y="6066848"/>
              <a:ext cx="553620" cy="654627"/>
            </a:xfrm>
            <a:prstGeom prst="rect">
              <a:avLst/>
            </a:prstGeom>
          </p:spPr>
        </p:pic>
      </p:grpSp>
    </p:spTree>
    <p:extLst>
      <p:ext uri="{BB962C8B-B14F-4D97-AF65-F5344CB8AC3E}">
        <p14:creationId xmlns:p14="http://schemas.microsoft.com/office/powerpoint/2010/main" val="3249560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99AF75-4BA5-468B-AC86-C2BDF632937B}"/>
              </a:ext>
            </a:extLst>
          </p:cNvPr>
          <p:cNvSpPr>
            <a:spLocks noGrp="1"/>
          </p:cNvSpPr>
          <p:nvPr>
            <p:ph sz="half" idx="1"/>
          </p:nvPr>
        </p:nvSpPr>
        <p:spPr/>
        <p:txBody>
          <a:bodyPr/>
          <a:lstStyle/>
          <a:p>
            <a:r>
              <a:rPr lang="en-US" dirty="0"/>
              <a:t>Creditable:</a:t>
            </a:r>
          </a:p>
          <a:p>
            <a:pPr lvl="1"/>
            <a:r>
              <a:rPr lang="en-US" dirty="0"/>
              <a:t>Stipends for sponsorship of classes or clubs</a:t>
            </a:r>
          </a:p>
          <a:p>
            <a:pPr lvl="1"/>
            <a:r>
              <a:rPr lang="en-US" dirty="0"/>
              <a:t>Pay for additional duties</a:t>
            </a:r>
          </a:p>
          <a:p>
            <a:pPr lvl="1"/>
            <a:r>
              <a:rPr lang="en-US" dirty="0"/>
              <a:t>Overtime when paid as earned</a:t>
            </a:r>
          </a:p>
          <a:p>
            <a:pPr lvl="1"/>
            <a:r>
              <a:rPr lang="en-US" dirty="0"/>
              <a:t>Paid time off in lieu of working</a:t>
            </a:r>
          </a:p>
          <a:p>
            <a:pPr lvl="1"/>
            <a:r>
              <a:rPr lang="en-US" dirty="0"/>
              <a:t>Performance Pay (see next slide)</a:t>
            </a:r>
          </a:p>
          <a:p>
            <a:endParaRPr lang="en-US" dirty="0"/>
          </a:p>
        </p:txBody>
      </p:sp>
      <p:sp>
        <p:nvSpPr>
          <p:cNvPr id="3" name="Content Placeholder 2">
            <a:extLst>
              <a:ext uri="{FF2B5EF4-FFF2-40B4-BE49-F238E27FC236}">
                <a16:creationId xmlns:a16="http://schemas.microsoft.com/office/drawing/2014/main" id="{46717F05-36AF-4328-B78C-E9E84B311B67}"/>
              </a:ext>
            </a:extLst>
          </p:cNvPr>
          <p:cNvSpPr>
            <a:spLocks noGrp="1"/>
          </p:cNvSpPr>
          <p:nvPr>
            <p:ph sz="half" idx="2"/>
          </p:nvPr>
        </p:nvSpPr>
        <p:spPr/>
        <p:txBody>
          <a:bodyPr/>
          <a:lstStyle/>
          <a:p>
            <a:r>
              <a:rPr lang="en-US" dirty="0"/>
              <a:t>Not Creditable: </a:t>
            </a:r>
          </a:p>
          <a:p>
            <a:pPr lvl="1"/>
            <a:r>
              <a:rPr lang="en-US" dirty="0"/>
              <a:t>Bonuses</a:t>
            </a:r>
          </a:p>
          <a:p>
            <a:pPr lvl="1"/>
            <a:r>
              <a:rPr lang="en-US" dirty="0"/>
              <a:t>Incentives</a:t>
            </a:r>
          </a:p>
          <a:p>
            <a:pPr lvl="1"/>
            <a:r>
              <a:rPr lang="en-US" dirty="0"/>
              <a:t>Reimbursements</a:t>
            </a:r>
          </a:p>
          <a:p>
            <a:pPr lvl="1"/>
            <a:r>
              <a:rPr lang="en-US" dirty="0"/>
              <a:t>Overtime when paid at a later date</a:t>
            </a:r>
          </a:p>
          <a:p>
            <a:pPr lvl="1"/>
            <a:r>
              <a:rPr lang="en-US" dirty="0"/>
              <a:t>Pay for unused leave</a:t>
            </a:r>
          </a:p>
          <a:p>
            <a:endParaRPr lang="en-US" dirty="0"/>
          </a:p>
        </p:txBody>
      </p:sp>
      <p:sp>
        <p:nvSpPr>
          <p:cNvPr id="4" name="Slide Number Placeholder 3">
            <a:extLst>
              <a:ext uri="{FF2B5EF4-FFF2-40B4-BE49-F238E27FC236}">
                <a16:creationId xmlns:a16="http://schemas.microsoft.com/office/drawing/2014/main" id="{F4C5D59B-C75B-4E3B-89A5-B61610DD8F7B}"/>
              </a:ext>
            </a:extLst>
          </p:cNvPr>
          <p:cNvSpPr>
            <a:spLocks noGrp="1"/>
          </p:cNvSpPr>
          <p:nvPr>
            <p:ph type="sldNum" sz="quarter" idx="12"/>
          </p:nvPr>
        </p:nvSpPr>
        <p:spPr/>
        <p:txBody>
          <a:bodyPr/>
          <a:lstStyle/>
          <a:p>
            <a:fld id="{EBB06CB8-09CA-444F-B64E-B134B812EDE5}" type="slidenum">
              <a:rPr lang="en-US" smtClean="0"/>
              <a:t>26</a:t>
            </a:fld>
            <a:endParaRPr lang="en-US"/>
          </a:p>
        </p:txBody>
      </p:sp>
      <p:sp>
        <p:nvSpPr>
          <p:cNvPr id="5" name="Title 4">
            <a:extLst>
              <a:ext uri="{FF2B5EF4-FFF2-40B4-BE49-F238E27FC236}">
                <a16:creationId xmlns:a16="http://schemas.microsoft.com/office/drawing/2014/main" id="{5572642F-E5CE-4BD8-A4E7-2F87A0FD3344}"/>
              </a:ext>
            </a:extLst>
          </p:cNvPr>
          <p:cNvSpPr>
            <a:spLocks noGrp="1"/>
          </p:cNvSpPr>
          <p:nvPr>
            <p:ph type="title"/>
          </p:nvPr>
        </p:nvSpPr>
        <p:spPr/>
        <p:txBody>
          <a:bodyPr/>
          <a:lstStyle/>
          <a:p>
            <a:r>
              <a:rPr lang="en-US" dirty="0"/>
              <a:t>TRS Creditable Compensation Examples</a:t>
            </a:r>
          </a:p>
        </p:txBody>
      </p:sp>
    </p:spTree>
    <p:extLst>
      <p:ext uri="{BB962C8B-B14F-4D97-AF65-F5344CB8AC3E}">
        <p14:creationId xmlns:p14="http://schemas.microsoft.com/office/powerpoint/2010/main" val="2565958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C5E1E-724F-485B-88E8-F4B4ED4498CB}"/>
              </a:ext>
            </a:extLst>
          </p:cNvPr>
          <p:cNvSpPr>
            <a:spLocks noGrp="1"/>
          </p:cNvSpPr>
          <p:nvPr>
            <p:ph type="title"/>
          </p:nvPr>
        </p:nvSpPr>
        <p:spPr/>
        <p:txBody>
          <a:bodyPr/>
          <a:lstStyle/>
          <a:p>
            <a:r>
              <a:rPr lang="en-US" dirty="0"/>
              <a:t>Performance Pay</a:t>
            </a:r>
          </a:p>
        </p:txBody>
      </p:sp>
      <p:sp>
        <p:nvSpPr>
          <p:cNvPr id="3" name="Content Placeholder 2">
            <a:extLst>
              <a:ext uri="{FF2B5EF4-FFF2-40B4-BE49-F238E27FC236}">
                <a16:creationId xmlns:a16="http://schemas.microsoft.com/office/drawing/2014/main" id="{740B6974-ADE7-4F9D-9BDF-D9A86291AB2B}"/>
              </a:ext>
            </a:extLst>
          </p:cNvPr>
          <p:cNvSpPr>
            <a:spLocks noGrp="1"/>
          </p:cNvSpPr>
          <p:nvPr>
            <p:ph idx="1"/>
          </p:nvPr>
        </p:nvSpPr>
        <p:spPr>
          <a:xfrm>
            <a:off x="838200" y="1458678"/>
            <a:ext cx="10515600" cy="4691977"/>
          </a:xfrm>
        </p:spPr>
        <p:txBody>
          <a:bodyPr/>
          <a:lstStyle/>
          <a:p>
            <a:r>
              <a:rPr lang="en-US" dirty="0"/>
              <a:t>Only applies to ISDs and Charter Schools</a:t>
            </a:r>
          </a:p>
          <a:p>
            <a:r>
              <a:rPr lang="en-US" dirty="0"/>
              <a:t>Must certify through My Worklist before reporting</a:t>
            </a:r>
          </a:p>
          <a:p>
            <a:r>
              <a:rPr lang="en-US" dirty="0"/>
              <a:t>Payment must meet all five criteria above to be certified as Performance Pay</a:t>
            </a:r>
          </a:p>
          <a:p>
            <a:endParaRPr lang="en-US" dirty="0"/>
          </a:p>
          <a:p>
            <a:pPr lvl="1"/>
            <a:endParaRPr lang="en-US" dirty="0"/>
          </a:p>
        </p:txBody>
      </p:sp>
      <p:sp>
        <p:nvSpPr>
          <p:cNvPr id="4" name="Slide Number Placeholder 3">
            <a:extLst>
              <a:ext uri="{FF2B5EF4-FFF2-40B4-BE49-F238E27FC236}">
                <a16:creationId xmlns:a16="http://schemas.microsoft.com/office/drawing/2014/main" id="{EB82AE90-C0DB-46DF-A506-091F54AB650F}"/>
              </a:ext>
            </a:extLst>
          </p:cNvPr>
          <p:cNvSpPr>
            <a:spLocks noGrp="1"/>
          </p:cNvSpPr>
          <p:nvPr>
            <p:ph type="sldNum" sz="quarter" idx="12"/>
          </p:nvPr>
        </p:nvSpPr>
        <p:spPr/>
        <p:txBody>
          <a:bodyPr/>
          <a:lstStyle/>
          <a:p>
            <a:fld id="{EBB06CB8-09CA-444F-B64E-B134B812EDE5}" type="slidenum">
              <a:rPr lang="en-US" smtClean="0"/>
              <a:t>27</a:t>
            </a:fld>
            <a:endParaRPr lang="en-US"/>
          </a:p>
        </p:txBody>
      </p:sp>
      <p:pic>
        <p:nvPicPr>
          <p:cNvPr id="5" name="Picture 4">
            <a:extLst>
              <a:ext uri="{FF2B5EF4-FFF2-40B4-BE49-F238E27FC236}">
                <a16:creationId xmlns:a16="http://schemas.microsoft.com/office/drawing/2014/main" id="{D3EA6DDC-A4DB-45EF-AF87-C504ACC2AFEF}"/>
              </a:ext>
            </a:extLst>
          </p:cNvPr>
          <p:cNvPicPr>
            <a:picLocks noChangeAspect="1"/>
          </p:cNvPicPr>
          <p:nvPr/>
        </p:nvPicPr>
        <p:blipFill>
          <a:blip r:embed="rId2"/>
          <a:stretch>
            <a:fillRect/>
          </a:stretch>
        </p:blipFill>
        <p:spPr>
          <a:xfrm>
            <a:off x="1562100" y="2990462"/>
            <a:ext cx="9067800" cy="3038475"/>
          </a:xfrm>
          <a:prstGeom prst="rect">
            <a:avLst/>
          </a:prstGeom>
        </p:spPr>
      </p:pic>
    </p:spTree>
    <p:extLst>
      <p:ext uri="{BB962C8B-B14F-4D97-AF65-F5344CB8AC3E}">
        <p14:creationId xmlns:p14="http://schemas.microsoft.com/office/powerpoint/2010/main" val="2805331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4F5FF-02F3-4611-A572-BD4F73DD1637}"/>
              </a:ext>
            </a:extLst>
          </p:cNvPr>
          <p:cNvSpPr>
            <a:spLocks noGrp="1"/>
          </p:cNvSpPr>
          <p:nvPr>
            <p:ph type="title"/>
          </p:nvPr>
        </p:nvSpPr>
        <p:spPr/>
        <p:txBody>
          <a:bodyPr/>
          <a:lstStyle/>
          <a:p>
            <a:r>
              <a:rPr lang="en-US" dirty="0"/>
              <a:t>Online Resources for Creditable Compensation</a:t>
            </a:r>
          </a:p>
        </p:txBody>
      </p:sp>
      <p:sp>
        <p:nvSpPr>
          <p:cNvPr id="4" name="Slide Number Placeholder 3">
            <a:extLst>
              <a:ext uri="{FF2B5EF4-FFF2-40B4-BE49-F238E27FC236}">
                <a16:creationId xmlns:a16="http://schemas.microsoft.com/office/drawing/2014/main" id="{89DF30B1-CE33-4806-A63C-00088B5FA0D4}"/>
              </a:ext>
            </a:extLst>
          </p:cNvPr>
          <p:cNvSpPr>
            <a:spLocks noGrp="1"/>
          </p:cNvSpPr>
          <p:nvPr>
            <p:ph type="sldNum" sz="quarter" idx="12"/>
          </p:nvPr>
        </p:nvSpPr>
        <p:spPr/>
        <p:txBody>
          <a:bodyPr/>
          <a:lstStyle/>
          <a:p>
            <a:fld id="{EBB06CB8-09CA-444F-B64E-B134B812EDE5}" type="slidenum">
              <a:rPr lang="en-US" smtClean="0"/>
              <a:t>28</a:t>
            </a:fld>
            <a:endParaRPr lang="en-US"/>
          </a:p>
        </p:txBody>
      </p:sp>
      <p:pic>
        <p:nvPicPr>
          <p:cNvPr id="5" name="Content Placeholder 4">
            <a:extLst>
              <a:ext uri="{FF2B5EF4-FFF2-40B4-BE49-F238E27FC236}">
                <a16:creationId xmlns:a16="http://schemas.microsoft.com/office/drawing/2014/main" id="{BB63616A-14FE-4AEF-8D0F-1550E1D8F69A}"/>
              </a:ext>
            </a:extLst>
          </p:cNvPr>
          <p:cNvPicPr>
            <a:picLocks noGrp="1" noChangeAspect="1"/>
          </p:cNvPicPr>
          <p:nvPr>
            <p:ph idx="1"/>
          </p:nvPr>
        </p:nvPicPr>
        <p:blipFill>
          <a:blip r:embed="rId2"/>
          <a:stretch>
            <a:fillRect/>
          </a:stretch>
        </p:blipFill>
        <p:spPr>
          <a:xfrm>
            <a:off x="1002600" y="1484313"/>
            <a:ext cx="10186799" cy="4692650"/>
          </a:xfrm>
          <a:prstGeom prst="rect">
            <a:avLst/>
          </a:prstGeom>
        </p:spPr>
      </p:pic>
      <p:sp>
        <p:nvSpPr>
          <p:cNvPr id="6" name="Right Arrow 5">
            <a:extLst>
              <a:ext uri="{FF2B5EF4-FFF2-40B4-BE49-F238E27FC236}">
                <a16:creationId xmlns:a16="http://schemas.microsoft.com/office/drawing/2014/main" id="{D96EF873-7E41-4AA7-8147-49EA4F951DA7}"/>
              </a:ext>
            </a:extLst>
          </p:cNvPr>
          <p:cNvSpPr/>
          <p:nvPr/>
        </p:nvSpPr>
        <p:spPr>
          <a:xfrm flipH="1">
            <a:off x="9267553" y="3402442"/>
            <a:ext cx="1921846" cy="33913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4588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A0A35-BE81-4D5A-A4C5-2E78A4FD3AAF}"/>
              </a:ext>
            </a:extLst>
          </p:cNvPr>
          <p:cNvSpPr>
            <a:spLocks noGrp="1"/>
          </p:cNvSpPr>
          <p:nvPr>
            <p:ph type="title"/>
          </p:nvPr>
        </p:nvSpPr>
        <p:spPr/>
        <p:txBody>
          <a:bodyPr/>
          <a:lstStyle/>
          <a:p>
            <a:r>
              <a:rPr lang="en-US" dirty="0"/>
              <a:t>TRS Member Contributions</a:t>
            </a:r>
          </a:p>
        </p:txBody>
      </p:sp>
      <p:sp>
        <p:nvSpPr>
          <p:cNvPr id="3" name="Content Placeholder 2">
            <a:extLst>
              <a:ext uri="{FF2B5EF4-FFF2-40B4-BE49-F238E27FC236}">
                <a16:creationId xmlns:a16="http://schemas.microsoft.com/office/drawing/2014/main" id="{6CA3C450-459E-448E-A4EF-9913652B7EFC}"/>
              </a:ext>
            </a:extLst>
          </p:cNvPr>
          <p:cNvSpPr>
            <a:spLocks noGrp="1"/>
          </p:cNvSpPr>
          <p:nvPr>
            <p:ph idx="1"/>
          </p:nvPr>
        </p:nvSpPr>
        <p:spPr/>
        <p:txBody>
          <a:bodyPr>
            <a:normAutofit/>
          </a:bodyPr>
          <a:lstStyle/>
          <a:p>
            <a:r>
              <a:rPr lang="en-US" sz="3200" dirty="0"/>
              <a:t>Member Retirement Contribution</a:t>
            </a:r>
          </a:p>
          <a:p>
            <a:pPr lvl="1"/>
            <a:r>
              <a:rPr lang="en-US" sz="2800" dirty="0"/>
              <a:t>7.7% of TRS Creditable Compensation</a:t>
            </a:r>
          </a:p>
          <a:p>
            <a:r>
              <a:rPr lang="en-US" sz="3200" dirty="0"/>
              <a:t>Member TRS-Care Contribution</a:t>
            </a:r>
          </a:p>
          <a:p>
            <a:pPr lvl="1"/>
            <a:r>
              <a:rPr lang="en-US" sz="2800" dirty="0"/>
              <a:t>0.65% of TRS Creditable Compensation </a:t>
            </a:r>
          </a:p>
          <a:p>
            <a:r>
              <a:rPr lang="en-US" sz="3200" dirty="0"/>
              <a:t>Special Service Credit Purchase </a:t>
            </a:r>
          </a:p>
          <a:p>
            <a:pPr lvl="1"/>
            <a:r>
              <a:rPr lang="en-US" sz="2800" dirty="0"/>
              <a:t>Member must have active installment agreement with TRS for payroll deduction</a:t>
            </a:r>
          </a:p>
          <a:p>
            <a:endParaRPr lang="en-US" sz="3200" dirty="0"/>
          </a:p>
        </p:txBody>
      </p:sp>
      <p:sp>
        <p:nvSpPr>
          <p:cNvPr id="4" name="Slide Number Placeholder 3">
            <a:extLst>
              <a:ext uri="{FF2B5EF4-FFF2-40B4-BE49-F238E27FC236}">
                <a16:creationId xmlns:a16="http://schemas.microsoft.com/office/drawing/2014/main" id="{41C65D3C-023C-4800-ABA8-CDC3B8ABEF17}"/>
              </a:ext>
            </a:extLst>
          </p:cNvPr>
          <p:cNvSpPr>
            <a:spLocks noGrp="1"/>
          </p:cNvSpPr>
          <p:nvPr>
            <p:ph type="sldNum" sz="quarter" idx="12"/>
          </p:nvPr>
        </p:nvSpPr>
        <p:spPr/>
        <p:txBody>
          <a:bodyPr/>
          <a:lstStyle/>
          <a:p>
            <a:fld id="{EBB06CB8-09CA-444F-B64E-B134B812EDE5}" type="slidenum">
              <a:rPr lang="en-US" smtClean="0"/>
              <a:t>29</a:t>
            </a:fld>
            <a:endParaRPr lang="en-US"/>
          </a:p>
        </p:txBody>
      </p:sp>
      <p:pic>
        <p:nvPicPr>
          <p:cNvPr id="5" name="Picture 2" descr="Related image">
            <a:extLst>
              <a:ext uri="{FF2B5EF4-FFF2-40B4-BE49-F238E27FC236}">
                <a16:creationId xmlns:a16="http://schemas.microsoft.com/office/drawing/2014/main" id="{AA69ED0C-E17D-4E4D-BB37-61E03072D4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2010" y="1290784"/>
            <a:ext cx="2540190" cy="2540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294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63E573-30E5-4F12-BE7E-8DA2C5B174FF}"/>
              </a:ext>
            </a:extLst>
          </p:cNvPr>
          <p:cNvSpPr>
            <a:spLocks noGrp="1"/>
          </p:cNvSpPr>
          <p:nvPr>
            <p:ph type="body" sz="half" idx="2"/>
          </p:nvPr>
        </p:nvSpPr>
        <p:spPr/>
        <p:txBody>
          <a:bodyPr>
            <a:normAutofit/>
          </a:bodyPr>
          <a:lstStyle/>
          <a:p>
            <a:pPr marL="342900" indent="-342900">
              <a:buFont typeface="Arial" panose="020B0604020202020204" pitchFamily="34" charset="0"/>
              <a:buChar char="•"/>
            </a:pPr>
            <a:r>
              <a:rPr lang="en-US" sz="2800" dirty="0"/>
              <a:t>Create a base knowledge of TRS reporting based on TRS Laws &amp; Rules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Focus on what SHOULD be reported</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Will be showing where to find information on the TRS Website</a:t>
            </a:r>
          </a:p>
          <a:p>
            <a:endParaRPr lang="en-US" sz="2000" dirty="0"/>
          </a:p>
        </p:txBody>
      </p:sp>
      <p:sp>
        <p:nvSpPr>
          <p:cNvPr id="4" name="Slide Number Placeholder 3">
            <a:extLst>
              <a:ext uri="{FF2B5EF4-FFF2-40B4-BE49-F238E27FC236}">
                <a16:creationId xmlns:a16="http://schemas.microsoft.com/office/drawing/2014/main" id="{265FED94-CDEC-4315-901E-5DF2748C6560}"/>
              </a:ext>
            </a:extLst>
          </p:cNvPr>
          <p:cNvSpPr>
            <a:spLocks noGrp="1"/>
          </p:cNvSpPr>
          <p:nvPr>
            <p:ph type="sldNum" sz="quarter" idx="12"/>
          </p:nvPr>
        </p:nvSpPr>
        <p:spPr/>
        <p:txBody>
          <a:bodyPr/>
          <a:lstStyle/>
          <a:p>
            <a:fld id="{EBB06CB8-09CA-444F-B64E-B134B812EDE5}" type="slidenum">
              <a:rPr lang="en-US" smtClean="0"/>
              <a:t>3</a:t>
            </a:fld>
            <a:endParaRPr lang="en-US"/>
          </a:p>
        </p:txBody>
      </p:sp>
      <p:sp>
        <p:nvSpPr>
          <p:cNvPr id="5" name="Title 4">
            <a:extLst>
              <a:ext uri="{FF2B5EF4-FFF2-40B4-BE49-F238E27FC236}">
                <a16:creationId xmlns:a16="http://schemas.microsoft.com/office/drawing/2014/main" id="{744571DC-AE41-481B-BA0B-E38CF2695D2B}"/>
              </a:ext>
            </a:extLst>
          </p:cNvPr>
          <p:cNvSpPr>
            <a:spLocks noGrp="1"/>
          </p:cNvSpPr>
          <p:nvPr>
            <p:ph type="title"/>
          </p:nvPr>
        </p:nvSpPr>
        <p:spPr/>
        <p:txBody>
          <a:bodyPr/>
          <a:lstStyle/>
          <a:p>
            <a:r>
              <a:rPr lang="en-US" dirty="0"/>
              <a:t>Welcome</a:t>
            </a:r>
          </a:p>
        </p:txBody>
      </p:sp>
      <p:pic>
        <p:nvPicPr>
          <p:cNvPr id="7" name="Picture 6">
            <a:extLst>
              <a:ext uri="{FF2B5EF4-FFF2-40B4-BE49-F238E27FC236}">
                <a16:creationId xmlns:a16="http://schemas.microsoft.com/office/drawing/2014/main" id="{7B906E9D-1086-4117-85F9-C6BA4D7994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7529" y="2461131"/>
            <a:ext cx="4180000" cy="1935738"/>
          </a:xfrm>
          <a:prstGeom prst="rect">
            <a:avLst/>
          </a:prstGeom>
        </p:spPr>
      </p:pic>
      <p:pic>
        <p:nvPicPr>
          <p:cNvPr id="8" name="Picture 7">
            <a:extLst>
              <a:ext uri="{FF2B5EF4-FFF2-40B4-BE49-F238E27FC236}">
                <a16:creationId xmlns:a16="http://schemas.microsoft.com/office/drawing/2014/main" id="{96BF7AF2-8CA1-4938-BE38-6B54A7959B65}"/>
              </a:ext>
            </a:extLst>
          </p:cNvPr>
          <p:cNvPicPr>
            <a:picLocks noChangeAspect="1"/>
          </p:cNvPicPr>
          <p:nvPr/>
        </p:nvPicPr>
        <p:blipFill>
          <a:blip r:embed="rId3"/>
          <a:stretch>
            <a:fillRect/>
          </a:stretch>
        </p:blipFill>
        <p:spPr>
          <a:xfrm>
            <a:off x="3529012" y="5585155"/>
            <a:ext cx="5133975" cy="838200"/>
          </a:xfrm>
          <a:prstGeom prst="rect">
            <a:avLst/>
          </a:prstGeom>
        </p:spPr>
      </p:pic>
      <p:sp>
        <p:nvSpPr>
          <p:cNvPr id="2" name="TextBox 1">
            <a:extLst>
              <a:ext uri="{FF2B5EF4-FFF2-40B4-BE49-F238E27FC236}">
                <a16:creationId xmlns:a16="http://schemas.microsoft.com/office/drawing/2014/main" id="{BC9D37FF-CE35-4315-84E3-9395B3CD76D0}"/>
              </a:ext>
            </a:extLst>
          </p:cNvPr>
          <p:cNvSpPr txBox="1"/>
          <p:nvPr/>
        </p:nvSpPr>
        <p:spPr>
          <a:xfrm>
            <a:off x="6350000" y="1296725"/>
            <a:ext cx="5598160" cy="954107"/>
          </a:xfrm>
          <a:prstGeom prst="rect">
            <a:avLst/>
          </a:prstGeom>
          <a:noFill/>
        </p:spPr>
        <p:txBody>
          <a:bodyPr wrap="square" rtlCol="0">
            <a:spAutoFit/>
          </a:bodyPr>
          <a:lstStyle/>
          <a:p>
            <a:r>
              <a:rPr lang="en-US" sz="2800" dirty="0"/>
              <a:t>Send questions to:  </a:t>
            </a:r>
            <a:r>
              <a:rPr lang="en-US" sz="2800" dirty="0">
                <a:hlinkClick r:id="rId4"/>
              </a:rPr>
              <a:t>reporting@trs.texas.gov</a:t>
            </a:r>
            <a:r>
              <a:rPr lang="en-US" sz="2800" dirty="0"/>
              <a:t> </a:t>
            </a:r>
          </a:p>
        </p:txBody>
      </p:sp>
    </p:spTree>
    <p:extLst>
      <p:ext uri="{BB962C8B-B14F-4D97-AF65-F5344CB8AC3E}">
        <p14:creationId xmlns:p14="http://schemas.microsoft.com/office/powerpoint/2010/main" val="4080776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C92C6D-CEB0-4492-BA26-4D59ACBC81FC}"/>
              </a:ext>
            </a:extLst>
          </p:cNvPr>
          <p:cNvSpPr>
            <a:spLocks noGrp="1"/>
          </p:cNvSpPr>
          <p:nvPr>
            <p:ph type="sldNum" sz="quarter" idx="12"/>
          </p:nvPr>
        </p:nvSpPr>
        <p:spPr/>
        <p:txBody>
          <a:bodyPr/>
          <a:lstStyle/>
          <a:p>
            <a:fld id="{EBB06CB8-09CA-444F-B64E-B134B812EDE5}" type="slidenum">
              <a:rPr lang="en-US" smtClean="0"/>
              <a:t>30</a:t>
            </a:fld>
            <a:endParaRPr lang="en-US"/>
          </a:p>
        </p:txBody>
      </p:sp>
      <p:sp>
        <p:nvSpPr>
          <p:cNvPr id="3" name="Title 2">
            <a:extLst>
              <a:ext uri="{FF2B5EF4-FFF2-40B4-BE49-F238E27FC236}">
                <a16:creationId xmlns:a16="http://schemas.microsoft.com/office/drawing/2014/main" id="{C7AD08DD-01AE-4DAA-9A0A-EAE5E7D45B83}"/>
              </a:ext>
            </a:extLst>
          </p:cNvPr>
          <p:cNvSpPr>
            <a:spLocks noGrp="1"/>
          </p:cNvSpPr>
          <p:nvPr>
            <p:ph type="title"/>
          </p:nvPr>
        </p:nvSpPr>
        <p:spPr/>
        <p:txBody>
          <a:bodyPr/>
          <a:lstStyle/>
          <a:p>
            <a:r>
              <a:rPr lang="en-US" dirty="0"/>
              <a:t>Employer Contribution on the Regular Payroll Report</a:t>
            </a:r>
          </a:p>
        </p:txBody>
      </p:sp>
      <p:sp>
        <p:nvSpPr>
          <p:cNvPr id="6" name="Rounded Rectangle 5">
            <a:extLst>
              <a:ext uri="{FF2B5EF4-FFF2-40B4-BE49-F238E27FC236}">
                <a16:creationId xmlns:a16="http://schemas.microsoft.com/office/drawing/2014/main" id="{B98DDC18-37BC-482C-BA65-D37682CEC574}"/>
              </a:ext>
            </a:extLst>
          </p:cNvPr>
          <p:cNvSpPr/>
          <p:nvPr/>
        </p:nvSpPr>
        <p:spPr>
          <a:xfrm>
            <a:off x="210405" y="1163978"/>
            <a:ext cx="3813242" cy="519237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r>
              <a:rPr lang="en-US" sz="2200" b="1" dirty="0"/>
              <a:t>ISD</a:t>
            </a:r>
            <a:endParaRPr lang="en-US" sz="2200" dirty="0"/>
          </a:p>
          <a:p>
            <a:pPr marL="342900" lvl="0" indent="-342900">
              <a:buFont typeface="Arial" panose="020B0604020202020204" pitchFamily="34" charset="0"/>
              <a:buChar char="•"/>
            </a:pPr>
            <a:r>
              <a:rPr lang="en-US" sz="2200" dirty="0"/>
              <a:t>Reporting Entity TRS-Care</a:t>
            </a:r>
          </a:p>
          <a:p>
            <a:pPr marL="342900" lvl="0" indent="-342900">
              <a:buFont typeface="Arial" panose="020B0604020202020204" pitchFamily="34" charset="0"/>
              <a:buChar char="•"/>
            </a:pPr>
            <a:r>
              <a:rPr lang="en-US" sz="2200" dirty="0"/>
              <a:t>Federal Fund/Private Grant</a:t>
            </a:r>
          </a:p>
          <a:p>
            <a:pPr marL="342900" lvl="0" indent="-342900">
              <a:buFont typeface="Arial" panose="020B0604020202020204" pitchFamily="34" charset="0"/>
              <a:buChar char="•"/>
            </a:pPr>
            <a:r>
              <a:rPr lang="en-US" sz="2200" dirty="0"/>
              <a:t>Federal Grant TRS-Care </a:t>
            </a:r>
          </a:p>
          <a:p>
            <a:pPr marL="342900" lvl="0" indent="-342900">
              <a:buFont typeface="Arial" panose="020B0604020202020204" pitchFamily="34" charset="0"/>
              <a:buChar char="•"/>
            </a:pPr>
            <a:r>
              <a:rPr lang="en-US" sz="2200" dirty="0"/>
              <a:t>Statutory Minimum Contribution (certain public schools) </a:t>
            </a:r>
          </a:p>
          <a:p>
            <a:pPr marL="342900" lvl="0" indent="-342900">
              <a:buFont typeface="Arial" panose="020B0604020202020204" pitchFamily="34" charset="0"/>
              <a:buChar char="•"/>
            </a:pPr>
            <a:r>
              <a:rPr lang="en-US" sz="2200" dirty="0"/>
              <a:t>Reporting Entity Payment for New Members </a:t>
            </a:r>
          </a:p>
          <a:p>
            <a:pPr marL="342900" lvl="0" indent="-342900">
              <a:buFont typeface="Arial" panose="020B0604020202020204" pitchFamily="34" charset="0"/>
              <a:buChar char="•"/>
            </a:pPr>
            <a:r>
              <a:rPr lang="en-US" sz="2200" dirty="0"/>
              <a:t>Public Education Employer Contribution (formerly RE Payment for Non-OASDI Members)</a:t>
            </a:r>
          </a:p>
          <a:p>
            <a:pPr algn="ctr"/>
            <a:endParaRPr lang="en-US" sz="2800" dirty="0"/>
          </a:p>
        </p:txBody>
      </p:sp>
      <p:sp>
        <p:nvSpPr>
          <p:cNvPr id="7" name="Rounded Rectangle 8">
            <a:extLst>
              <a:ext uri="{FF2B5EF4-FFF2-40B4-BE49-F238E27FC236}">
                <a16:creationId xmlns:a16="http://schemas.microsoft.com/office/drawing/2014/main" id="{EECCFF40-0529-48A1-A76A-D726D1BD5A37}"/>
              </a:ext>
            </a:extLst>
          </p:cNvPr>
          <p:cNvSpPr/>
          <p:nvPr/>
        </p:nvSpPr>
        <p:spPr>
          <a:xfrm>
            <a:off x="4166862" y="1163979"/>
            <a:ext cx="3813242" cy="519237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r>
              <a:rPr lang="en-US" sz="2200" b="1" dirty="0"/>
              <a:t>Charter Schools</a:t>
            </a:r>
            <a:endParaRPr lang="en-US" sz="2200" dirty="0"/>
          </a:p>
          <a:p>
            <a:pPr marL="342900" lvl="0" indent="-342900">
              <a:buFont typeface="Arial" panose="020B0604020202020204" pitchFamily="34" charset="0"/>
              <a:buChar char="•"/>
            </a:pPr>
            <a:r>
              <a:rPr lang="en-US" sz="2200" dirty="0"/>
              <a:t>Reporting Entity TRS-Care</a:t>
            </a:r>
          </a:p>
          <a:p>
            <a:pPr marL="342900" lvl="0" indent="-342900">
              <a:buFont typeface="Arial" panose="020B0604020202020204" pitchFamily="34" charset="0"/>
              <a:buChar char="•"/>
            </a:pPr>
            <a:r>
              <a:rPr lang="en-US" sz="2200" dirty="0"/>
              <a:t>Federal Fund/Private Grant </a:t>
            </a:r>
          </a:p>
          <a:p>
            <a:pPr marL="342900" lvl="0" indent="-342900">
              <a:buFont typeface="Arial" panose="020B0604020202020204" pitchFamily="34" charset="0"/>
              <a:buChar char="•"/>
            </a:pPr>
            <a:r>
              <a:rPr lang="en-US" sz="2200" dirty="0"/>
              <a:t>Federal Grant TRS-Care </a:t>
            </a:r>
          </a:p>
          <a:p>
            <a:pPr marL="342900" lvl="0" indent="-342900">
              <a:buFont typeface="Arial" panose="020B0604020202020204" pitchFamily="34" charset="0"/>
              <a:buChar char="•"/>
            </a:pPr>
            <a:r>
              <a:rPr lang="en-US" sz="2200" dirty="0"/>
              <a:t>Statutory Minimum Contribution</a:t>
            </a:r>
          </a:p>
          <a:p>
            <a:pPr marL="342900" lvl="0" indent="-342900">
              <a:buFont typeface="Arial" panose="020B0604020202020204" pitchFamily="34" charset="0"/>
              <a:buChar char="•"/>
            </a:pPr>
            <a:r>
              <a:rPr lang="en-US" sz="2200" dirty="0"/>
              <a:t>Reporting Entity Payment for New Members </a:t>
            </a:r>
          </a:p>
          <a:p>
            <a:pPr marL="342900" lvl="0" indent="-342900">
              <a:buFont typeface="Arial" panose="020B0604020202020204" pitchFamily="34" charset="0"/>
              <a:buChar char="•"/>
            </a:pPr>
            <a:r>
              <a:rPr lang="en-US" sz="2200" dirty="0"/>
              <a:t>Public Education Employer Contribution (formerly RE Payment for Non-OASDI Members)</a:t>
            </a:r>
          </a:p>
          <a:p>
            <a:pPr algn="ctr"/>
            <a:endParaRPr lang="en-US" sz="2800" dirty="0"/>
          </a:p>
        </p:txBody>
      </p:sp>
      <p:sp>
        <p:nvSpPr>
          <p:cNvPr id="9" name="Rounded Rectangle 10">
            <a:extLst>
              <a:ext uri="{FF2B5EF4-FFF2-40B4-BE49-F238E27FC236}">
                <a16:creationId xmlns:a16="http://schemas.microsoft.com/office/drawing/2014/main" id="{46C8C490-EEAD-47AA-B3A3-533F93A11D96}"/>
              </a:ext>
            </a:extLst>
          </p:cNvPr>
          <p:cNvSpPr/>
          <p:nvPr/>
        </p:nvSpPr>
        <p:spPr>
          <a:xfrm>
            <a:off x="8168353" y="1163978"/>
            <a:ext cx="3813242" cy="519237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r>
              <a:rPr lang="en-US" sz="2000" b="1" dirty="0"/>
              <a:t>Region Service Center</a:t>
            </a:r>
            <a:endParaRPr lang="en-US" sz="2000" dirty="0"/>
          </a:p>
          <a:p>
            <a:pPr marL="342900" lvl="0" indent="-342900">
              <a:buFont typeface="Arial" panose="020B0604020202020204" pitchFamily="34" charset="0"/>
              <a:buChar char="•"/>
            </a:pPr>
            <a:r>
              <a:rPr lang="en-US" sz="2000" dirty="0"/>
              <a:t>Reporting Entity TRS-Care</a:t>
            </a:r>
          </a:p>
          <a:p>
            <a:pPr marL="342900" lvl="0" indent="-342900">
              <a:buFont typeface="Arial" panose="020B0604020202020204" pitchFamily="34" charset="0"/>
              <a:buChar char="•"/>
            </a:pPr>
            <a:r>
              <a:rPr lang="en-US" sz="2000" dirty="0"/>
              <a:t>Federal Fund/Private Grant</a:t>
            </a:r>
          </a:p>
          <a:p>
            <a:pPr marL="342900" lvl="0" indent="-342900">
              <a:buFont typeface="Arial" panose="020B0604020202020204" pitchFamily="34" charset="0"/>
              <a:buChar char="•"/>
            </a:pPr>
            <a:r>
              <a:rPr lang="en-US" sz="2000" dirty="0"/>
              <a:t>Federal Grant TRS-Care </a:t>
            </a:r>
          </a:p>
          <a:p>
            <a:pPr marL="342900" lvl="0" indent="-342900">
              <a:buFont typeface="Arial" panose="020B0604020202020204" pitchFamily="34" charset="0"/>
              <a:buChar char="•"/>
            </a:pPr>
            <a:r>
              <a:rPr lang="en-US" sz="2000" dirty="0"/>
              <a:t>Reporting Entity Payment for New Members </a:t>
            </a:r>
          </a:p>
          <a:p>
            <a:pPr marL="342900" lvl="0" indent="-342900">
              <a:buFont typeface="Arial" panose="020B0604020202020204" pitchFamily="34" charset="0"/>
              <a:buChar char="•"/>
            </a:pPr>
            <a:r>
              <a:rPr lang="en-US" sz="2000" dirty="0"/>
              <a:t>Public Education Employer Contribution (formerly RE Payment for Non-OASDI Members)</a:t>
            </a:r>
          </a:p>
        </p:txBody>
      </p:sp>
    </p:spTree>
    <p:extLst>
      <p:ext uri="{BB962C8B-B14F-4D97-AF65-F5344CB8AC3E}">
        <p14:creationId xmlns:p14="http://schemas.microsoft.com/office/powerpoint/2010/main" val="808532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2FF76-94DD-4BAE-89F6-0CA85272723E}"/>
              </a:ext>
            </a:extLst>
          </p:cNvPr>
          <p:cNvSpPr>
            <a:spLocks noGrp="1"/>
          </p:cNvSpPr>
          <p:nvPr>
            <p:ph type="title"/>
          </p:nvPr>
        </p:nvSpPr>
        <p:spPr/>
        <p:txBody>
          <a:bodyPr/>
          <a:lstStyle/>
          <a:p>
            <a:r>
              <a:rPr lang="en-US" dirty="0"/>
              <a:t>RP Report – New Member</a:t>
            </a:r>
          </a:p>
        </p:txBody>
      </p:sp>
      <p:sp>
        <p:nvSpPr>
          <p:cNvPr id="3" name="Content Placeholder 2">
            <a:extLst>
              <a:ext uri="{FF2B5EF4-FFF2-40B4-BE49-F238E27FC236}">
                <a16:creationId xmlns:a16="http://schemas.microsoft.com/office/drawing/2014/main" id="{0CC6E1FF-0B98-4C41-81BA-1E1514E3EF67}"/>
              </a:ext>
            </a:extLst>
          </p:cNvPr>
          <p:cNvSpPr>
            <a:spLocks noGrp="1"/>
          </p:cNvSpPr>
          <p:nvPr>
            <p:ph idx="1"/>
          </p:nvPr>
        </p:nvSpPr>
        <p:spPr/>
        <p:txBody>
          <a:bodyPr/>
          <a:lstStyle/>
          <a:p>
            <a:r>
              <a:rPr lang="en-US" dirty="0"/>
              <a:t>New Member Contributions are due on pay </a:t>
            </a:r>
            <a:r>
              <a:rPr lang="en-US" u="sng" dirty="0"/>
              <a:t>received</a:t>
            </a:r>
            <a:r>
              <a:rPr lang="en-US" dirty="0"/>
              <a:t> during an employee’s first 90 days of TRS membership, not when the employee is paid for work performed during the first 90 days </a:t>
            </a:r>
          </a:p>
          <a:p>
            <a:r>
              <a:rPr lang="en-US" dirty="0"/>
              <a:t>Do not report the new member with Federal Fund/Private Grant, Statutory Minimum, Educational/General-Local, Non-Educational/General or Community/Junior College Contributions until AFTER the first 90 days of employment (if applicable) </a:t>
            </a:r>
          </a:p>
          <a:p>
            <a:r>
              <a:rPr lang="en-US" dirty="0"/>
              <a:t>BUT Do report the new member on the Federal Grant TRS-Care contribution DURING the first 90 days</a:t>
            </a:r>
          </a:p>
          <a:p>
            <a:r>
              <a:rPr lang="en-US" dirty="0"/>
              <a:t>If employee termed in prior report period, current report period is only final compensation. New Member is </a:t>
            </a:r>
            <a:r>
              <a:rPr lang="en-US" i="1" dirty="0"/>
              <a:t>not</a:t>
            </a:r>
            <a:r>
              <a:rPr lang="en-US" dirty="0"/>
              <a:t> due for final month. </a:t>
            </a:r>
          </a:p>
          <a:p>
            <a:endParaRPr lang="en-US" dirty="0"/>
          </a:p>
        </p:txBody>
      </p:sp>
      <p:sp>
        <p:nvSpPr>
          <p:cNvPr id="4" name="Slide Number Placeholder 3">
            <a:extLst>
              <a:ext uri="{FF2B5EF4-FFF2-40B4-BE49-F238E27FC236}">
                <a16:creationId xmlns:a16="http://schemas.microsoft.com/office/drawing/2014/main" id="{664B310C-E113-4828-B9D2-38F73D5A916E}"/>
              </a:ext>
            </a:extLst>
          </p:cNvPr>
          <p:cNvSpPr>
            <a:spLocks noGrp="1"/>
          </p:cNvSpPr>
          <p:nvPr>
            <p:ph type="sldNum" sz="quarter" idx="12"/>
          </p:nvPr>
        </p:nvSpPr>
        <p:spPr/>
        <p:txBody>
          <a:bodyPr/>
          <a:lstStyle/>
          <a:p>
            <a:fld id="{EBB06CB8-09CA-444F-B64E-B134B812EDE5}" type="slidenum">
              <a:rPr lang="en-US" smtClean="0"/>
              <a:t>31</a:t>
            </a:fld>
            <a:endParaRPr lang="en-US"/>
          </a:p>
        </p:txBody>
      </p:sp>
    </p:spTree>
    <p:extLst>
      <p:ext uri="{BB962C8B-B14F-4D97-AF65-F5344CB8AC3E}">
        <p14:creationId xmlns:p14="http://schemas.microsoft.com/office/powerpoint/2010/main" val="3034084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2FD938-E025-4A01-88C6-176F6B9BB6C4}"/>
              </a:ext>
            </a:extLst>
          </p:cNvPr>
          <p:cNvSpPr>
            <a:spLocks noGrp="1"/>
          </p:cNvSpPr>
          <p:nvPr>
            <p:ph type="sldNum" sz="quarter" idx="12"/>
          </p:nvPr>
        </p:nvSpPr>
        <p:spPr/>
        <p:txBody>
          <a:bodyPr/>
          <a:lstStyle/>
          <a:p>
            <a:fld id="{EBB06CB8-09CA-444F-B64E-B134B812EDE5}" type="slidenum">
              <a:rPr lang="en-US" smtClean="0"/>
              <a:t>32</a:t>
            </a:fld>
            <a:endParaRPr lang="en-US"/>
          </a:p>
        </p:txBody>
      </p:sp>
      <p:sp>
        <p:nvSpPr>
          <p:cNvPr id="3" name="Title 2">
            <a:extLst>
              <a:ext uri="{FF2B5EF4-FFF2-40B4-BE49-F238E27FC236}">
                <a16:creationId xmlns:a16="http://schemas.microsoft.com/office/drawing/2014/main" id="{9976773E-E196-49B0-A562-D933DF062375}"/>
              </a:ext>
            </a:extLst>
          </p:cNvPr>
          <p:cNvSpPr>
            <a:spLocks noGrp="1"/>
          </p:cNvSpPr>
          <p:nvPr>
            <p:ph type="title"/>
          </p:nvPr>
        </p:nvSpPr>
        <p:spPr/>
        <p:txBody>
          <a:bodyPr/>
          <a:lstStyle/>
          <a:p>
            <a:r>
              <a:rPr lang="en-US" dirty="0"/>
              <a:t>New Member Contribution Example </a:t>
            </a:r>
          </a:p>
        </p:txBody>
      </p:sp>
      <p:sp>
        <p:nvSpPr>
          <p:cNvPr id="4" name="Rounded Rectangle 5">
            <a:extLst>
              <a:ext uri="{FF2B5EF4-FFF2-40B4-BE49-F238E27FC236}">
                <a16:creationId xmlns:a16="http://schemas.microsoft.com/office/drawing/2014/main" id="{1238CA45-42A2-4DBF-B211-A2E565415EB9}"/>
              </a:ext>
            </a:extLst>
          </p:cNvPr>
          <p:cNvSpPr/>
          <p:nvPr/>
        </p:nvSpPr>
        <p:spPr>
          <a:xfrm>
            <a:off x="1112704" y="3925238"/>
            <a:ext cx="2605533" cy="2200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 New Member due</a:t>
            </a:r>
          </a:p>
        </p:txBody>
      </p:sp>
      <p:sp>
        <p:nvSpPr>
          <p:cNvPr id="5" name="Rounded Rectangle 7">
            <a:extLst>
              <a:ext uri="{FF2B5EF4-FFF2-40B4-BE49-F238E27FC236}">
                <a16:creationId xmlns:a16="http://schemas.microsoft.com/office/drawing/2014/main" id="{07FA4DCF-07A5-4B03-B6D3-A9D48A81D52B}"/>
              </a:ext>
            </a:extLst>
          </p:cNvPr>
          <p:cNvSpPr/>
          <p:nvPr/>
        </p:nvSpPr>
        <p:spPr>
          <a:xfrm>
            <a:off x="1112704" y="1325868"/>
            <a:ext cx="2605533" cy="21113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u="sng" dirty="0"/>
              <a:t>September</a:t>
            </a:r>
          </a:p>
          <a:p>
            <a:pPr algn="ctr"/>
            <a:r>
              <a:rPr lang="en-US" sz="2800" dirty="0"/>
              <a:t>Started 9/1/19</a:t>
            </a:r>
          </a:p>
          <a:p>
            <a:pPr algn="ctr"/>
            <a:r>
              <a:rPr lang="en-US" sz="2800" dirty="0"/>
              <a:t>20 days</a:t>
            </a:r>
          </a:p>
          <a:p>
            <a:pPr algn="ctr"/>
            <a:r>
              <a:rPr lang="en-US" sz="2800" dirty="0"/>
              <a:t>$0 pay</a:t>
            </a:r>
          </a:p>
        </p:txBody>
      </p:sp>
      <p:sp>
        <p:nvSpPr>
          <p:cNvPr id="6" name="Rounded Rectangle 8">
            <a:extLst>
              <a:ext uri="{FF2B5EF4-FFF2-40B4-BE49-F238E27FC236}">
                <a16:creationId xmlns:a16="http://schemas.microsoft.com/office/drawing/2014/main" id="{633AB999-DF7C-4C70-8380-61B61310A03F}"/>
              </a:ext>
            </a:extLst>
          </p:cNvPr>
          <p:cNvSpPr/>
          <p:nvPr/>
        </p:nvSpPr>
        <p:spPr>
          <a:xfrm>
            <a:off x="4482550" y="1325867"/>
            <a:ext cx="2605533" cy="21113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u="sng" dirty="0"/>
              <a:t>October</a:t>
            </a:r>
          </a:p>
          <a:p>
            <a:pPr algn="ctr"/>
            <a:r>
              <a:rPr lang="en-US" sz="2800" dirty="0"/>
              <a:t>Terminated 10/31 </a:t>
            </a:r>
          </a:p>
          <a:p>
            <a:pPr algn="ctr"/>
            <a:r>
              <a:rPr lang="en-US" sz="2800" dirty="0"/>
              <a:t>23 days</a:t>
            </a:r>
          </a:p>
          <a:p>
            <a:pPr algn="ctr"/>
            <a:r>
              <a:rPr lang="en-US" sz="2800" dirty="0"/>
              <a:t>$5,000 pay</a:t>
            </a:r>
          </a:p>
        </p:txBody>
      </p:sp>
      <p:sp>
        <p:nvSpPr>
          <p:cNvPr id="7" name="Rounded Rectangle 9">
            <a:extLst>
              <a:ext uri="{FF2B5EF4-FFF2-40B4-BE49-F238E27FC236}">
                <a16:creationId xmlns:a16="http://schemas.microsoft.com/office/drawing/2014/main" id="{EE865394-533D-4831-839C-F2117A16F11A}"/>
              </a:ext>
            </a:extLst>
          </p:cNvPr>
          <p:cNvSpPr/>
          <p:nvPr/>
        </p:nvSpPr>
        <p:spPr>
          <a:xfrm>
            <a:off x="7852396" y="1322395"/>
            <a:ext cx="2605533" cy="21113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u="sng" dirty="0"/>
              <a:t>November</a:t>
            </a:r>
          </a:p>
          <a:p>
            <a:pPr algn="ctr"/>
            <a:r>
              <a:rPr lang="en-US" sz="2800" dirty="0"/>
              <a:t>0 days</a:t>
            </a:r>
          </a:p>
          <a:p>
            <a:pPr algn="ctr"/>
            <a:r>
              <a:rPr lang="en-US" sz="2800" dirty="0"/>
              <a:t>$5,000 pay</a:t>
            </a:r>
          </a:p>
          <a:p>
            <a:pPr algn="ctr"/>
            <a:endParaRPr lang="en-US" sz="2800" dirty="0"/>
          </a:p>
        </p:txBody>
      </p:sp>
      <p:sp>
        <p:nvSpPr>
          <p:cNvPr id="8" name="Rounded Rectangle 10">
            <a:extLst>
              <a:ext uri="{FF2B5EF4-FFF2-40B4-BE49-F238E27FC236}">
                <a16:creationId xmlns:a16="http://schemas.microsoft.com/office/drawing/2014/main" id="{1858248A-1891-4EA8-BCA0-0D7BC0CB40BA}"/>
              </a:ext>
            </a:extLst>
          </p:cNvPr>
          <p:cNvSpPr/>
          <p:nvPr/>
        </p:nvSpPr>
        <p:spPr>
          <a:xfrm>
            <a:off x="7852396" y="3925238"/>
            <a:ext cx="2605533" cy="2200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 New Member due</a:t>
            </a:r>
          </a:p>
          <a:p>
            <a:pPr algn="ctr"/>
            <a:r>
              <a:rPr lang="en-US" sz="2800" i="1" dirty="0"/>
              <a:t>Would pay any other state contributions</a:t>
            </a:r>
          </a:p>
        </p:txBody>
      </p:sp>
      <p:sp>
        <p:nvSpPr>
          <p:cNvPr id="9" name="Rounded Rectangle 11">
            <a:extLst>
              <a:ext uri="{FF2B5EF4-FFF2-40B4-BE49-F238E27FC236}">
                <a16:creationId xmlns:a16="http://schemas.microsoft.com/office/drawing/2014/main" id="{B6B0B47A-26BF-4DC6-BA41-94F928063734}"/>
              </a:ext>
            </a:extLst>
          </p:cNvPr>
          <p:cNvSpPr/>
          <p:nvPr/>
        </p:nvSpPr>
        <p:spPr>
          <a:xfrm>
            <a:off x="4482550" y="3925238"/>
            <a:ext cx="2605533" cy="2200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New Member contributions due</a:t>
            </a:r>
          </a:p>
          <a:p>
            <a:pPr algn="ctr"/>
            <a:r>
              <a:rPr lang="en-US" sz="2800" i="1" dirty="0"/>
              <a:t>No other state contributions</a:t>
            </a:r>
          </a:p>
        </p:txBody>
      </p:sp>
    </p:spTree>
    <p:extLst>
      <p:ext uri="{BB962C8B-B14F-4D97-AF65-F5344CB8AC3E}">
        <p14:creationId xmlns:p14="http://schemas.microsoft.com/office/powerpoint/2010/main" val="2537650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4D7A7-14E7-4FD3-8CDC-FB2B0F653F0E}"/>
              </a:ext>
            </a:extLst>
          </p:cNvPr>
          <p:cNvSpPr>
            <a:spLocks noGrp="1"/>
          </p:cNvSpPr>
          <p:nvPr>
            <p:ph type="title"/>
          </p:nvPr>
        </p:nvSpPr>
        <p:spPr/>
        <p:txBody>
          <a:bodyPr/>
          <a:lstStyle/>
          <a:p>
            <a:r>
              <a:rPr lang="en-US" dirty="0"/>
              <a:t>RP Report – Federal Fund/Private Grant</a:t>
            </a:r>
          </a:p>
        </p:txBody>
      </p:sp>
      <p:sp>
        <p:nvSpPr>
          <p:cNvPr id="3" name="Content Placeholder 2">
            <a:extLst>
              <a:ext uri="{FF2B5EF4-FFF2-40B4-BE49-F238E27FC236}">
                <a16:creationId xmlns:a16="http://schemas.microsoft.com/office/drawing/2014/main" id="{5F8B1FC5-4BF1-43C7-802B-72158742D518}"/>
              </a:ext>
            </a:extLst>
          </p:cNvPr>
          <p:cNvSpPr>
            <a:spLocks noGrp="1"/>
          </p:cNvSpPr>
          <p:nvPr>
            <p:ph idx="1"/>
          </p:nvPr>
        </p:nvSpPr>
        <p:spPr/>
        <p:txBody>
          <a:bodyPr>
            <a:normAutofit/>
          </a:bodyPr>
          <a:lstStyle/>
          <a:p>
            <a:r>
              <a:rPr lang="en-US" sz="3200" dirty="0"/>
              <a:t>Purpose - to report on a monthly basis the amount of salary paid from federal funds and private grants to a TRS-eligible employee and to reimburse the State for the State contribution due on the salary</a:t>
            </a:r>
          </a:p>
          <a:p>
            <a:endParaRPr lang="en-US" sz="3200" dirty="0"/>
          </a:p>
          <a:p>
            <a:r>
              <a:rPr lang="en-US" sz="3200" dirty="0"/>
              <a:t>The Child Nutrition is reported under Federal Fund/Private Grant</a:t>
            </a:r>
          </a:p>
          <a:p>
            <a:endParaRPr lang="en-US" sz="3200" dirty="0"/>
          </a:p>
        </p:txBody>
      </p:sp>
      <p:sp>
        <p:nvSpPr>
          <p:cNvPr id="4" name="Slide Number Placeholder 3">
            <a:extLst>
              <a:ext uri="{FF2B5EF4-FFF2-40B4-BE49-F238E27FC236}">
                <a16:creationId xmlns:a16="http://schemas.microsoft.com/office/drawing/2014/main" id="{4234FACF-D2FF-48B3-B072-03B4107CCF95}"/>
              </a:ext>
            </a:extLst>
          </p:cNvPr>
          <p:cNvSpPr>
            <a:spLocks noGrp="1"/>
          </p:cNvSpPr>
          <p:nvPr>
            <p:ph type="sldNum" sz="quarter" idx="12"/>
          </p:nvPr>
        </p:nvSpPr>
        <p:spPr/>
        <p:txBody>
          <a:bodyPr/>
          <a:lstStyle/>
          <a:p>
            <a:fld id="{EBB06CB8-09CA-444F-B64E-B134B812EDE5}" type="slidenum">
              <a:rPr lang="en-US" smtClean="0"/>
              <a:t>33</a:t>
            </a:fld>
            <a:endParaRPr lang="en-US"/>
          </a:p>
        </p:txBody>
      </p:sp>
      <p:grpSp>
        <p:nvGrpSpPr>
          <p:cNvPr id="5" name="Group 4">
            <a:extLst>
              <a:ext uri="{FF2B5EF4-FFF2-40B4-BE49-F238E27FC236}">
                <a16:creationId xmlns:a16="http://schemas.microsoft.com/office/drawing/2014/main" id="{F682C312-BDF9-4ED6-8C4F-79FF7E03ACD0}"/>
              </a:ext>
            </a:extLst>
          </p:cNvPr>
          <p:cNvGrpSpPr/>
          <p:nvPr/>
        </p:nvGrpSpPr>
        <p:grpSpPr>
          <a:xfrm>
            <a:off x="3754777" y="6066848"/>
            <a:ext cx="4554723" cy="654627"/>
            <a:chOff x="3765168" y="6104660"/>
            <a:chExt cx="4117703" cy="654627"/>
          </a:xfrm>
        </p:grpSpPr>
        <p:sp>
          <p:nvSpPr>
            <p:cNvPr id="6" name="TextBox 5">
              <a:hlinkClick r:id="rId2"/>
              <a:extLst>
                <a:ext uri="{FF2B5EF4-FFF2-40B4-BE49-F238E27FC236}">
                  <a16:creationId xmlns:a16="http://schemas.microsoft.com/office/drawing/2014/main" id="{AFED2939-8F7A-45EA-B990-8432B4D1401A}"/>
                </a:ext>
              </a:extLst>
            </p:cNvPr>
            <p:cNvSpPr txBox="1"/>
            <p:nvPr/>
          </p:nvSpPr>
          <p:spPr>
            <a:xfrm>
              <a:off x="4318789" y="6296942"/>
              <a:ext cx="3564082" cy="369332"/>
            </a:xfrm>
            <a:prstGeom prst="rect">
              <a:avLst/>
            </a:prstGeom>
            <a:noFill/>
          </p:spPr>
          <p:txBody>
            <a:bodyPr wrap="square" rtlCol="0">
              <a:spAutoFit/>
            </a:bodyPr>
            <a:lstStyle/>
            <a:p>
              <a:pPr algn="ctr"/>
              <a:r>
                <a:rPr lang="en-US" dirty="0">
                  <a:hlinkClick r:id="rId3"/>
                </a:rPr>
                <a:t>Child Nutrition Supplemental Instructions </a:t>
              </a:r>
              <a:endParaRPr lang="en-US" dirty="0"/>
            </a:p>
          </p:txBody>
        </p:sp>
        <p:pic>
          <p:nvPicPr>
            <p:cNvPr id="7" name="Picture 6">
              <a:extLst>
                <a:ext uri="{FF2B5EF4-FFF2-40B4-BE49-F238E27FC236}">
                  <a16:creationId xmlns:a16="http://schemas.microsoft.com/office/drawing/2014/main" id="{4750FEFB-2EE0-4406-9BD9-0E957DEB3F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5168" y="6104660"/>
              <a:ext cx="553620" cy="654627"/>
            </a:xfrm>
            <a:prstGeom prst="rect">
              <a:avLst/>
            </a:prstGeom>
          </p:spPr>
        </p:pic>
      </p:grpSp>
    </p:spTree>
    <p:extLst>
      <p:ext uri="{BB962C8B-B14F-4D97-AF65-F5344CB8AC3E}">
        <p14:creationId xmlns:p14="http://schemas.microsoft.com/office/powerpoint/2010/main" val="4124957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1C92E-60B6-4EC4-AD97-63FE8A791FDF}"/>
              </a:ext>
            </a:extLst>
          </p:cNvPr>
          <p:cNvSpPr>
            <a:spLocks noGrp="1"/>
          </p:cNvSpPr>
          <p:nvPr>
            <p:ph type="title"/>
          </p:nvPr>
        </p:nvSpPr>
        <p:spPr/>
        <p:txBody>
          <a:bodyPr/>
          <a:lstStyle/>
          <a:p>
            <a:r>
              <a:rPr lang="en-US" dirty="0"/>
              <a:t>RP Report – Federal TRS Care</a:t>
            </a:r>
          </a:p>
        </p:txBody>
      </p:sp>
      <p:sp>
        <p:nvSpPr>
          <p:cNvPr id="3" name="Content Placeholder 2">
            <a:extLst>
              <a:ext uri="{FF2B5EF4-FFF2-40B4-BE49-F238E27FC236}">
                <a16:creationId xmlns:a16="http://schemas.microsoft.com/office/drawing/2014/main" id="{8F96CE42-07BE-437A-872D-0003CD442197}"/>
              </a:ext>
            </a:extLst>
          </p:cNvPr>
          <p:cNvSpPr>
            <a:spLocks noGrp="1"/>
          </p:cNvSpPr>
          <p:nvPr>
            <p:ph idx="1"/>
          </p:nvPr>
        </p:nvSpPr>
        <p:spPr/>
        <p:txBody>
          <a:bodyPr>
            <a:normAutofit/>
          </a:bodyPr>
          <a:lstStyle/>
          <a:p>
            <a:pPr marL="0" indent="0">
              <a:buNone/>
            </a:pPr>
            <a:r>
              <a:rPr lang="en-US" sz="3200" dirty="0"/>
              <a:t>Purpose - to report on a monthly basis the amount of salary paid from federal funds and private grants to a TRS-eligible employee and to reimburse the State for the State’s contribution to the Texas Public School Retired Employees Group Insurance Program (TRS-Care).</a:t>
            </a:r>
          </a:p>
          <a:p>
            <a:pPr marL="0" indent="0">
              <a:buNone/>
            </a:pPr>
            <a:endParaRPr lang="en-US" sz="3200" dirty="0"/>
          </a:p>
        </p:txBody>
      </p:sp>
      <p:sp>
        <p:nvSpPr>
          <p:cNvPr id="4" name="Slide Number Placeholder 3">
            <a:extLst>
              <a:ext uri="{FF2B5EF4-FFF2-40B4-BE49-F238E27FC236}">
                <a16:creationId xmlns:a16="http://schemas.microsoft.com/office/drawing/2014/main" id="{1F471DCF-E928-4B28-AE5A-16E53AEC15F3}"/>
              </a:ext>
            </a:extLst>
          </p:cNvPr>
          <p:cNvSpPr>
            <a:spLocks noGrp="1"/>
          </p:cNvSpPr>
          <p:nvPr>
            <p:ph type="sldNum" sz="quarter" idx="12"/>
          </p:nvPr>
        </p:nvSpPr>
        <p:spPr/>
        <p:txBody>
          <a:bodyPr/>
          <a:lstStyle/>
          <a:p>
            <a:fld id="{EBB06CB8-09CA-444F-B64E-B134B812EDE5}" type="slidenum">
              <a:rPr lang="en-US" smtClean="0"/>
              <a:t>34</a:t>
            </a:fld>
            <a:endParaRPr lang="en-US"/>
          </a:p>
        </p:txBody>
      </p:sp>
    </p:spTree>
    <p:extLst>
      <p:ext uri="{BB962C8B-B14F-4D97-AF65-F5344CB8AC3E}">
        <p14:creationId xmlns:p14="http://schemas.microsoft.com/office/powerpoint/2010/main" val="2567787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4E729-CA44-4C94-8F8F-1B6B30A3D753}"/>
              </a:ext>
            </a:extLst>
          </p:cNvPr>
          <p:cNvSpPr>
            <a:spLocks noGrp="1"/>
          </p:cNvSpPr>
          <p:nvPr>
            <p:ph type="title"/>
          </p:nvPr>
        </p:nvSpPr>
        <p:spPr/>
        <p:txBody>
          <a:bodyPr/>
          <a:lstStyle/>
          <a:p>
            <a:r>
              <a:rPr lang="en-US" dirty="0"/>
              <a:t>RP Report – Statutory Minimum</a:t>
            </a:r>
          </a:p>
        </p:txBody>
      </p:sp>
      <p:sp>
        <p:nvSpPr>
          <p:cNvPr id="3" name="Content Placeholder 2">
            <a:extLst>
              <a:ext uri="{FF2B5EF4-FFF2-40B4-BE49-F238E27FC236}">
                <a16:creationId xmlns:a16="http://schemas.microsoft.com/office/drawing/2014/main" id="{FBFB0E43-2FD3-4C30-974A-776DF6BD81E9}"/>
              </a:ext>
            </a:extLst>
          </p:cNvPr>
          <p:cNvSpPr>
            <a:spLocks noGrp="1"/>
          </p:cNvSpPr>
          <p:nvPr>
            <p:ph idx="1"/>
          </p:nvPr>
        </p:nvSpPr>
        <p:spPr/>
        <p:txBody>
          <a:bodyPr/>
          <a:lstStyle/>
          <a:p>
            <a:r>
              <a:rPr lang="en-US" dirty="0"/>
              <a:t>The purpose of the Statutory Minimum Contribution is to report on a monthly basis the state contribution on the salary paid above the state minimum salary. </a:t>
            </a:r>
          </a:p>
          <a:p>
            <a:r>
              <a:rPr lang="en-US" dirty="0"/>
              <a:t>Members employed as teachers, full-time librarians, full-time counselors or full-time nurses. </a:t>
            </a:r>
          </a:p>
          <a:p>
            <a:r>
              <a:rPr lang="en-US" dirty="0"/>
              <a:t>Members who would have been entitled to the state minimum salary under former Section 16.056 of the Texas Education Code, as that section existed on January 1, 1995. Entity’s responsibility to classify and apply consistently based on the position, not person. </a:t>
            </a:r>
          </a:p>
          <a:p>
            <a:endParaRPr lang="en-US" dirty="0"/>
          </a:p>
        </p:txBody>
      </p:sp>
      <p:sp>
        <p:nvSpPr>
          <p:cNvPr id="4" name="Slide Number Placeholder 3">
            <a:extLst>
              <a:ext uri="{FF2B5EF4-FFF2-40B4-BE49-F238E27FC236}">
                <a16:creationId xmlns:a16="http://schemas.microsoft.com/office/drawing/2014/main" id="{B4B58994-7B5D-4CA3-9729-5969161935A8}"/>
              </a:ext>
            </a:extLst>
          </p:cNvPr>
          <p:cNvSpPr>
            <a:spLocks noGrp="1"/>
          </p:cNvSpPr>
          <p:nvPr>
            <p:ph type="sldNum" sz="quarter" idx="12"/>
          </p:nvPr>
        </p:nvSpPr>
        <p:spPr/>
        <p:txBody>
          <a:bodyPr/>
          <a:lstStyle/>
          <a:p>
            <a:fld id="{EBB06CB8-09CA-444F-B64E-B134B812EDE5}" type="slidenum">
              <a:rPr lang="en-US" smtClean="0"/>
              <a:t>35</a:t>
            </a:fld>
            <a:endParaRPr lang="en-US"/>
          </a:p>
        </p:txBody>
      </p:sp>
      <p:grpSp>
        <p:nvGrpSpPr>
          <p:cNvPr id="5" name="Group 4">
            <a:extLst>
              <a:ext uri="{FF2B5EF4-FFF2-40B4-BE49-F238E27FC236}">
                <a16:creationId xmlns:a16="http://schemas.microsoft.com/office/drawing/2014/main" id="{E244076E-A88E-4191-A5F8-6B20BA3F02E0}"/>
              </a:ext>
            </a:extLst>
          </p:cNvPr>
          <p:cNvGrpSpPr/>
          <p:nvPr/>
        </p:nvGrpSpPr>
        <p:grpSpPr>
          <a:xfrm>
            <a:off x="4175554" y="5884285"/>
            <a:ext cx="3840892" cy="654627"/>
            <a:chOff x="4041978" y="6066848"/>
            <a:chExt cx="3840892" cy="654627"/>
          </a:xfrm>
        </p:grpSpPr>
        <p:sp>
          <p:nvSpPr>
            <p:cNvPr id="6" name="TextBox 5">
              <a:hlinkClick r:id="rId2"/>
              <a:extLst>
                <a:ext uri="{FF2B5EF4-FFF2-40B4-BE49-F238E27FC236}">
                  <a16:creationId xmlns:a16="http://schemas.microsoft.com/office/drawing/2014/main" id="{3795F351-A330-49FC-8288-EF2F3A8A0BB4}"/>
                </a:ext>
              </a:extLst>
            </p:cNvPr>
            <p:cNvSpPr txBox="1"/>
            <p:nvPr/>
          </p:nvSpPr>
          <p:spPr>
            <a:xfrm>
              <a:off x="4318788" y="6274475"/>
              <a:ext cx="3564082" cy="369332"/>
            </a:xfrm>
            <a:prstGeom prst="rect">
              <a:avLst/>
            </a:prstGeom>
            <a:noFill/>
          </p:spPr>
          <p:txBody>
            <a:bodyPr wrap="square" rtlCol="0">
              <a:spAutoFit/>
            </a:bodyPr>
            <a:lstStyle/>
            <a:p>
              <a:pPr algn="ctr"/>
              <a:r>
                <a:rPr lang="en-US" dirty="0">
                  <a:hlinkClick r:id="rId3"/>
                </a:rPr>
                <a:t>Statutory Minimum Examples</a:t>
              </a:r>
              <a:endParaRPr lang="en-US" dirty="0"/>
            </a:p>
          </p:txBody>
        </p:sp>
        <p:pic>
          <p:nvPicPr>
            <p:cNvPr id="7" name="Picture 6">
              <a:extLst>
                <a:ext uri="{FF2B5EF4-FFF2-40B4-BE49-F238E27FC236}">
                  <a16:creationId xmlns:a16="http://schemas.microsoft.com/office/drawing/2014/main" id="{C8D1C5FD-ACE5-44FA-B844-C23BF24C32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1978" y="6066848"/>
              <a:ext cx="553620" cy="654627"/>
            </a:xfrm>
            <a:prstGeom prst="rect">
              <a:avLst/>
            </a:prstGeom>
          </p:spPr>
        </p:pic>
      </p:grpSp>
    </p:spTree>
    <p:extLst>
      <p:ext uri="{BB962C8B-B14F-4D97-AF65-F5344CB8AC3E}">
        <p14:creationId xmlns:p14="http://schemas.microsoft.com/office/powerpoint/2010/main" val="23406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E3D2-EDBC-4973-AEE3-28B484A95ACD}"/>
              </a:ext>
            </a:extLst>
          </p:cNvPr>
          <p:cNvSpPr>
            <a:spLocks noGrp="1"/>
          </p:cNvSpPr>
          <p:nvPr>
            <p:ph type="title"/>
          </p:nvPr>
        </p:nvSpPr>
        <p:spPr/>
        <p:txBody>
          <a:bodyPr/>
          <a:lstStyle/>
          <a:p>
            <a:r>
              <a:rPr lang="en-US" dirty="0"/>
              <a:t>RP Report - Statutory Minimum</a:t>
            </a:r>
          </a:p>
        </p:txBody>
      </p:sp>
      <p:sp>
        <p:nvSpPr>
          <p:cNvPr id="3" name="Content Placeholder 2">
            <a:extLst>
              <a:ext uri="{FF2B5EF4-FFF2-40B4-BE49-F238E27FC236}">
                <a16:creationId xmlns:a16="http://schemas.microsoft.com/office/drawing/2014/main" id="{52BFEAA7-6A62-4BE2-8BD2-8AE78E6929BB}"/>
              </a:ext>
            </a:extLst>
          </p:cNvPr>
          <p:cNvSpPr>
            <a:spLocks noGrp="1"/>
          </p:cNvSpPr>
          <p:nvPr>
            <p:ph idx="1"/>
          </p:nvPr>
        </p:nvSpPr>
        <p:spPr/>
        <p:txBody>
          <a:bodyPr/>
          <a:lstStyle/>
          <a:p>
            <a:r>
              <a:rPr lang="en-US" dirty="0"/>
              <a:t>Statutory Minimum previously applied only to Independent School Districts (ISDs).</a:t>
            </a:r>
          </a:p>
          <a:p>
            <a:r>
              <a:rPr lang="en-US" dirty="0"/>
              <a:t>As of September 1, 2019, HB3 requires Open Enrollment Charters to pay the state’s contribution on salary amounts in excess of the state minimum salary schedule published by TEA. </a:t>
            </a:r>
          </a:p>
          <a:p>
            <a:r>
              <a:rPr lang="en-US" dirty="0"/>
              <a:t>This applies to charter school employees who would be entitled to the state minimum salary if employed by a school district </a:t>
            </a:r>
          </a:p>
          <a:p>
            <a:endParaRPr lang="en-US" dirty="0"/>
          </a:p>
        </p:txBody>
      </p:sp>
      <p:sp>
        <p:nvSpPr>
          <p:cNvPr id="4" name="Slide Number Placeholder 3">
            <a:extLst>
              <a:ext uri="{FF2B5EF4-FFF2-40B4-BE49-F238E27FC236}">
                <a16:creationId xmlns:a16="http://schemas.microsoft.com/office/drawing/2014/main" id="{6EBDE915-347A-4DB3-9C35-071BE1590250}"/>
              </a:ext>
            </a:extLst>
          </p:cNvPr>
          <p:cNvSpPr>
            <a:spLocks noGrp="1"/>
          </p:cNvSpPr>
          <p:nvPr>
            <p:ph type="sldNum" sz="quarter" idx="12"/>
          </p:nvPr>
        </p:nvSpPr>
        <p:spPr/>
        <p:txBody>
          <a:bodyPr/>
          <a:lstStyle/>
          <a:p>
            <a:fld id="{EBB06CB8-09CA-444F-B64E-B134B812EDE5}" type="slidenum">
              <a:rPr lang="en-US" smtClean="0"/>
              <a:t>36</a:t>
            </a:fld>
            <a:endParaRPr lang="en-US"/>
          </a:p>
        </p:txBody>
      </p:sp>
    </p:spTree>
    <p:extLst>
      <p:ext uri="{BB962C8B-B14F-4D97-AF65-F5344CB8AC3E}">
        <p14:creationId xmlns:p14="http://schemas.microsoft.com/office/powerpoint/2010/main" val="29481175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75C4-B084-4BEC-9231-BEAFAEFAD79B}"/>
              </a:ext>
            </a:extLst>
          </p:cNvPr>
          <p:cNvSpPr>
            <a:spLocks noGrp="1"/>
          </p:cNvSpPr>
          <p:nvPr>
            <p:ph type="title"/>
          </p:nvPr>
        </p:nvSpPr>
        <p:spPr/>
        <p:txBody>
          <a:bodyPr/>
          <a:lstStyle/>
          <a:p>
            <a:r>
              <a:rPr lang="en-US" dirty="0"/>
              <a:t>Compensation Subject to Statutory Minimum</a:t>
            </a:r>
          </a:p>
        </p:txBody>
      </p:sp>
      <p:sp>
        <p:nvSpPr>
          <p:cNvPr id="3" name="Content Placeholder 2">
            <a:extLst>
              <a:ext uri="{FF2B5EF4-FFF2-40B4-BE49-F238E27FC236}">
                <a16:creationId xmlns:a16="http://schemas.microsoft.com/office/drawing/2014/main" id="{45E07BC8-2169-4068-B987-9FAAA720E78D}"/>
              </a:ext>
            </a:extLst>
          </p:cNvPr>
          <p:cNvSpPr>
            <a:spLocks noGrp="1"/>
          </p:cNvSpPr>
          <p:nvPr>
            <p:ph idx="1"/>
          </p:nvPr>
        </p:nvSpPr>
        <p:spPr/>
        <p:txBody>
          <a:bodyPr/>
          <a:lstStyle/>
          <a:p>
            <a:pPr marL="0" indent="0">
              <a:buNone/>
            </a:pPr>
            <a:r>
              <a:rPr lang="en-US" dirty="0">
                <a:solidFill>
                  <a:srgbClr val="000000"/>
                </a:solidFill>
              </a:rPr>
              <a:t>Compensation paid for services performed: </a:t>
            </a:r>
          </a:p>
          <a:p>
            <a:pPr lvl="1"/>
            <a:r>
              <a:rPr lang="en-US" sz="2800" dirty="0">
                <a:solidFill>
                  <a:srgbClr val="000000"/>
                </a:solidFill>
              </a:rPr>
              <a:t>As a teacher, full-time librarian, counselor, or nurse; </a:t>
            </a:r>
          </a:p>
          <a:p>
            <a:pPr marL="457200" lvl="1" indent="0">
              <a:buNone/>
            </a:pPr>
            <a:r>
              <a:rPr lang="en-US" sz="2800" b="1" dirty="0">
                <a:solidFill>
                  <a:srgbClr val="000000"/>
                </a:solidFill>
              </a:rPr>
              <a:t>	OR </a:t>
            </a:r>
            <a:endParaRPr lang="en-US" sz="2800" dirty="0">
              <a:solidFill>
                <a:srgbClr val="000000"/>
              </a:solidFill>
            </a:endParaRPr>
          </a:p>
          <a:p>
            <a:pPr lvl="1"/>
            <a:r>
              <a:rPr lang="en-US" sz="2800" dirty="0">
                <a:solidFill>
                  <a:srgbClr val="000000"/>
                </a:solidFill>
              </a:rPr>
              <a:t>In a position covered under former Section 16.056* of the Texas Education Code (i.e., superintendent, principal, administrative officer, instructional officer, diagnostician, etc.); </a:t>
            </a:r>
          </a:p>
          <a:p>
            <a:pPr marL="457200" lvl="1" indent="0">
              <a:buNone/>
            </a:pPr>
            <a:r>
              <a:rPr lang="en-US" sz="2800" b="1" dirty="0"/>
              <a:t>	PLUS </a:t>
            </a:r>
            <a:endParaRPr lang="en-US" sz="2800" dirty="0"/>
          </a:p>
          <a:p>
            <a:pPr lvl="1"/>
            <a:r>
              <a:rPr lang="en-US" sz="2800" dirty="0"/>
              <a:t>Any supplemental pay for duties that are part of a particular position that is subject to the state minimum salary. Examples include, but are not limited to: stipends for sponsorship, UIL activities, coaching duties, tutorial assignments. </a:t>
            </a:r>
          </a:p>
          <a:p>
            <a:endParaRPr lang="en-US" dirty="0"/>
          </a:p>
        </p:txBody>
      </p:sp>
      <p:sp>
        <p:nvSpPr>
          <p:cNvPr id="4" name="Slide Number Placeholder 3">
            <a:extLst>
              <a:ext uri="{FF2B5EF4-FFF2-40B4-BE49-F238E27FC236}">
                <a16:creationId xmlns:a16="http://schemas.microsoft.com/office/drawing/2014/main" id="{50CC5D8D-E258-417D-86C9-598A13F2A1B1}"/>
              </a:ext>
            </a:extLst>
          </p:cNvPr>
          <p:cNvSpPr>
            <a:spLocks noGrp="1"/>
          </p:cNvSpPr>
          <p:nvPr>
            <p:ph type="sldNum" sz="quarter" idx="12"/>
          </p:nvPr>
        </p:nvSpPr>
        <p:spPr/>
        <p:txBody>
          <a:bodyPr/>
          <a:lstStyle/>
          <a:p>
            <a:fld id="{EBB06CB8-09CA-444F-B64E-B134B812EDE5}" type="slidenum">
              <a:rPr lang="en-US" smtClean="0"/>
              <a:t>37</a:t>
            </a:fld>
            <a:endParaRPr lang="en-US"/>
          </a:p>
        </p:txBody>
      </p:sp>
    </p:spTree>
    <p:extLst>
      <p:ext uri="{BB962C8B-B14F-4D97-AF65-F5344CB8AC3E}">
        <p14:creationId xmlns:p14="http://schemas.microsoft.com/office/powerpoint/2010/main" val="3718689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C17F3-ADBB-44D2-8783-F40BA75FA170}"/>
              </a:ext>
            </a:extLst>
          </p:cNvPr>
          <p:cNvSpPr>
            <a:spLocks noGrp="1"/>
          </p:cNvSpPr>
          <p:nvPr>
            <p:ph type="title"/>
          </p:nvPr>
        </p:nvSpPr>
        <p:spPr/>
        <p:txBody>
          <a:bodyPr/>
          <a:lstStyle/>
          <a:p>
            <a:r>
              <a:rPr lang="en-US" dirty="0"/>
              <a:t>Wholly Separate – Not Subject to Statutory Minimum</a:t>
            </a:r>
          </a:p>
        </p:txBody>
      </p:sp>
      <p:sp>
        <p:nvSpPr>
          <p:cNvPr id="3" name="Content Placeholder 2">
            <a:extLst>
              <a:ext uri="{FF2B5EF4-FFF2-40B4-BE49-F238E27FC236}">
                <a16:creationId xmlns:a16="http://schemas.microsoft.com/office/drawing/2014/main" id="{95885C5B-0CBE-4B94-88CC-66E13A374DE8}"/>
              </a:ext>
            </a:extLst>
          </p:cNvPr>
          <p:cNvSpPr>
            <a:spLocks noGrp="1"/>
          </p:cNvSpPr>
          <p:nvPr>
            <p:ph idx="1"/>
          </p:nvPr>
        </p:nvSpPr>
        <p:spPr>
          <a:xfrm>
            <a:off x="838200" y="1484987"/>
            <a:ext cx="10515600" cy="1944014"/>
          </a:xfrm>
        </p:spPr>
        <p:txBody>
          <a:bodyPr/>
          <a:lstStyle/>
          <a:p>
            <a:pPr marL="0" indent="0" algn="just">
              <a:buNone/>
            </a:pPr>
            <a:r>
              <a:rPr lang="en-US" dirty="0">
                <a:solidFill>
                  <a:srgbClr val="000000"/>
                </a:solidFill>
              </a:rPr>
              <a:t>Payment for duties that constitute a “wholly separate” job are excluded from the adjusted TRS salary for the purpose of this report. Examples include, but are not limited to: driving a school bus, maintenance work, custodial work, teaching summer school. </a:t>
            </a:r>
            <a:endParaRPr lang="en-US" dirty="0"/>
          </a:p>
          <a:p>
            <a:endParaRPr lang="en-US" dirty="0"/>
          </a:p>
        </p:txBody>
      </p:sp>
      <p:sp>
        <p:nvSpPr>
          <p:cNvPr id="4" name="Slide Number Placeholder 3">
            <a:extLst>
              <a:ext uri="{FF2B5EF4-FFF2-40B4-BE49-F238E27FC236}">
                <a16:creationId xmlns:a16="http://schemas.microsoft.com/office/drawing/2014/main" id="{C6761FEB-DE50-4562-B2CD-44F227AC0112}"/>
              </a:ext>
            </a:extLst>
          </p:cNvPr>
          <p:cNvSpPr>
            <a:spLocks noGrp="1"/>
          </p:cNvSpPr>
          <p:nvPr>
            <p:ph type="sldNum" sz="quarter" idx="12"/>
          </p:nvPr>
        </p:nvSpPr>
        <p:spPr/>
        <p:txBody>
          <a:bodyPr/>
          <a:lstStyle/>
          <a:p>
            <a:fld id="{EBB06CB8-09CA-444F-B64E-B134B812EDE5}" type="slidenum">
              <a:rPr lang="en-US" smtClean="0"/>
              <a:t>38</a:t>
            </a:fld>
            <a:endParaRPr lang="en-US"/>
          </a:p>
        </p:txBody>
      </p:sp>
      <p:sp>
        <p:nvSpPr>
          <p:cNvPr id="6" name="Right Arrow 6">
            <a:extLst>
              <a:ext uri="{FF2B5EF4-FFF2-40B4-BE49-F238E27FC236}">
                <a16:creationId xmlns:a16="http://schemas.microsoft.com/office/drawing/2014/main" id="{E9E89214-755D-44B4-B4C4-BEC906971748}"/>
              </a:ext>
            </a:extLst>
          </p:cNvPr>
          <p:cNvSpPr/>
          <p:nvPr/>
        </p:nvSpPr>
        <p:spPr>
          <a:xfrm>
            <a:off x="8429568" y="4385602"/>
            <a:ext cx="1993932" cy="983983"/>
          </a:xfrm>
          <a:prstGeom prst="rightArrow">
            <a:avLst/>
          </a:prstGeom>
          <a:solidFill>
            <a:schemeClr val="accent2"/>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Right Arrow 7">
            <a:extLst>
              <a:ext uri="{FF2B5EF4-FFF2-40B4-BE49-F238E27FC236}">
                <a16:creationId xmlns:a16="http://schemas.microsoft.com/office/drawing/2014/main" id="{625C15A9-54F3-4CFE-B2AE-75C55B6938DF}"/>
              </a:ext>
            </a:extLst>
          </p:cNvPr>
          <p:cNvSpPr/>
          <p:nvPr/>
        </p:nvSpPr>
        <p:spPr>
          <a:xfrm rot="10800000">
            <a:off x="1552232" y="4389030"/>
            <a:ext cx="1993932" cy="983983"/>
          </a:xfrm>
          <a:prstGeom prst="rightArrow">
            <a:avLst/>
          </a:prstGeom>
          <a:solidFill>
            <a:schemeClr val="accent2"/>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8" name="Picture 6" descr="Image result for teacher clipart">
            <a:extLst>
              <a:ext uri="{FF2B5EF4-FFF2-40B4-BE49-F238E27FC236}">
                <a16:creationId xmlns:a16="http://schemas.microsoft.com/office/drawing/2014/main" id="{9CD03B11-35F1-46C7-AF12-5D491F88C7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958897" y="3967299"/>
            <a:ext cx="801058" cy="18205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bus driver clipart">
            <a:extLst>
              <a:ext uri="{FF2B5EF4-FFF2-40B4-BE49-F238E27FC236}">
                <a16:creationId xmlns:a16="http://schemas.microsoft.com/office/drawing/2014/main" id="{A42B9C50-A781-4E3D-BE18-D6751F7C31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2701" y="3925524"/>
            <a:ext cx="1566152" cy="190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8527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C381C-5A1B-48AB-B74C-E9D7E636599A}"/>
              </a:ext>
            </a:extLst>
          </p:cNvPr>
          <p:cNvSpPr>
            <a:spLocks noGrp="1"/>
          </p:cNvSpPr>
          <p:nvPr>
            <p:ph type="title"/>
          </p:nvPr>
        </p:nvSpPr>
        <p:spPr/>
        <p:txBody>
          <a:bodyPr/>
          <a:lstStyle/>
          <a:p>
            <a:r>
              <a:rPr lang="en-US" dirty="0"/>
              <a:t>RP Report – Public Education Employer Contribution</a:t>
            </a:r>
          </a:p>
        </p:txBody>
      </p:sp>
      <p:sp>
        <p:nvSpPr>
          <p:cNvPr id="3" name="Content Placeholder 2">
            <a:extLst>
              <a:ext uri="{FF2B5EF4-FFF2-40B4-BE49-F238E27FC236}">
                <a16:creationId xmlns:a16="http://schemas.microsoft.com/office/drawing/2014/main" id="{70E70EE9-1F17-42AD-B81E-9ACC32F826E9}"/>
              </a:ext>
            </a:extLst>
          </p:cNvPr>
          <p:cNvSpPr>
            <a:spLocks noGrp="1"/>
          </p:cNvSpPr>
          <p:nvPr>
            <p:ph idx="1"/>
          </p:nvPr>
        </p:nvSpPr>
        <p:spPr>
          <a:xfrm>
            <a:off x="838200" y="1484987"/>
            <a:ext cx="10515600" cy="2758540"/>
          </a:xfrm>
        </p:spPr>
        <p:txBody>
          <a:bodyPr/>
          <a:lstStyle/>
          <a:p>
            <a:r>
              <a:rPr lang="en-US" dirty="0"/>
              <a:t>Applies to ISDs, Charter Schools, and Education Service Centers.</a:t>
            </a:r>
          </a:p>
          <a:p>
            <a:r>
              <a:rPr lang="en-US" dirty="0"/>
              <a:t>Purpose - to remit on a monthly basis a percentage of the total amount of eligible salary paid to a member. (1.5% in FY20, 1.6% in FY21)</a:t>
            </a:r>
          </a:p>
          <a:p>
            <a:r>
              <a:rPr lang="en-US" b="1" i="1" dirty="0"/>
              <a:t>For ISDs only</a:t>
            </a:r>
            <a:r>
              <a:rPr lang="en-US" dirty="0"/>
              <a:t>: If the position is subject to the state minimum salary schedule, the Public Education Employer contribution is due only on the salary amount up to the adjusted state minimum.</a:t>
            </a:r>
          </a:p>
          <a:p>
            <a:endParaRPr lang="en-US" dirty="0"/>
          </a:p>
        </p:txBody>
      </p:sp>
      <p:sp>
        <p:nvSpPr>
          <p:cNvPr id="4" name="Slide Number Placeholder 3">
            <a:extLst>
              <a:ext uri="{FF2B5EF4-FFF2-40B4-BE49-F238E27FC236}">
                <a16:creationId xmlns:a16="http://schemas.microsoft.com/office/drawing/2014/main" id="{F1165728-2311-46FD-8313-572E1F9D710F}"/>
              </a:ext>
            </a:extLst>
          </p:cNvPr>
          <p:cNvSpPr>
            <a:spLocks noGrp="1"/>
          </p:cNvSpPr>
          <p:nvPr>
            <p:ph type="sldNum" sz="quarter" idx="12"/>
          </p:nvPr>
        </p:nvSpPr>
        <p:spPr/>
        <p:txBody>
          <a:bodyPr/>
          <a:lstStyle/>
          <a:p>
            <a:fld id="{EBB06CB8-09CA-444F-B64E-B134B812EDE5}" type="slidenum">
              <a:rPr lang="en-US" smtClean="0"/>
              <a:t>39</a:t>
            </a:fld>
            <a:endParaRPr lang="en-US"/>
          </a:p>
        </p:txBody>
      </p:sp>
      <p:pic>
        <p:nvPicPr>
          <p:cNvPr id="5" name="Picture 2" descr="Image result for social security">
            <a:extLst>
              <a:ext uri="{FF2B5EF4-FFF2-40B4-BE49-F238E27FC236}">
                <a16:creationId xmlns:a16="http://schemas.microsoft.com/office/drawing/2014/main" id="{9EAEF656-334E-4208-913A-2BD9010C8D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7480" y="4576910"/>
            <a:ext cx="3097040" cy="177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370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5EB43-8F6C-4C18-A1F1-3C0032A5ACFB}"/>
              </a:ext>
            </a:extLst>
          </p:cNvPr>
          <p:cNvSpPr>
            <a:spLocks noGrp="1"/>
          </p:cNvSpPr>
          <p:nvPr>
            <p:ph type="title"/>
          </p:nvPr>
        </p:nvSpPr>
        <p:spPr/>
        <p:txBody>
          <a:bodyPr/>
          <a:lstStyle/>
          <a:p>
            <a:r>
              <a:rPr lang="en-US" dirty="0"/>
              <a:t>Online Resources – Payroll Manuals</a:t>
            </a:r>
          </a:p>
        </p:txBody>
      </p:sp>
      <p:sp>
        <p:nvSpPr>
          <p:cNvPr id="4" name="Slide Number Placeholder 3">
            <a:extLst>
              <a:ext uri="{FF2B5EF4-FFF2-40B4-BE49-F238E27FC236}">
                <a16:creationId xmlns:a16="http://schemas.microsoft.com/office/drawing/2014/main" id="{904BA629-B380-499F-81EB-493E2682CE5F}"/>
              </a:ext>
            </a:extLst>
          </p:cNvPr>
          <p:cNvSpPr>
            <a:spLocks noGrp="1"/>
          </p:cNvSpPr>
          <p:nvPr>
            <p:ph type="sldNum" sz="quarter" idx="12"/>
          </p:nvPr>
        </p:nvSpPr>
        <p:spPr/>
        <p:txBody>
          <a:bodyPr/>
          <a:lstStyle/>
          <a:p>
            <a:fld id="{EBB06CB8-09CA-444F-B64E-B134B812EDE5}" type="slidenum">
              <a:rPr lang="en-US" smtClean="0"/>
              <a:t>4</a:t>
            </a:fld>
            <a:endParaRPr lang="en-US"/>
          </a:p>
        </p:txBody>
      </p:sp>
      <p:pic>
        <p:nvPicPr>
          <p:cNvPr id="5" name="Content Placeholder 4">
            <a:extLst>
              <a:ext uri="{FF2B5EF4-FFF2-40B4-BE49-F238E27FC236}">
                <a16:creationId xmlns:a16="http://schemas.microsoft.com/office/drawing/2014/main" id="{8A99836F-549A-40F4-B4E7-8573D3A77562}"/>
              </a:ext>
            </a:extLst>
          </p:cNvPr>
          <p:cNvPicPr>
            <a:picLocks noGrp="1" noChangeAspect="1"/>
          </p:cNvPicPr>
          <p:nvPr>
            <p:ph idx="1"/>
          </p:nvPr>
        </p:nvPicPr>
        <p:blipFill>
          <a:blip r:embed="rId2"/>
          <a:stretch>
            <a:fillRect/>
          </a:stretch>
        </p:blipFill>
        <p:spPr>
          <a:xfrm>
            <a:off x="1533874" y="1484313"/>
            <a:ext cx="9124251" cy="4692650"/>
          </a:xfrm>
          <a:prstGeom prst="rect">
            <a:avLst/>
          </a:prstGeom>
        </p:spPr>
      </p:pic>
    </p:spTree>
    <p:extLst>
      <p:ext uri="{BB962C8B-B14F-4D97-AF65-F5344CB8AC3E}">
        <p14:creationId xmlns:p14="http://schemas.microsoft.com/office/powerpoint/2010/main" val="1591456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5C4C71-67DB-4DC2-92E1-7FEDEB335E3E}"/>
              </a:ext>
            </a:extLst>
          </p:cNvPr>
          <p:cNvSpPr>
            <a:spLocks noGrp="1"/>
          </p:cNvSpPr>
          <p:nvPr>
            <p:ph type="sldNum" sz="quarter" idx="12"/>
          </p:nvPr>
        </p:nvSpPr>
        <p:spPr/>
        <p:txBody>
          <a:bodyPr/>
          <a:lstStyle/>
          <a:p>
            <a:fld id="{EBB06CB8-09CA-444F-B64E-B134B812EDE5}" type="slidenum">
              <a:rPr lang="en-US" smtClean="0"/>
              <a:t>40</a:t>
            </a:fld>
            <a:endParaRPr lang="en-US"/>
          </a:p>
        </p:txBody>
      </p:sp>
      <p:sp>
        <p:nvSpPr>
          <p:cNvPr id="3" name="Title 2">
            <a:extLst>
              <a:ext uri="{FF2B5EF4-FFF2-40B4-BE49-F238E27FC236}">
                <a16:creationId xmlns:a16="http://schemas.microsoft.com/office/drawing/2014/main" id="{39BE2DDD-5350-4FAB-AC1C-7AEC6F7AD301}"/>
              </a:ext>
            </a:extLst>
          </p:cNvPr>
          <p:cNvSpPr>
            <a:spLocks noGrp="1"/>
          </p:cNvSpPr>
          <p:nvPr>
            <p:ph type="title"/>
          </p:nvPr>
        </p:nvSpPr>
        <p:spPr/>
        <p:txBody>
          <a:bodyPr/>
          <a:lstStyle/>
          <a:p>
            <a:r>
              <a:rPr lang="en-US" dirty="0"/>
              <a:t>RP Report</a:t>
            </a:r>
          </a:p>
        </p:txBody>
      </p:sp>
      <p:sp>
        <p:nvSpPr>
          <p:cNvPr id="4" name="Rounded Rectangle 4">
            <a:extLst>
              <a:ext uri="{FF2B5EF4-FFF2-40B4-BE49-F238E27FC236}">
                <a16:creationId xmlns:a16="http://schemas.microsoft.com/office/drawing/2014/main" id="{A2CA2E1E-CCE3-4B37-9DDB-4FE3F48738A9}"/>
              </a:ext>
            </a:extLst>
          </p:cNvPr>
          <p:cNvSpPr/>
          <p:nvPr/>
        </p:nvSpPr>
        <p:spPr>
          <a:xfrm>
            <a:off x="486679" y="1588213"/>
            <a:ext cx="5312923" cy="430966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u="sng" dirty="0"/>
              <a:t>Report Types</a:t>
            </a:r>
          </a:p>
          <a:p>
            <a:pPr algn="ctr"/>
            <a:endParaRPr lang="en-US" b="1" u="sng" dirty="0"/>
          </a:p>
          <a:p>
            <a:pPr algn="ctr"/>
            <a:r>
              <a:rPr lang="en-US" sz="3200" dirty="0"/>
              <a:t>Regular Payroll </a:t>
            </a:r>
          </a:p>
          <a:p>
            <a:pPr algn="ctr"/>
            <a:r>
              <a:rPr lang="en-US" sz="3200" dirty="0"/>
              <a:t>(Current Month)</a:t>
            </a:r>
          </a:p>
          <a:p>
            <a:pPr algn="ctr"/>
            <a:endParaRPr lang="en-US" sz="3200" dirty="0"/>
          </a:p>
          <a:p>
            <a:pPr algn="ctr"/>
            <a:r>
              <a:rPr lang="en-US" sz="3200" dirty="0"/>
              <a:t>RP – Adjustment </a:t>
            </a:r>
          </a:p>
          <a:p>
            <a:pPr algn="ctr"/>
            <a:r>
              <a:rPr lang="en-US" sz="3200" dirty="0"/>
              <a:t>(Ad-hoc adjustments)</a:t>
            </a:r>
          </a:p>
          <a:p>
            <a:pPr algn="ctr"/>
            <a:endParaRPr lang="en-US" sz="2800" dirty="0"/>
          </a:p>
        </p:txBody>
      </p:sp>
      <p:sp>
        <p:nvSpPr>
          <p:cNvPr id="5" name="Rounded Rectangle 5">
            <a:extLst>
              <a:ext uri="{FF2B5EF4-FFF2-40B4-BE49-F238E27FC236}">
                <a16:creationId xmlns:a16="http://schemas.microsoft.com/office/drawing/2014/main" id="{07E78556-9D4F-4FE5-8685-794A811E7C9F}"/>
              </a:ext>
            </a:extLst>
          </p:cNvPr>
          <p:cNvSpPr/>
          <p:nvPr/>
        </p:nvSpPr>
        <p:spPr>
          <a:xfrm>
            <a:off x="6392398" y="1588213"/>
            <a:ext cx="5312923" cy="430966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u="sng" dirty="0"/>
              <a:t>Record Types</a:t>
            </a:r>
          </a:p>
          <a:p>
            <a:pPr algn="ctr"/>
            <a:endParaRPr lang="en-US" b="1" u="sng" dirty="0"/>
          </a:p>
          <a:p>
            <a:pPr algn="ctr"/>
            <a:r>
              <a:rPr lang="en-US" sz="3200" dirty="0"/>
              <a:t>RP20 – Current Month Record</a:t>
            </a:r>
          </a:p>
          <a:p>
            <a:pPr algn="ctr"/>
            <a:endParaRPr lang="en-US" sz="3200" dirty="0"/>
          </a:p>
          <a:p>
            <a:pPr algn="ctr"/>
            <a:r>
              <a:rPr lang="en-US" sz="3200" dirty="0"/>
              <a:t>RP25 – Adjustment Record (add, edit or delete)</a:t>
            </a:r>
          </a:p>
          <a:p>
            <a:pPr algn="ctr"/>
            <a:endParaRPr lang="en-US" sz="2800" dirty="0"/>
          </a:p>
        </p:txBody>
      </p:sp>
    </p:spTree>
    <p:extLst>
      <p:ext uri="{BB962C8B-B14F-4D97-AF65-F5344CB8AC3E}">
        <p14:creationId xmlns:p14="http://schemas.microsoft.com/office/powerpoint/2010/main" val="32664240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4869A-C96D-4EE7-8329-B690FDB14F26}"/>
              </a:ext>
            </a:extLst>
          </p:cNvPr>
          <p:cNvSpPr>
            <a:spLocks noGrp="1"/>
          </p:cNvSpPr>
          <p:nvPr>
            <p:ph type="title"/>
          </p:nvPr>
        </p:nvSpPr>
        <p:spPr/>
        <p:txBody>
          <a:bodyPr/>
          <a:lstStyle/>
          <a:p>
            <a:r>
              <a:rPr lang="en-US" dirty="0"/>
              <a:t>Report Requirements</a:t>
            </a:r>
          </a:p>
        </p:txBody>
      </p:sp>
      <p:sp>
        <p:nvSpPr>
          <p:cNvPr id="3" name="Content Placeholder 2">
            <a:extLst>
              <a:ext uri="{FF2B5EF4-FFF2-40B4-BE49-F238E27FC236}">
                <a16:creationId xmlns:a16="http://schemas.microsoft.com/office/drawing/2014/main" id="{25DF96BA-BE9E-4734-9CDE-684D7D37CE7F}"/>
              </a:ext>
            </a:extLst>
          </p:cNvPr>
          <p:cNvSpPr>
            <a:spLocks noGrp="1"/>
          </p:cNvSpPr>
          <p:nvPr>
            <p:ph idx="1"/>
          </p:nvPr>
        </p:nvSpPr>
        <p:spPr>
          <a:xfrm>
            <a:off x="838200" y="1484986"/>
            <a:ext cx="7772400" cy="4691977"/>
          </a:xfrm>
        </p:spPr>
        <p:txBody>
          <a:bodyPr/>
          <a:lstStyle/>
          <a:p>
            <a:r>
              <a:rPr lang="en-US" sz="3600" dirty="0"/>
              <a:t>Report salary when it is paid to the employee</a:t>
            </a:r>
          </a:p>
          <a:p>
            <a:pPr lvl="1"/>
            <a:r>
              <a:rPr lang="en-US" sz="3200" dirty="0"/>
              <a:t>Regardless of when it was earned</a:t>
            </a:r>
          </a:p>
          <a:p>
            <a:pPr marL="457200" lvl="1" indent="0">
              <a:buNone/>
            </a:pPr>
            <a:endParaRPr lang="en-US" sz="5400" dirty="0"/>
          </a:p>
          <a:p>
            <a:r>
              <a:rPr lang="en-US" sz="3600" dirty="0"/>
              <a:t>Report time (days and hours) when worked</a:t>
            </a:r>
          </a:p>
          <a:p>
            <a:pPr lvl="1"/>
            <a:r>
              <a:rPr lang="en-US" sz="2800" dirty="0"/>
              <a:t>Time reporting is </a:t>
            </a:r>
            <a:r>
              <a:rPr lang="en-US" sz="2800" u="sng" dirty="0"/>
              <a:t>not</a:t>
            </a:r>
            <a:r>
              <a:rPr lang="en-US" sz="2800" dirty="0"/>
              <a:t> based on pay period</a:t>
            </a:r>
          </a:p>
          <a:p>
            <a:endParaRPr lang="en-US" dirty="0"/>
          </a:p>
        </p:txBody>
      </p:sp>
      <p:sp>
        <p:nvSpPr>
          <p:cNvPr id="4" name="Slide Number Placeholder 3">
            <a:extLst>
              <a:ext uri="{FF2B5EF4-FFF2-40B4-BE49-F238E27FC236}">
                <a16:creationId xmlns:a16="http://schemas.microsoft.com/office/drawing/2014/main" id="{E8197FA2-8093-41AE-A32A-89BDDFDD427A}"/>
              </a:ext>
            </a:extLst>
          </p:cNvPr>
          <p:cNvSpPr>
            <a:spLocks noGrp="1"/>
          </p:cNvSpPr>
          <p:nvPr>
            <p:ph type="sldNum" sz="quarter" idx="12"/>
          </p:nvPr>
        </p:nvSpPr>
        <p:spPr/>
        <p:txBody>
          <a:bodyPr/>
          <a:lstStyle/>
          <a:p>
            <a:fld id="{EBB06CB8-09CA-444F-B64E-B134B812EDE5}" type="slidenum">
              <a:rPr lang="en-US" smtClean="0"/>
              <a:t>41</a:t>
            </a:fld>
            <a:endParaRPr lang="en-US"/>
          </a:p>
        </p:txBody>
      </p:sp>
      <p:pic>
        <p:nvPicPr>
          <p:cNvPr id="5" name="Picture 2" descr="Related image">
            <a:extLst>
              <a:ext uri="{FF2B5EF4-FFF2-40B4-BE49-F238E27FC236}">
                <a16:creationId xmlns:a16="http://schemas.microsoft.com/office/drawing/2014/main" id="{25AA4DB5-3EBF-4FAE-9512-B6B89A7B72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0600" y="1793706"/>
            <a:ext cx="3261941" cy="2156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236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94E53-91A5-4890-9502-E9435F4F57FE}"/>
              </a:ext>
            </a:extLst>
          </p:cNvPr>
          <p:cNvSpPr>
            <a:spLocks noGrp="1"/>
          </p:cNvSpPr>
          <p:nvPr>
            <p:ph type="title"/>
          </p:nvPr>
        </p:nvSpPr>
        <p:spPr/>
        <p:txBody>
          <a:bodyPr/>
          <a:lstStyle/>
          <a:p>
            <a:r>
              <a:rPr lang="en-US" dirty="0"/>
              <a:t>Hours Worked vs. Hours Scheduled</a:t>
            </a:r>
          </a:p>
        </p:txBody>
      </p:sp>
      <p:sp>
        <p:nvSpPr>
          <p:cNvPr id="3" name="Content Placeholder 2">
            <a:extLst>
              <a:ext uri="{FF2B5EF4-FFF2-40B4-BE49-F238E27FC236}">
                <a16:creationId xmlns:a16="http://schemas.microsoft.com/office/drawing/2014/main" id="{CA5D1AAB-36AC-4443-AF7F-81F521E5B11D}"/>
              </a:ext>
            </a:extLst>
          </p:cNvPr>
          <p:cNvSpPr>
            <a:spLocks noGrp="1"/>
          </p:cNvSpPr>
          <p:nvPr>
            <p:ph idx="1"/>
          </p:nvPr>
        </p:nvSpPr>
        <p:spPr>
          <a:xfrm>
            <a:off x="838200" y="1484986"/>
            <a:ext cx="10515600" cy="3069259"/>
          </a:xfrm>
        </p:spPr>
        <p:txBody>
          <a:bodyPr/>
          <a:lstStyle/>
          <a:p>
            <a:pPr marL="0" indent="0">
              <a:buNone/>
            </a:pPr>
            <a:r>
              <a:rPr lang="en-US" sz="3600" dirty="0"/>
              <a:t>For Active employees</a:t>
            </a:r>
          </a:p>
          <a:p>
            <a:pPr lvl="1"/>
            <a:r>
              <a:rPr lang="en-US" sz="3200" dirty="0"/>
              <a:t>If an employee tracks their time (keeps timesheet or clocks in and out), you MUST report the actual hours worked in the calendar month</a:t>
            </a:r>
          </a:p>
          <a:p>
            <a:pPr lvl="1"/>
            <a:r>
              <a:rPr lang="en-US" sz="3200" dirty="0"/>
              <a:t>If an employee does not track their time in any way, you will report the number of hours they are scheduled to work each week. </a:t>
            </a:r>
          </a:p>
          <a:p>
            <a:endParaRPr lang="en-US" dirty="0"/>
          </a:p>
        </p:txBody>
      </p:sp>
      <p:sp>
        <p:nvSpPr>
          <p:cNvPr id="4" name="Slide Number Placeholder 3">
            <a:extLst>
              <a:ext uri="{FF2B5EF4-FFF2-40B4-BE49-F238E27FC236}">
                <a16:creationId xmlns:a16="http://schemas.microsoft.com/office/drawing/2014/main" id="{9AF1E84E-E6D1-4DF7-9540-EADC34C9976A}"/>
              </a:ext>
            </a:extLst>
          </p:cNvPr>
          <p:cNvSpPr>
            <a:spLocks noGrp="1"/>
          </p:cNvSpPr>
          <p:nvPr>
            <p:ph type="sldNum" sz="quarter" idx="12"/>
          </p:nvPr>
        </p:nvSpPr>
        <p:spPr/>
        <p:txBody>
          <a:bodyPr/>
          <a:lstStyle/>
          <a:p>
            <a:fld id="{EBB06CB8-09CA-444F-B64E-B134B812EDE5}" type="slidenum">
              <a:rPr lang="en-US" smtClean="0"/>
              <a:t>42</a:t>
            </a:fld>
            <a:endParaRPr lang="en-US"/>
          </a:p>
        </p:txBody>
      </p:sp>
      <p:pic>
        <p:nvPicPr>
          <p:cNvPr id="5" name="Picture 2" descr="Image result for clipart clock in">
            <a:extLst>
              <a:ext uri="{FF2B5EF4-FFF2-40B4-BE49-F238E27FC236}">
                <a16:creationId xmlns:a16="http://schemas.microsoft.com/office/drawing/2014/main" id="{FA65E3BB-25EA-4E36-A6B1-3000842149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4243" y="4554245"/>
            <a:ext cx="1583514" cy="183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4151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758AEB-6D16-428C-B87E-5216CCDA9B0E}"/>
              </a:ext>
            </a:extLst>
          </p:cNvPr>
          <p:cNvSpPr>
            <a:spLocks noGrp="1"/>
          </p:cNvSpPr>
          <p:nvPr>
            <p:ph type="sldNum" sz="quarter" idx="12"/>
          </p:nvPr>
        </p:nvSpPr>
        <p:spPr/>
        <p:txBody>
          <a:bodyPr/>
          <a:lstStyle/>
          <a:p>
            <a:fld id="{EBB06CB8-09CA-444F-B64E-B134B812EDE5}" type="slidenum">
              <a:rPr lang="en-US" smtClean="0"/>
              <a:t>43</a:t>
            </a:fld>
            <a:endParaRPr lang="en-US"/>
          </a:p>
        </p:txBody>
      </p:sp>
      <p:sp>
        <p:nvSpPr>
          <p:cNvPr id="3" name="Title 2">
            <a:extLst>
              <a:ext uri="{FF2B5EF4-FFF2-40B4-BE49-F238E27FC236}">
                <a16:creationId xmlns:a16="http://schemas.microsoft.com/office/drawing/2014/main" id="{187909BE-204B-4132-A63B-D6332CD9DF93}"/>
              </a:ext>
            </a:extLst>
          </p:cNvPr>
          <p:cNvSpPr>
            <a:spLocks noGrp="1"/>
          </p:cNvSpPr>
          <p:nvPr>
            <p:ph type="title"/>
          </p:nvPr>
        </p:nvSpPr>
        <p:spPr/>
        <p:txBody>
          <a:bodyPr/>
          <a:lstStyle/>
          <a:p>
            <a:r>
              <a:rPr lang="en-US" dirty="0"/>
              <a:t>Part 2 – TRS Retired Employees</a:t>
            </a:r>
          </a:p>
        </p:txBody>
      </p:sp>
      <p:sp>
        <p:nvSpPr>
          <p:cNvPr id="4" name="Rounded Rectangle 4">
            <a:extLst>
              <a:ext uri="{FF2B5EF4-FFF2-40B4-BE49-F238E27FC236}">
                <a16:creationId xmlns:a16="http://schemas.microsoft.com/office/drawing/2014/main" id="{8F81CF1C-3B27-49B7-A665-6E43C48F26FD}"/>
              </a:ext>
            </a:extLst>
          </p:cNvPr>
          <p:cNvSpPr/>
          <p:nvPr/>
        </p:nvSpPr>
        <p:spPr>
          <a:xfrm>
            <a:off x="878879" y="1448125"/>
            <a:ext cx="4549155" cy="254994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r>
              <a:rPr lang="en-US" sz="2800" b="1" u="sng" dirty="0"/>
              <a:t>Lesson 1</a:t>
            </a:r>
          </a:p>
          <a:p>
            <a:r>
              <a:rPr lang="en-US" sz="2800" b="1" dirty="0"/>
              <a:t>Retiree Rules &amp; Laws</a:t>
            </a:r>
          </a:p>
          <a:p>
            <a:r>
              <a:rPr lang="en-US" sz="2800" dirty="0"/>
              <a:t>View Employee Information</a:t>
            </a:r>
          </a:p>
          <a:p>
            <a:r>
              <a:rPr lang="en-US" sz="2800" dirty="0"/>
              <a:t>Half-time Exception</a:t>
            </a:r>
          </a:p>
          <a:p>
            <a:r>
              <a:rPr lang="en-US" sz="2800" dirty="0"/>
              <a:t>Independent Contractor</a:t>
            </a:r>
          </a:p>
          <a:p>
            <a:endParaRPr lang="en-US" sz="2800" dirty="0"/>
          </a:p>
        </p:txBody>
      </p:sp>
      <p:sp>
        <p:nvSpPr>
          <p:cNvPr id="5" name="Rounded Rectangle 5">
            <a:extLst>
              <a:ext uri="{FF2B5EF4-FFF2-40B4-BE49-F238E27FC236}">
                <a16:creationId xmlns:a16="http://schemas.microsoft.com/office/drawing/2014/main" id="{7800F1D3-E7F3-4EF3-B86C-4C23D5C286F2}"/>
              </a:ext>
            </a:extLst>
          </p:cNvPr>
          <p:cNvSpPr/>
          <p:nvPr/>
        </p:nvSpPr>
        <p:spPr>
          <a:xfrm>
            <a:off x="6763968" y="1448125"/>
            <a:ext cx="4549155" cy="254994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r>
              <a:rPr lang="en-US" sz="2800" b="1" u="sng" dirty="0"/>
              <a:t>Lesson 2</a:t>
            </a:r>
          </a:p>
          <a:p>
            <a:r>
              <a:rPr lang="en-US" sz="2800" b="1" dirty="0"/>
              <a:t>ER Report</a:t>
            </a:r>
          </a:p>
          <a:p>
            <a:r>
              <a:rPr lang="en-US" sz="2800" dirty="0"/>
              <a:t>Surcharges</a:t>
            </a:r>
          </a:p>
          <a:p>
            <a:r>
              <a:rPr lang="en-US" sz="2800" dirty="0"/>
              <a:t>Common Errors</a:t>
            </a:r>
          </a:p>
          <a:p>
            <a:endParaRPr lang="en-US" sz="2800" dirty="0"/>
          </a:p>
          <a:p>
            <a:endParaRPr lang="en-US" sz="2800" dirty="0"/>
          </a:p>
        </p:txBody>
      </p:sp>
      <p:pic>
        <p:nvPicPr>
          <p:cNvPr id="6" name="Picture 2" descr="Image result for clipart old teacher">
            <a:extLst>
              <a:ext uri="{FF2B5EF4-FFF2-40B4-BE49-F238E27FC236}">
                <a16:creationId xmlns:a16="http://schemas.microsoft.com/office/drawing/2014/main" id="{B389D281-CD0C-4823-A4BC-8CFA1CA5EF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596" y="3998069"/>
            <a:ext cx="2616808" cy="26168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24BAC16-A5CA-48AD-9000-B78E1DB6F912}"/>
              </a:ext>
            </a:extLst>
          </p:cNvPr>
          <p:cNvSpPr txBox="1"/>
          <p:nvPr/>
        </p:nvSpPr>
        <p:spPr>
          <a:xfrm>
            <a:off x="7680960" y="4455768"/>
            <a:ext cx="5598160" cy="954107"/>
          </a:xfrm>
          <a:prstGeom prst="rect">
            <a:avLst/>
          </a:prstGeom>
          <a:noFill/>
        </p:spPr>
        <p:txBody>
          <a:bodyPr wrap="square" rtlCol="0">
            <a:spAutoFit/>
          </a:bodyPr>
          <a:lstStyle/>
          <a:p>
            <a:r>
              <a:rPr lang="en-US" sz="2800" dirty="0"/>
              <a:t>Send questions to:  </a:t>
            </a:r>
            <a:r>
              <a:rPr lang="en-US" sz="2800" dirty="0">
                <a:hlinkClick r:id="rId3"/>
              </a:rPr>
              <a:t>reporting@trs.texas.gov</a:t>
            </a:r>
            <a:r>
              <a:rPr lang="en-US" sz="2800" dirty="0"/>
              <a:t> </a:t>
            </a:r>
          </a:p>
        </p:txBody>
      </p:sp>
    </p:spTree>
    <p:extLst>
      <p:ext uri="{BB962C8B-B14F-4D97-AF65-F5344CB8AC3E}">
        <p14:creationId xmlns:p14="http://schemas.microsoft.com/office/powerpoint/2010/main" val="2921988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AF136A-79A0-4426-8CAC-E29EA53FB508}"/>
              </a:ext>
            </a:extLst>
          </p:cNvPr>
          <p:cNvSpPr>
            <a:spLocks noGrp="1"/>
          </p:cNvSpPr>
          <p:nvPr>
            <p:ph sz="half" idx="2"/>
          </p:nvPr>
        </p:nvSpPr>
        <p:spPr>
          <a:xfrm>
            <a:off x="6096000" y="3373514"/>
            <a:ext cx="5181600" cy="967666"/>
          </a:xfrm>
        </p:spPr>
        <p:txBody>
          <a:bodyPr>
            <a:normAutofit lnSpcReduction="10000"/>
          </a:bodyPr>
          <a:lstStyle/>
          <a:p>
            <a:pPr marL="0" indent="0">
              <a:buNone/>
            </a:pPr>
            <a:r>
              <a:rPr lang="en-US" sz="3600" dirty="0"/>
              <a:t>Regardless of Retirement Date or Position</a:t>
            </a:r>
          </a:p>
          <a:p>
            <a:pPr marL="0" indent="0">
              <a:buNone/>
            </a:pPr>
            <a:endParaRPr lang="en-US" sz="3200" dirty="0"/>
          </a:p>
        </p:txBody>
      </p:sp>
      <p:sp>
        <p:nvSpPr>
          <p:cNvPr id="4" name="Slide Number Placeholder 3">
            <a:extLst>
              <a:ext uri="{FF2B5EF4-FFF2-40B4-BE49-F238E27FC236}">
                <a16:creationId xmlns:a16="http://schemas.microsoft.com/office/drawing/2014/main" id="{30BC6813-8287-4C99-94F1-1A6ACD6BA0AB}"/>
              </a:ext>
            </a:extLst>
          </p:cNvPr>
          <p:cNvSpPr>
            <a:spLocks noGrp="1"/>
          </p:cNvSpPr>
          <p:nvPr>
            <p:ph type="sldNum" sz="quarter" idx="12"/>
          </p:nvPr>
        </p:nvSpPr>
        <p:spPr/>
        <p:txBody>
          <a:bodyPr/>
          <a:lstStyle/>
          <a:p>
            <a:fld id="{EBB06CB8-09CA-444F-B64E-B134B812EDE5}" type="slidenum">
              <a:rPr lang="en-US" smtClean="0"/>
              <a:t>44</a:t>
            </a:fld>
            <a:endParaRPr lang="en-US"/>
          </a:p>
        </p:txBody>
      </p:sp>
      <p:sp>
        <p:nvSpPr>
          <p:cNvPr id="5" name="Title 4">
            <a:extLst>
              <a:ext uri="{FF2B5EF4-FFF2-40B4-BE49-F238E27FC236}">
                <a16:creationId xmlns:a16="http://schemas.microsoft.com/office/drawing/2014/main" id="{C87B7BB9-9695-47AC-8311-5E0A7167D94F}"/>
              </a:ext>
            </a:extLst>
          </p:cNvPr>
          <p:cNvSpPr>
            <a:spLocks noGrp="1"/>
          </p:cNvSpPr>
          <p:nvPr>
            <p:ph type="title"/>
          </p:nvPr>
        </p:nvSpPr>
        <p:spPr/>
        <p:txBody>
          <a:bodyPr/>
          <a:lstStyle/>
          <a:p>
            <a:r>
              <a:rPr lang="en-US" dirty="0"/>
              <a:t>Who to Submit</a:t>
            </a:r>
          </a:p>
        </p:txBody>
      </p:sp>
      <p:sp>
        <p:nvSpPr>
          <p:cNvPr id="6" name="Oval 5">
            <a:extLst>
              <a:ext uri="{FF2B5EF4-FFF2-40B4-BE49-F238E27FC236}">
                <a16:creationId xmlns:a16="http://schemas.microsoft.com/office/drawing/2014/main" id="{414C68E8-E2BB-4BB7-91CC-D1DF3F163662}"/>
              </a:ext>
            </a:extLst>
          </p:cNvPr>
          <p:cNvSpPr/>
          <p:nvPr/>
        </p:nvSpPr>
        <p:spPr>
          <a:xfrm>
            <a:off x="980671" y="1926454"/>
            <a:ext cx="4150622" cy="386178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b="1" dirty="0"/>
              <a:t>All </a:t>
            </a:r>
          </a:p>
          <a:p>
            <a:pPr algn="ctr"/>
            <a:r>
              <a:rPr lang="en-US" sz="5400" b="1" dirty="0"/>
              <a:t>TRS</a:t>
            </a:r>
          </a:p>
          <a:p>
            <a:pPr algn="ctr"/>
            <a:r>
              <a:rPr lang="en-US" sz="5400" b="1" dirty="0"/>
              <a:t>Retirees</a:t>
            </a:r>
          </a:p>
          <a:p>
            <a:pPr algn="ctr"/>
            <a:r>
              <a:rPr lang="en-US" sz="5400" b="1" dirty="0"/>
              <a:t> </a:t>
            </a:r>
            <a:endParaRPr lang="en-US" dirty="0"/>
          </a:p>
        </p:txBody>
      </p:sp>
      <p:sp>
        <p:nvSpPr>
          <p:cNvPr id="7" name="Rounded Rectangle 4">
            <a:extLst>
              <a:ext uri="{FF2B5EF4-FFF2-40B4-BE49-F238E27FC236}">
                <a16:creationId xmlns:a16="http://schemas.microsoft.com/office/drawing/2014/main" id="{4A9921A5-B22B-43AF-BCAC-13E2041FB82B}"/>
              </a:ext>
            </a:extLst>
          </p:cNvPr>
          <p:cNvSpPr/>
          <p:nvPr/>
        </p:nvSpPr>
        <p:spPr>
          <a:xfrm>
            <a:off x="4302369" y="1248689"/>
            <a:ext cx="3587262" cy="56270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a:t>Employment After Retirement</a:t>
            </a:r>
          </a:p>
        </p:txBody>
      </p:sp>
    </p:spTree>
    <p:extLst>
      <p:ext uri="{BB962C8B-B14F-4D97-AF65-F5344CB8AC3E}">
        <p14:creationId xmlns:p14="http://schemas.microsoft.com/office/powerpoint/2010/main" val="420572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anim calcmode="lin" valueType="num">
                                      <p:cBhvr>
                                        <p:cTn id="8" dur="3000" fill="hold"/>
                                        <p:tgtEl>
                                          <p:spTgt spid="6"/>
                                        </p:tgtEl>
                                        <p:attrNameLst>
                                          <p:attrName>ppt_w</p:attrName>
                                        </p:attrNameLst>
                                      </p:cBhvr>
                                      <p:tavLst>
                                        <p:tav tm="0" fmla="#ppt_w*sin(2.5*pi*$)">
                                          <p:val>
                                            <p:fltVal val="0"/>
                                          </p:val>
                                        </p:tav>
                                        <p:tav tm="100000">
                                          <p:val>
                                            <p:fltVal val="1"/>
                                          </p:val>
                                        </p:tav>
                                      </p:tavLst>
                                    </p:anim>
                                    <p:anim calcmode="lin" valueType="num">
                                      <p:cBhvr>
                                        <p:cTn id="9" dur="3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DA9C55-F53E-472F-A84A-0D743703576C}"/>
              </a:ext>
            </a:extLst>
          </p:cNvPr>
          <p:cNvSpPr>
            <a:spLocks noGrp="1"/>
          </p:cNvSpPr>
          <p:nvPr>
            <p:ph type="sldNum" sz="quarter" idx="12"/>
          </p:nvPr>
        </p:nvSpPr>
        <p:spPr/>
        <p:txBody>
          <a:bodyPr/>
          <a:lstStyle/>
          <a:p>
            <a:fld id="{EBB06CB8-09CA-444F-B64E-B134B812EDE5}" type="slidenum">
              <a:rPr lang="en-US" smtClean="0"/>
              <a:t>45</a:t>
            </a:fld>
            <a:endParaRPr lang="en-US"/>
          </a:p>
        </p:txBody>
      </p:sp>
      <p:sp>
        <p:nvSpPr>
          <p:cNvPr id="3" name="Title 2">
            <a:extLst>
              <a:ext uri="{FF2B5EF4-FFF2-40B4-BE49-F238E27FC236}">
                <a16:creationId xmlns:a16="http://schemas.microsoft.com/office/drawing/2014/main" id="{12C9310D-85FD-47B4-A8D9-E5FCE23FC477}"/>
              </a:ext>
            </a:extLst>
          </p:cNvPr>
          <p:cNvSpPr>
            <a:spLocks noGrp="1"/>
          </p:cNvSpPr>
          <p:nvPr>
            <p:ph type="title"/>
          </p:nvPr>
        </p:nvSpPr>
        <p:spPr/>
        <p:txBody>
          <a:bodyPr/>
          <a:lstStyle/>
          <a:p>
            <a:r>
              <a:rPr lang="en-US" dirty="0"/>
              <a:t>View Employee Information – TRS Retiree </a:t>
            </a:r>
          </a:p>
        </p:txBody>
      </p:sp>
      <p:pic>
        <p:nvPicPr>
          <p:cNvPr id="5" name="Picture 4">
            <a:extLst>
              <a:ext uri="{FF2B5EF4-FFF2-40B4-BE49-F238E27FC236}">
                <a16:creationId xmlns:a16="http://schemas.microsoft.com/office/drawing/2014/main" id="{DCFD9B3C-A04B-4203-AF96-DBA57CA31B09}"/>
              </a:ext>
            </a:extLst>
          </p:cNvPr>
          <p:cNvPicPr>
            <a:picLocks noChangeAspect="1"/>
          </p:cNvPicPr>
          <p:nvPr/>
        </p:nvPicPr>
        <p:blipFill>
          <a:blip r:embed="rId2"/>
          <a:stretch>
            <a:fillRect/>
          </a:stretch>
        </p:blipFill>
        <p:spPr>
          <a:xfrm>
            <a:off x="2115377" y="1297820"/>
            <a:ext cx="9052560" cy="5423655"/>
          </a:xfrm>
          <a:prstGeom prst="rect">
            <a:avLst/>
          </a:prstGeom>
        </p:spPr>
      </p:pic>
      <p:sp>
        <p:nvSpPr>
          <p:cNvPr id="8" name="TextBox 7">
            <a:extLst>
              <a:ext uri="{FF2B5EF4-FFF2-40B4-BE49-F238E27FC236}">
                <a16:creationId xmlns:a16="http://schemas.microsoft.com/office/drawing/2014/main" id="{107403C6-3AE5-4A89-BF8B-41727602FAEB}"/>
              </a:ext>
            </a:extLst>
          </p:cNvPr>
          <p:cNvSpPr txBox="1"/>
          <p:nvPr/>
        </p:nvSpPr>
        <p:spPr>
          <a:xfrm>
            <a:off x="3950208" y="2057400"/>
            <a:ext cx="667512" cy="369332"/>
          </a:xfrm>
          <a:prstGeom prst="rect">
            <a:avLst/>
          </a:prstGeom>
          <a:solidFill>
            <a:schemeClr val="tx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24E7D41-6A0F-4D82-8075-DBB94916F3F2}"/>
              </a:ext>
            </a:extLst>
          </p:cNvPr>
          <p:cNvSpPr txBox="1"/>
          <p:nvPr/>
        </p:nvSpPr>
        <p:spPr>
          <a:xfrm>
            <a:off x="3950208" y="4888992"/>
            <a:ext cx="850392" cy="369332"/>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12192827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3156F5-5ADB-4256-ABDB-0BA14CAA3873}"/>
              </a:ext>
            </a:extLst>
          </p:cNvPr>
          <p:cNvSpPr>
            <a:spLocks noGrp="1"/>
          </p:cNvSpPr>
          <p:nvPr>
            <p:ph type="sldNum" sz="quarter" idx="12"/>
          </p:nvPr>
        </p:nvSpPr>
        <p:spPr/>
        <p:txBody>
          <a:bodyPr/>
          <a:lstStyle/>
          <a:p>
            <a:fld id="{EBB06CB8-09CA-444F-B64E-B134B812EDE5}" type="slidenum">
              <a:rPr lang="en-US" smtClean="0"/>
              <a:t>46</a:t>
            </a:fld>
            <a:endParaRPr lang="en-US"/>
          </a:p>
        </p:txBody>
      </p:sp>
      <p:sp>
        <p:nvSpPr>
          <p:cNvPr id="3" name="Title 2">
            <a:extLst>
              <a:ext uri="{FF2B5EF4-FFF2-40B4-BE49-F238E27FC236}">
                <a16:creationId xmlns:a16="http://schemas.microsoft.com/office/drawing/2014/main" id="{708B0592-2A7F-4A2B-B99E-B20751321882}"/>
              </a:ext>
            </a:extLst>
          </p:cNvPr>
          <p:cNvSpPr>
            <a:spLocks noGrp="1"/>
          </p:cNvSpPr>
          <p:nvPr>
            <p:ph type="title"/>
          </p:nvPr>
        </p:nvSpPr>
        <p:spPr/>
        <p:txBody>
          <a:bodyPr/>
          <a:lstStyle/>
          <a:p>
            <a:r>
              <a:rPr lang="en-US" dirty="0"/>
              <a:t>Three Categories of Retirees</a:t>
            </a:r>
          </a:p>
        </p:txBody>
      </p:sp>
      <p:graphicFrame>
        <p:nvGraphicFramePr>
          <p:cNvPr id="5" name="Content Placeholder 7">
            <a:extLst>
              <a:ext uri="{FF2B5EF4-FFF2-40B4-BE49-F238E27FC236}">
                <a16:creationId xmlns:a16="http://schemas.microsoft.com/office/drawing/2014/main" id="{41C5AD95-6F86-4AF0-9742-C67D0BA85D94}"/>
              </a:ext>
            </a:extLst>
          </p:cNvPr>
          <p:cNvGraphicFramePr>
            <a:graphicFrameLocks/>
          </p:cNvGraphicFramePr>
          <p:nvPr>
            <p:extLst>
              <p:ext uri="{D42A27DB-BD31-4B8C-83A1-F6EECF244321}">
                <p14:modId xmlns:p14="http://schemas.microsoft.com/office/powerpoint/2010/main" val="3889343480"/>
              </p:ext>
            </p:extLst>
          </p:nvPr>
        </p:nvGraphicFramePr>
        <p:xfrm>
          <a:off x="847725" y="1496926"/>
          <a:ext cx="10506075" cy="3931920"/>
        </p:xfrm>
        <a:graphic>
          <a:graphicData uri="http://schemas.openxmlformats.org/drawingml/2006/table">
            <a:tbl>
              <a:tblPr firstRow="1" bandRow="1">
                <a:tableStyleId>{21E4AEA4-8DFA-4A89-87EB-49C32662AFE0}</a:tableStyleId>
              </a:tblPr>
              <a:tblGrid>
                <a:gridCol w="3502025">
                  <a:extLst>
                    <a:ext uri="{9D8B030D-6E8A-4147-A177-3AD203B41FA5}">
                      <a16:colId xmlns:a16="http://schemas.microsoft.com/office/drawing/2014/main" val="20000"/>
                    </a:ext>
                  </a:extLst>
                </a:gridCol>
                <a:gridCol w="3502025">
                  <a:extLst>
                    <a:ext uri="{9D8B030D-6E8A-4147-A177-3AD203B41FA5}">
                      <a16:colId xmlns:a16="http://schemas.microsoft.com/office/drawing/2014/main" val="20001"/>
                    </a:ext>
                  </a:extLst>
                </a:gridCol>
                <a:gridCol w="3502025">
                  <a:extLst>
                    <a:ext uri="{9D8B030D-6E8A-4147-A177-3AD203B41FA5}">
                      <a16:colId xmlns:a16="http://schemas.microsoft.com/office/drawing/2014/main" val="20002"/>
                    </a:ext>
                  </a:extLst>
                </a:gridCol>
              </a:tblGrid>
              <a:tr h="370840">
                <a:tc>
                  <a:txBody>
                    <a:bodyPr/>
                    <a:lstStyle/>
                    <a:p>
                      <a:r>
                        <a:rPr lang="en-US" sz="2400" dirty="0"/>
                        <a:t>Retired BEFORE September 1, 2005</a:t>
                      </a:r>
                    </a:p>
                  </a:txBody>
                  <a:tcPr/>
                </a:tc>
                <a:tc>
                  <a:txBody>
                    <a:bodyPr/>
                    <a:lstStyle/>
                    <a:p>
                      <a:r>
                        <a:rPr lang="en-US" sz="2400" dirty="0"/>
                        <a:t>Retired between September 1, 2005- January 1, 2011</a:t>
                      </a:r>
                    </a:p>
                  </a:txBody>
                  <a:tcPr/>
                </a:tc>
                <a:tc>
                  <a:txBody>
                    <a:bodyPr/>
                    <a:lstStyle/>
                    <a:p>
                      <a:r>
                        <a:rPr lang="en-US" sz="2400" dirty="0"/>
                        <a:t>Retired AFTER January 1, 2011</a:t>
                      </a:r>
                    </a:p>
                  </a:txBody>
                  <a:tcPr/>
                </a:tc>
                <a:extLst>
                  <a:ext uri="{0D108BD9-81ED-4DB2-BD59-A6C34878D82A}">
                    <a16:rowId xmlns:a16="http://schemas.microsoft.com/office/drawing/2014/main" val="10000"/>
                  </a:ext>
                </a:extLst>
              </a:tr>
              <a:tr h="370840">
                <a:tc>
                  <a:txBody>
                    <a:bodyPr/>
                    <a:lstStyle/>
                    <a:p>
                      <a:r>
                        <a:rPr lang="en-US" sz="2400" dirty="0"/>
                        <a:t>Retiree may work without limit and receive annuity</a:t>
                      </a:r>
                    </a:p>
                  </a:txBody>
                  <a:tcPr/>
                </a:tc>
                <a:tc>
                  <a:txBody>
                    <a:bodyPr/>
                    <a:lstStyle/>
                    <a:p>
                      <a:r>
                        <a:rPr lang="en-US" sz="2400" dirty="0"/>
                        <a:t>Retiree may work without limit and receive annuity</a:t>
                      </a:r>
                    </a:p>
                  </a:txBody>
                  <a:tcPr/>
                </a:tc>
                <a:tc>
                  <a:txBody>
                    <a:bodyPr/>
                    <a:lstStyle/>
                    <a:p>
                      <a:r>
                        <a:rPr lang="en-US" sz="2400" dirty="0"/>
                        <a:t>Retiree limited to working one-half time or less or substitute UNLESS there has been a 12-consecutive month break in service</a:t>
                      </a:r>
                    </a:p>
                  </a:txBody>
                  <a:tcPr/>
                </a:tc>
                <a:extLst>
                  <a:ext uri="{0D108BD9-81ED-4DB2-BD59-A6C34878D82A}">
                    <a16:rowId xmlns:a16="http://schemas.microsoft.com/office/drawing/2014/main" val="10001"/>
                  </a:ext>
                </a:extLst>
              </a:tr>
              <a:tr h="370840">
                <a:tc>
                  <a:txBody>
                    <a:bodyPr/>
                    <a:lstStyle/>
                    <a:p>
                      <a:r>
                        <a:rPr lang="en-US" sz="2400" dirty="0"/>
                        <a:t>No surcharges due </a:t>
                      </a:r>
                    </a:p>
                  </a:txBody>
                  <a:tcPr/>
                </a:tc>
                <a:tc>
                  <a:txBody>
                    <a:bodyPr/>
                    <a:lstStyle/>
                    <a:p>
                      <a:r>
                        <a:rPr lang="en-US" sz="2400" dirty="0"/>
                        <a:t>Surcharges due if retiree works more than amount allowed</a:t>
                      </a:r>
                    </a:p>
                  </a:txBody>
                  <a:tcPr/>
                </a:tc>
                <a:tc>
                  <a:txBody>
                    <a:bodyPr/>
                    <a:lstStyle/>
                    <a:p>
                      <a:r>
                        <a:rPr lang="en-US" sz="2400" dirty="0"/>
                        <a:t>Surcharges due if retiree works more than amount allowed </a:t>
                      </a:r>
                    </a:p>
                  </a:txBody>
                  <a:tcPr/>
                </a:tc>
                <a:extLst>
                  <a:ext uri="{0D108BD9-81ED-4DB2-BD59-A6C34878D82A}">
                    <a16:rowId xmlns:a16="http://schemas.microsoft.com/office/drawing/2014/main" val="10002"/>
                  </a:ext>
                </a:extLst>
              </a:tr>
            </a:tbl>
          </a:graphicData>
        </a:graphic>
      </p:graphicFrame>
      <p:grpSp>
        <p:nvGrpSpPr>
          <p:cNvPr id="6" name="Group 5">
            <a:extLst>
              <a:ext uri="{FF2B5EF4-FFF2-40B4-BE49-F238E27FC236}">
                <a16:creationId xmlns:a16="http://schemas.microsoft.com/office/drawing/2014/main" id="{B3466444-1123-4DA9-843B-D9196B1122D7}"/>
              </a:ext>
            </a:extLst>
          </p:cNvPr>
          <p:cNvGrpSpPr/>
          <p:nvPr/>
        </p:nvGrpSpPr>
        <p:grpSpPr>
          <a:xfrm>
            <a:off x="4175554" y="5701723"/>
            <a:ext cx="3840892" cy="654627"/>
            <a:chOff x="4041978" y="6066848"/>
            <a:chExt cx="3840892" cy="654627"/>
          </a:xfrm>
        </p:grpSpPr>
        <p:sp>
          <p:nvSpPr>
            <p:cNvPr id="7" name="TextBox 6">
              <a:hlinkClick r:id="rId2"/>
              <a:extLst>
                <a:ext uri="{FF2B5EF4-FFF2-40B4-BE49-F238E27FC236}">
                  <a16:creationId xmlns:a16="http://schemas.microsoft.com/office/drawing/2014/main" id="{7D4E6EC3-B1FB-4B87-AB70-40688736DD52}"/>
                </a:ext>
              </a:extLst>
            </p:cNvPr>
            <p:cNvSpPr txBox="1"/>
            <p:nvPr/>
          </p:nvSpPr>
          <p:spPr>
            <a:xfrm>
              <a:off x="4318788" y="6274475"/>
              <a:ext cx="3564082" cy="369332"/>
            </a:xfrm>
            <a:prstGeom prst="rect">
              <a:avLst/>
            </a:prstGeom>
            <a:noFill/>
          </p:spPr>
          <p:txBody>
            <a:bodyPr wrap="square" rtlCol="0">
              <a:spAutoFit/>
            </a:bodyPr>
            <a:lstStyle/>
            <a:p>
              <a:pPr algn="ctr"/>
              <a:r>
                <a:rPr lang="en-US" dirty="0">
                  <a:hlinkClick r:id="rId3"/>
                </a:rPr>
                <a:t>Three Categories </a:t>
              </a:r>
              <a:endParaRPr lang="en-US" dirty="0"/>
            </a:p>
          </p:txBody>
        </p:sp>
        <p:pic>
          <p:nvPicPr>
            <p:cNvPr id="8" name="Picture 7">
              <a:extLst>
                <a:ext uri="{FF2B5EF4-FFF2-40B4-BE49-F238E27FC236}">
                  <a16:creationId xmlns:a16="http://schemas.microsoft.com/office/drawing/2014/main" id="{32590C62-523D-444F-A02A-747266B7A5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1978" y="6066848"/>
              <a:ext cx="553620" cy="654627"/>
            </a:xfrm>
            <a:prstGeom prst="rect">
              <a:avLst/>
            </a:prstGeom>
          </p:spPr>
        </p:pic>
      </p:grpSp>
    </p:spTree>
    <p:extLst>
      <p:ext uri="{BB962C8B-B14F-4D97-AF65-F5344CB8AC3E}">
        <p14:creationId xmlns:p14="http://schemas.microsoft.com/office/powerpoint/2010/main" val="16929510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E2FBA-6836-44F5-8C1A-AC4B84958D0A}"/>
              </a:ext>
            </a:extLst>
          </p:cNvPr>
          <p:cNvSpPr>
            <a:spLocks noGrp="1"/>
          </p:cNvSpPr>
          <p:nvPr>
            <p:ph type="title"/>
          </p:nvPr>
        </p:nvSpPr>
        <p:spPr/>
        <p:txBody>
          <a:bodyPr/>
          <a:lstStyle/>
          <a:p>
            <a:r>
              <a:rPr lang="en-US" dirty="0"/>
              <a:t>One-Half Time for Retirees</a:t>
            </a:r>
          </a:p>
        </p:txBody>
      </p:sp>
      <p:sp>
        <p:nvSpPr>
          <p:cNvPr id="3" name="Content Placeholder 2">
            <a:extLst>
              <a:ext uri="{FF2B5EF4-FFF2-40B4-BE49-F238E27FC236}">
                <a16:creationId xmlns:a16="http://schemas.microsoft.com/office/drawing/2014/main" id="{28B70C36-0619-4600-99F0-6FCAB0E7A5FE}"/>
              </a:ext>
            </a:extLst>
          </p:cNvPr>
          <p:cNvSpPr>
            <a:spLocks noGrp="1"/>
          </p:cNvSpPr>
          <p:nvPr>
            <p:ph idx="1"/>
          </p:nvPr>
        </p:nvSpPr>
        <p:spPr>
          <a:xfrm>
            <a:off x="838199" y="1511619"/>
            <a:ext cx="10515600" cy="4691977"/>
          </a:xfrm>
        </p:spPr>
        <p:txBody>
          <a:bodyPr>
            <a:normAutofit/>
          </a:bodyPr>
          <a:lstStyle/>
          <a:p>
            <a:pPr marL="0" indent="0">
              <a:buNone/>
            </a:pPr>
            <a:r>
              <a:rPr lang="en-US" dirty="0"/>
              <a:t>One-half time for Employment After Retirement AND Surcharges is defined as: </a:t>
            </a:r>
          </a:p>
          <a:p>
            <a:pPr lvl="1"/>
            <a:r>
              <a:rPr lang="en-US" dirty="0"/>
              <a:t>Working the equivalent of 4 clock hours for each workday in the calendar month under the one-half time exception. </a:t>
            </a:r>
          </a:p>
          <a:p>
            <a:pPr lvl="1"/>
            <a:r>
              <a:rPr lang="en-US" dirty="0"/>
              <a:t>The total number of hours allowed for that month may be worked in any arrangement or schedule. </a:t>
            </a:r>
          </a:p>
          <a:p>
            <a:pPr lvl="1"/>
            <a:r>
              <a:rPr lang="en-US" dirty="0"/>
              <a:t>Workday is defined as Monday -Friday, regardless of whether reporting entity is open or closed** </a:t>
            </a:r>
          </a:p>
          <a:p>
            <a:pPr lvl="1"/>
            <a:r>
              <a:rPr lang="en-US" dirty="0"/>
              <a:t>When a retiree combines substitute and one half time employment in the same calendar month, the retiree may work only one-half the number of workdays in that calendar month. </a:t>
            </a:r>
          </a:p>
          <a:p>
            <a:pPr marL="0" indent="0">
              <a:buNone/>
            </a:pPr>
            <a:endParaRPr lang="en-US" dirty="0"/>
          </a:p>
          <a:p>
            <a:pPr marL="0" indent="0" algn="ctr">
              <a:buNone/>
            </a:pPr>
            <a:r>
              <a:rPr lang="en-US" sz="2000" dirty="0"/>
              <a:t>**This is for Employment After Retirement and Surcharge purposes ONLY, not Active members**</a:t>
            </a:r>
          </a:p>
          <a:p>
            <a:pPr marL="0" indent="0">
              <a:buNone/>
            </a:pPr>
            <a:endParaRPr lang="en-US" dirty="0"/>
          </a:p>
        </p:txBody>
      </p:sp>
      <p:sp>
        <p:nvSpPr>
          <p:cNvPr id="4" name="Slide Number Placeholder 3">
            <a:extLst>
              <a:ext uri="{FF2B5EF4-FFF2-40B4-BE49-F238E27FC236}">
                <a16:creationId xmlns:a16="http://schemas.microsoft.com/office/drawing/2014/main" id="{58453807-A8C0-4D8A-A2AD-F59998D79CF6}"/>
              </a:ext>
            </a:extLst>
          </p:cNvPr>
          <p:cNvSpPr>
            <a:spLocks noGrp="1"/>
          </p:cNvSpPr>
          <p:nvPr>
            <p:ph type="sldNum" sz="quarter" idx="12"/>
          </p:nvPr>
        </p:nvSpPr>
        <p:spPr/>
        <p:txBody>
          <a:bodyPr/>
          <a:lstStyle/>
          <a:p>
            <a:fld id="{EBB06CB8-09CA-444F-B64E-B134B812EDE5}" type="slidenum">
              <a:rPr lang="en-US" smtClean="0"/>
              <a:t>47</a:t>
            </a:fld>
            <a:endParaRPr lang="en-US"/>
          </a:p>
        </p:txBody>
      </p:sp>
    </p:spTree>
    <p:extLst>
      <p:ext uri="{BB962C8B-B14F-4D97-AF65-F5344CB8AC3E}">
        <p14:creationId xmlns:p14="http://schemas.microsoft.com/office/powerpoint/2010/main" val="34208604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35C6ED-3420-4DC7-A40C-B92C3ADB44DE}"/>
              </a:ext>
            </a:extLst>
          </p:cNvPr>
          <p:cNvSpPr>
            <a:spLocks noGrp="1"/>
          </p:cNvSpPr>
          <p:nvPr>
            <p:ph type="sldNum" sz="quarter" idx="12"/>
          </p:nvPr>
        </p:nvSpPr>
        <p:spPr/>
        <p:txBody>
          <a:bodyPr/>
          <a:lstStyle/>
          <a:p>
            <a:fld id="{EBB06CB8-09CA-444F-B64E-B134B812EDE5}" type="slidenum">
              <a:rPr lang="en-US" smtClean="0"/>
              <a:t>48</a:t>
            </a:fld>
            <a:endParaRPr lang="en-US"/>
          </a:p>
        </p:txBody>
      </p:sp>
      <p:sp>
        <p:nvSpPr>
          <p:cNvPr id="3" name="Title 2">
            <a:extLst>
              <a:ext uri="{FF2B5EF4-FFF2-40B4-BE49-F238E27FC236}">
                <a16:creationId xmlns:a16="http://schemas.microsoft.com/office/drawing/2014/main" id="{84F90DBC-282C-438F-81E0-DFA3B382DCEC}"/>
              </a:ext>
            </a:extLst>
          </p:cNvPr>
          <p:cNvSpPr>
            <a:spLocks noGrp="1"/>
          </p:cNvSpPr>
          <p:nvPr>
            <p:ph type="title"/>
          </p:nvPr>
        </p:nvSpPr>
        <p:spPr/>
        <p:txBody>
          <a:bodyPr/>
          <a:lstStyle/>
          <a:p>
            <a:r>
              <a:rPr lang="en-US" dirty="0"/>
              <a:t>Employment After Retirement Limits Chart</a:t>
            </a:r>
          </a:p>
        </p:txBody>
      </p:sp>
      <p:graphicFrame>
        <p:nvGraphicFramePr>
          <p:cNvPr id="5" name="Table 4">
            <a:extLst>
              <a:ext uri="{FF2B5EF4-FFF2-40B4-BE49-F238E27FC236}">
                <a16:creationId xmlns:a16="http://schemas.microsoft.com/office/drawing/2014/main" id="{5C8096EC-64DF-4BCD-95E0-6EA6645F93AB}"/>
              </a:ext>
            </a:extLst>
          </p:cNvPr>
          <p:cNvGraphicFramePr>
            <a:graphicFrameLocks noGrp="1"/>
          </p:cNvGraphicFramePr>
          <p:nvPr>
            <p:extLst>
              <p:ext uri="{D42A27DB-BD31-4B8C-83A1-F6EECF244321}">
                <p14:modId xmlns:p14="http://schemas.microsoft.com/office/powerpoint/2010/main" val="3641924525"/>
              </p:ext>
            </p:extLst>
          </p:nvPr>
        </p:nvGraphicFramePr>
        <p:xfrm>
          <a:off x="1054069" y="1453237"/>
          <a:ext cx="10326920" cy="4903113"/>
        </p:xfrm>
        <a:graphic>
          <a:graphicData uri="http://schemas.openxmlformats.org/drawingml/2006/table">
            <a:tbl>
              <a:tblPr firstRow="1" firstCol="1" bandRow="1">
                <a:tableStyleId>{9DCAF9ED-07DC-4A11-8D7F-57B35C25682E}</a:tableStyleId>
              </a:tblPr>
              <a:tblGrid>
                <a:gridCol w="2581730">
                  <a:extLst>
                    <a:ext uri="{9D8B030D-6E8A-4147-A177-3AD203B41FA5}">
                      <a16:colId xmlns:a16="http://schemas.microsoft.com/office/drawing/2014/main" val="20000"/>
                    </a:ext>
                  </a:extLst>
                </a:gridCol>
                <a:gridCol w="2581730">
                  <a:extLst>
                    <a:ext uri="{9D8B030D-6E8A-4147-A177-3AD203B41FA5}">
                      <a16:colId xmlns:a16="http://schemas.microsoft.com/office/drawing/2014/main" val="20001"/>
                    </a:ext>
                  </a:extLst>
                </a:gridCol>
                <a:gridCol w="2581730">
                  <a:extLst>
                    <a:ext uri="{9D8B030D-6E8A-4147-A177-3AD203B41FA5}">
                      <a16:colId xmlns:a16="http://schemas.microsoft.com/office/drawing/2014/main" val="20002"/>
                    </a:ext>
                  </a:extLst>
                </a:gridCol>
                <a:gridCol w="2581730">
                  <a:extLst>
                    <a:ext uri="{9D8B030D-6E8A-4147-A177-3AD203B41FA5}">
                      <a16:colId xmlns:a16="http://schemas.microsoft.com/office/drawing/2014/main" val="20003"/>
                    </a:ext>
                  </a:extLst>
                </a:gridCol>
              </a:tblGrid>
              <a:tr h="1118193">
                <a:tc>
                  <a:txBody>
                    <a:bodyPr/>
                    <a:lstStyle/>
                    <a:p>
                      <a:pPr marL="0" marR="0" algn="ctr">
                        <a:lnSpc>
                          <a:spcPct val="107000"/>
                        </a:lnSpc>
                        <a:spcBef>
                          <a:spcPts val="0"/>
                        </a:spcBef>
                        <a:spcAft>
                          <a:spcPts val="0"/>
                        </a:spcAft>
                      </a:pPr>
                      <a:r>
                        <a:rPr lang="en-US" sz="1100" dirty="0">
                          <a:effectLst/>
                        </a:rPr>
                        <a:t> </a:t>
                      </a:r>
                    </a:p>
                    <a:p>
                      <a:pPr marL="0" marR="0" algn="ctr">
                        <a:lnSpc>
                          <a:spcPct val="107000"/>
                        </a:lnSpc>
                        <a:spcBef>
                          <a:spcPts val="0"/>
                        </a:spcBef>
                        <a:spcAft>
                          <a:spcPts val="0"/>
                        </a:spcAft>
                      </a:pPr>
                      <a:r>
                        <a:rPr lang="en-US" sz="1100" dirty="0">
                          <a:effectLst/>
                        </a:rPr>
                        <a:t> </a:t>
                      </a:r>
                    </a:p>
                    <a:p>
                      <a:pPr marL="0" marR="0" algn="ctr">
                        <a:lnSpc>
                          <a:spcPct val="107000"/>
                        </a:lnSpc>
                        <a:spcBef>
                          <a:spcPts val="0"/>
                        </a:spcBef>
                        <a:spcAft>
                          <a:spcPts val="0"/>
                        </a:spcAft>
                      </a:pPr>
                      <a:r>
                        <a:rPr lang="en-US" sz="1100" dirty="0">
                          <a:effectLst/>
                        </a:rPr>
                        <a:t> </a:t>
                      </a:r>
                    </a:p>
                    <a:p>
                      <a:pPr marL="0" marR="0" algn="ctr">
                        <a:lnSpc>
                          <a:spcPct val="107000"/>
                        </a:lnSpc>
                        <a:spcBef>
                          <a:spcPts val="0"/>
                        </a:spcBef>
                        <a:spcAft>
                          <a:spcPts val="0"/>
                        </a:spcAft>
                      </a:pPr>
                      <a:r>
                        <a:rPr lang="en-US" sz="1100" dirty="0">
                          <a:effectLst/>
                        </a:rPr>
                        <a:t>Month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 </a:t>
                      </a:r>
                    </a:p>
                    <a:p>
                      <a:pPr marL="0" marR="0" algn="ctr">
                        <a:lnSpc>
                          <a:spcPct val="107000"/>
                        </a:lnSpc>
                        <a:spcBef>
                          <a:spcPts val="0"/>
                        </a:spcBef>
                        <a:spcAft>
                          <a:spcPts val="0"/>
                        </a:spcAft>
                      </a:pPr>
                      <a:r>
                        <a:rPr lang="en-US" sz="1100" dirty="0">
                          <a:effectLst/>
                        </a:rPr>
                        <a:t> </a:t>
                      </a:r>
                    </a:p>
                    <a:p>
                      <a:pPr marL="0" marR="0" algn="ctr">
                        <a:lnSpc>
                          <a:spcPct val="107000"/>
                        </a:lnSpc>
                        <a:spcBef>
                          <a:spcPts val="0"/>
                        </a:spcBef>
                        <a:spcAft>
                          <a:spcPts val="0"/>
                        </a:spcAft>
                      </a:pPr>
                      <a:r>
                        <a:rPr lang="en-US" sz="1100" dirty="0">
                          <a:effectLst/>
                        </a:rPr>
                        <a:t>Total Number of Workdays in Calendar Month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 </a:t>
                      </a:r>
                    </a:p>
                    <a:p>
                      <a:pPr marL="0" marR="0" algn="ctr">
                        <a:lnSpc>
                          <a:spcPct val="107000"/>
                        </a:lnSpc>
                        <a:spcBef>
                          <a:spcPts val="0"/>
                        </a:spcBef>
                        <a:spcAft>
                          <a:spcPts val="0"/>
                        </a:spcAft>
                      </a:pPr>
                      <a:r>
                        <a:rPr lang="en-US" sz="1100" dirty="0">
                          <a:effectLst/>
                        </a:rPr>
                        <a:t>Number of Hours a Retiree Working One-Half Time or Less May Work Without Triggering Surcharges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dirty="0">
                        <a:effectLst/>
                      </a:endParaRPr>
                    </a:p>
                    <a:p>
                      <a:pPr marL="0" marR="0" algn="ctr">
                        <a:lnSpc>
                          <a:spcPct val="107000"/>
                        </a:lnSpc>
                        <a:spcBef>
                          <a:spcPts val="0"/>
                        </a:spcBef>
                        <a:spcAft>
                          <a:spcPts val="0"/>
                        </a:spcAft>
                      </a:pPr>
                      <a:r>
                        <a:rPr lang="en-US" sz="1100" dirty="0">
                          <a:effectLst/>
                        </a:rPr>
                        <a:t>Number of Workdays Retiree Combining Substitute and Other TRS-Covered Employment May Work Without Triggering Surcharges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15410">
                <a:tc>
                  <a:txBody>
                    <a:bodyPr/>
                    <a:lstStyle/>
                    <a:p>
                      <a:pPr marL="0" marR="0" algn="ctr">
                        <a:lnSpc>
                          <a:spcPct val="107000"/>
                        </a:lnSpc>
                        <a:spcBef>
                          <a:spcPts val="0"/>
                        </a:spcBef>
                        <a:spcAft>
                          <a:spcPts val="0"/>
                        </a:spcAft>
                      </a:pPr>
                      <a:r>
                        <a:rPr lang="en-US" sz="1100" dirty="0">
                          <a:effectLst/>
                        </a:rPr>
                        <a:t>September 2019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21 days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84 hours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10 days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15410">
                <a:tc>
                  <a:txBody>
                    <a:bodyPr/>
                    <a:lstStyle/>
                    <a:p>
                      <a:pPr marL="0" marR="0" algn="ctr">
                        <a:lnSpc>
                          <a:spcPct val="107000"/>
                        </a:lnSpc>
                        <a:spcBef>
                          <a:spcPts val="0"/>
                        </a:spcBef>
                        <a:spcAft>
                          <a:spcPts val="0"/>
                        </a:spcAft>
                      </a:pPr>
                      <a:r>
                        <a:rPr lang="en-US" sz="1100" dirty="0">
                          <a:effectLst/>
                        </a:rPr>
                        <a:t>October 2019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23 days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92 hours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11 days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15410">
                <a:tc>
                  <a:txBody>
                    <a:bodyPr/>
                    <a:lstStyle/>
                    <a:p>
                      <a:pPr marL="0" marR="0" algn="ctr">
                        <a:lnSpc>
                          <a:spcPct val="107000"/>
                        </a:lnSpc>
                        <a:spcBef>
                          <a:spcPts val="0"/>
                        </a:spcBef>
                        <a:spcAft>
                          <a:spcPts val="0"/>
                        </a:spcAft>
                      </a:pPr>
                      <a:r>
                        <a:rPr lang="en-US" sz="1100">
                          <a:effectLst/>
                        </a:rPr>
                        <a:t>November 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21 days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84 hours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10 days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5410">
                <a:tc>
                  <a:txBody>
                    <a:bodyPr/>
                    <a:lstStyle/>
                    <a:p>
                      <a:pPr marL="0" marR="0" algn="ctr">
                        <a:lnSpc>
                          <a:spcPct val="107000"/>
                        </a:lnSpc>
                        <a:spcBef>
                          <a:spcPts val="0"/>
                        </a:spcBef>
                        <a:spcAft>
                          <a:spcPts val="0"/>
                        </a:spcAft>
                      </a:pPr>
                      <a:r>
                        <a:rPr lang="en-US" sz="1100">
                          <a:effectLst/>
                        </a:rPr>
                        <a:t>December 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22 days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88 hours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11 days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15410">
                <a:tc>
                  <a:txBody>
                    <a:bodyPr/>
                    <a:lstStyle/>
                    <a:p>
                      <a:pPr marL="0" marR="0" algn="ctr">
                        <a:lnSpc>
                          <a:spcPct val="107000"/>
                        </a:lnSpc>
                        <a:spcBef>
                          <a:spcPts val="0"/>
                        </a:spcBef>
                        <a:spcAft>
                          <a:spcPts val="0"/>
                        </a:spcAft>
                      </a:pPr>
                      <a:r>
                        <a:rPr lang="en-US" sz="1100" dirty="0">
                          <a:effectLst/>
                        </a:rPr>
                        <a:t>January 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23 days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92 hours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11 days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15410">
                <a:tc>
                  <a:txBody>
                    <a:bodyPr/>
                    <a:lstStyle/>
                    <a:p>
                      <a:pPr marL="0" marR="0" algn="ctr">
                        <a:lnSpc>
                          <a:spcPct val="107000"/>
                        </a:lnSpc>
                        <a:spcBef>
                          <a:spcPts val="0"/>
                        </a:spcBef>
                        <a:spcAft>
                          <a:spcPts val="0"/>
                        </a:spcAft>
                      </a:pPr>
                      <a:r>
                        <a:rPr lang="en-US" sz="1100">
                          <a:effectLst/>
                        </a:rPr>
                        <a:t>February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20 days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80 hours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10 days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15410">
                <a:tc>
                  <a:txBody>
                    <a:bodyPr/>
                    <a:lstStyle/>
                    <a:p>
                      <a:pPr marL="0" marR="0" algn="ctr">
                        <a:lnSpc>
                          <a:spcPct val="107000"/>
                        </a:lnSpc>
                        <a:spcBef>
                          <a:spcPts val="0"/>
                        </a:spcBef>
                        <a:spcAft>
                          <a:spcPts val="0"/>
                        </a:spcAft>
                      </a:pPr>
                      <a:r>
                        <a:rPr lang="en-US" sz="1100">
                          <a:effectLst/>
                        </a:rPr>
                        <a:t>March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22 days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88 hours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11 days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15410">
                <a:tc>
                  <a:txBody>
                    <a:bodyPr/>
                    <a:lstStyle/>
                    <a:p>
                      <a:pPr marL="0" marR="0" algn="ctr">
                        <a:lnSpc>
                          <a:spcPct val="107000"/>
                        </a:lnSpc>
                        <a:spcBef>
                          <a:spcPts val="0"/>
                        </a:spcBef>
                        <a:spcAft>
                          <a:spcPts val="0"/>
                        </a:spcAft>
                      </a:pPr>
                      <a:r>
                        <a:rPr lang="en-US" sz="1100">
                          <a:effectLst/>
                        </a:rPr>
                        <a:t>April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22 days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88 hours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11 days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15410">
                <a:tc>
                  <a:txBody>
                    <a:bodyPr/>
                    <a:lstStyle/>
                    <a:p>
                      <a:pPr marL="0" marR="0" algn="ctr">
                        <a:lnSpc>
                          <a:spcPct val="107000"/>
                        </a:lnSpc>
                        <a:spcBef>
                          <a:spcPts val="0"/>
                        </a:spcBef>
                        <a:spcAft>
                          <a:spcPts val="0"/>
                        </a:spcAft>
                      </a:pPr>
                      <a:r>
                        <a:rPr lang="en-US" sz="1100">
                          <a:effectLst/>
                        </a:rPr>
                        <a:t>May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21 days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84 hours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10 days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15410">
                <a:tc>
                  <a:txBody>
                    <a:bodyPr/>
                    <a:lstStyle/>
                    <a:p>
                      <a:pPr marL="0" marR="0" algn="ctr">
                        <a:lnSpc>
                          <a:spcPct val="107000"/>
                        </a:lnSpc>
                        <a:spcBef>
                          <a:spcPts val="0"/>
                        </a:spcBef>
                        <a:spcAft>
                          <a:spcPts val="0"/>
                        </a:spcAft>
                      </a:pPr>
                      <a:r>
                        <a:rPr lang="en-US" sz="1100">
                          <a:effectLst/>
                        </a:rPr>
                        <a:t>June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22 days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88 hours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11 days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15410">
                <a:tc>
                  <a:txBody>
                    <a:bodyPr/>
                    <a:lstStyle/>
                    <a:p>
                      <a:pPr marL="0" marR="0" algn="ctr">
                        <a:lnSpc>
                          <a:spcPct val="107000"/>
                        </a:lnSpc>
                        <a:spcBef>
                          <a:spcPts val="0"/>
                        </a:spcBef>
                        <a:spcAft>
                          <a:spcPts val="0"/>
                        </a:spcAft>
                      </a:pPr>
                      <a:r>
                        <a:rPr lang="en-US" sz="1100">
                          <a:effectLst/>
                        </a:rPr>
                        <a:t>July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23 days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92 hours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11 days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15410">
                <a:tc>
                  <a:txBody>
                    <a:bodyPr/>
                    <a:lstStyle/>
                    <a:p>
                      <a:pPr marL="0" marR="0" algn="ctr">
                        <a:lnSpc>
                          <a:spcPct val="107000"/>
                        </a:lnSpc>
                        <a:spcBef>
                          <a:spcPts val="0"/>
                        </a:spcBef>
                        <a:spcAft>
                          <a:spcPts val="0"/>
                        </a:spcAft>
                      </a:pPr>
                      <a:r>
                        <a:rPr lang="en-US" sz="1100" dirty="0">
                          <a:effectLst/>
                        </a:rPr>
                        <a:t>August 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21 days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84 hours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rPr>
                        <a:t>10 days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6" name="TextBox 5">
            <a:extLst>
              <a:ext uri="{FF2B5EF4-FFF2-40B4-BE49-F238E27FC236}">
                <a16:creationId xmlns:a16="http://schemas.microsoft.com/office/drawing/2014/main" id="{A341DB3A-E053-4B45-BF9F-13F695B35E40}"/>
              </a:ext>
            </a:extLst>
          </p:cNvPr>
          <p:cNvSpPr txBox="1"/>
          <p:nvPr/>
        </p:nvSpPr>
        <p:spPr>
          <a:xfrm rot="19595112">
            <a:off x="3360163" y="3443130"/>
            <a:ext cx="5471671" cy="923330"/>
          </a:xfrm>
          <a:prstGeom prst="rect">
            <a:avLst/>
          </a:prstGeom>
          <a:noFill/>
        </p:spPr>
        <p:txBody>
          <a:bodyPr wrap="square" rtlCol="0">
            <a:spAutoFit/>
          </a:bodyPr>
          <a:lstStyle/>
          <a:p>
            <a:pPr algn="ctr"/>
            <a:r>
              <a:rPr lang="en-US" sz="5400" b="1" dirty="0">
                <a:ln w="6600">
                  <a:solidFill>
                    <a:srgbClr val="F26522"/>
                  </a:solidFill>
                  <a:prstDash val="solid"/>
                </a:ln>
                <a:solidFill>
                  <a:srgbClr val="FFFFFF"/>
                </a:solidFill>
                <a:effectLst>
                  <a:outerShdw dist="38100" dir="2700000" algn="tl" rotWithShape="0">
                    <a:srgbClr val="F26522"/>
                  </a:outerShdw>
                </a:effectLst>
              </a:rPr>
              <a:t>Example</a:t>
            </a:r>
          </a:p>
        </p:txBody>
      </p:sp>
    </p:spTree>
    <p:extLst>
      <p:ext uri="{BB962C8B-B14F-4D97-AF65-F5344CB8AC3E}">
        <p14:creationId xmlns:p14="http://schemas.microsoft.com/office/powerpoint/2010/main" val="1236131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E6B0D-A485-4241-B449-14F5E766F14B}"/>
              </a:ext>
            </a:extLst>
          </p:cNvPr>
          <p:cNvSpPr>
            <a:spLocks noGrp="1"/>
          </p:cNvSpPr>
          <p:nvPr>
            <p:ph type="title"/>
          </p:nvPr>
        </p:nvSpPr>
        <p:spPr/>
        <p:txBody>
          <a:bodyPr/>
          <a:lstStyle/>
          <a:p>
            <a:r>
              <a:rPr lang="en-US" dirty="0"/>
              <a:t>ER Report – Other Considerations</a:t>
            </a:r>
          </a:p>
        </p:txBody>
      </p:sp>
      <p:sp>
        <p:nvSpPr>
          <p:cNvPr id="3" name="Content Placeholder 2">
            <a:extLst>
              <a:ext uri="{FF2B5EF4-FFF2-40B4-BE49-F238E27FC236}">
                <a16:creationId xmlns:a16="http://schemas.microsoft.com/office/drawing/2014/main" id="{66DD8995-60F5-46C8-B3CF-77946814C78E}"/>
              </a:ext>
            </a:extLst>
          </p:cNvPr>
          <p:cNvSpPr>
            <a:spLocks noGrp="1"/>
          </p:cNvSpPr>
          <p:nvPr>
            <p:ph idx="1"/>
          </p:nvPr>
        </p:nvSpPr>
        <p:spPr>
          <a:xfrm>
            <a:off x="838200" y="1484986"/>
            <a:ext cx="10515600" cy="2412311"/>
          </a:xfrm>
        </p:spPr>
        <p:txBody>
          <a:bodyPr/>
          <a:lstStyle/>
          <a:p>
            <a:pPr marL="0" indent="0" algn="just">
              <a:buNone/>
            </a:pPr>
            <a:r>
              <a:rPr lang="en-US" dirty="0"/>
              <a:t>Retirees are considered employees during the first 12 consecutive-calendar-months following retirement if they are performing duties or providing services for an educational institution that an employee of the institution would otherwise perform and working as an independent contractor, volunteer or waiving compensation.  </a:t>
            </a:r>
          </a:p>
          <a:p>
            <a:endParaRPr lang="en-US" dirty="0"/>
          </a:p>
        </p:txBody>
      </p:sp>
      <p:sp>
        <p:nvSpPr>
          <p:cNvPr id="4" name="Slide Number Placeholder 3">
            <a:extLst>
              <a:ext uri="{FF2B5EF4-FFF2-40B4-BE49-F238E27FC236}">
                <a16:creationId xmlns:a16="http://schemas.microsoft.com/office/drawing/2014/main" id="{EEB6FE1C-E0C5-4083-9E00-2A0FA0AE0D0B}"/>
              </a:ext>
            </a:extLst>
          </p:cNvPr>
          <p:cNvSpPr>
            <a:spLocks noGrp="1"/>
          </p:cNvSpPr>
          <p:nvPr>
            <p:ph type="sldNum" sz="quarter" idx="12"/>
          </p:nvPr>
        </p:nvSpPr>
        <p:spPr/>
        <p:txBody>
          <a:bodyPr/>
          <a:lstStyle/>
          <a:p>
            <a:fld id="{EBB06CB8-09CA-444F-B64E-B134B812EDE5}" type="slidenum">
              <a:rPr lang="en-US" smtClean="0"/>
              <a:t>49</a:t>
            </a:fld>
            <a:endParaRPr lang="en-US"/>
          </a:p>
        </p:txBody>
      </p:sp>
      <p:grpSp>
        <p:nvGrpSpPr>
          <p:cNvPr id="5" name="Group 4">
            <a:extLst>
              <a:ext uri="{FF2B5EF4-FFF2-40B4-BE49-F238E27FC236}">
                <a16:creationId xmlns:a16="http://schemas.microsoft.com/office/drawing/2014/main" id="{7B7678DA-9CFF-4EDA-A8BA-755A49DE948D}"/>
              </a:ext>
            </a:extLst>
          </p:cNvPr>
          <p:cNvGrpSpPr/>
          <p:nvPr/>
        </p:nvGrpSpPr>
        <p:grpSpPr>
          <a:xfrm>
            <a:off x="6537862" y="5445587"/>
            <a:ext cx="3840892" cy="654627"/>
            <a:chOff x="4041978" y="6066848"/>
            <a:chExt cx="3840892" cy="654627"/>
          </a:xfrm>
        </p:grpSpPr>
        <p:sp>
          <p:nvSpPr>
            <p:cNvPr id="6" name="TextBox 5">
              <a:hlinkClick r:id="rId2"/>
              <a:extLst>
                <a:ext uri="{FF2B5EF4-FFF2-40B4-BE49-F238E27FC236}">
                  <a16:creationId xmlns:a16="http://schemas.microsoft.com/office/drawing/2014/main" id="{8AB62B47-C61B-4202-BEE9-DF4B8FE8E316}"/>
                </a:ext>
              </a:extLst>
            </p:cNvPr>
            <p:cNvSpPr txBox="1"/>
            <p:nvPr/>
          </p:nvSpPr>
          <p:spPr>
            <a:xfrm>
              <a:off x="4318788" y="6274475"/>
              <a:ext cx="3564082" cy="369332"/>
            </a:xfrm>
            <a:prstGeom prst="rect">
              <a:avLst/>
            </a:prstGeom>
            <a:noFill/>
          </p:spPr>
          <p:txBody>
            <a:bodyPr wrap="square" rtlCol="0">
              <a:spAutoFit/>
            </a:bodyPr>
            <a:lstStyle/>
            <a:p>
              <a:pPr algn="ctr"/>
              <a:r>
                <a:rPr lang="en-US" dirty="0">
                  <a:hlinkClick r:id="rId3"/>
                </a:rPr>
                <a:t>Sec. 824.601</a:t>
              </a:r>
              <a:endParaRPr lang="en-US" dirty="0"/>
            </a:p>
          </p:txBody>
        </p:sp>
        <p:pic>
          <p:nvPicPr>
            <p:cNvPr id="7" name="Picture 6">
              <a:extLst>
                <a:ext uri="{FF2B5EF4-FFF2-40B4-BE49-F238E27FC236}">
                  <a16:creationId xmlns:a16="http://schemas.microsoft.com/office/drawing/2014/main" id="{87A1D0E8-89EB-45F6-925E-E44539C9DF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1978" y="6066848"/>
              <a:ext cx="553620" cy="654627"/>
            </a:xfrm>
            <a:prstGeom prst="rect">
              <a:avLst/>
            </a:prstGeom>
          </p:spPr>
        </p:pic>
      </p:grpSp>
      <p:grpSp>
        <p:nvGrpSpPr>
          <p:cNvPr id="8" name="Group 7">
            <a:extLst>
              <a:ext uri="{FF2B5EF4-FFF2-40B4-BE49-F238E27FC236}">
                <a16:creationId xmlns:a16="http://schemas.microsoft.com/office/drawing/2014/main" id="{CB23798B-5471-43C5-B11A-5FD60600A9B7}"/>
              </a:ext>
            </a:extLst>
          </p:cNvPr>
          <p:cNvGrpSpPr/>
          <p:nvPr/>
        </p:nvGrpSpPr>
        <p:grpSpPr>
          <a:xfrm>
            <a:off x="1813246" y="5445588"/>
            <a:ext cx="3840892" cy="654627"/>
            <a:chOff x="4041978" y="6066848"/>
            <a:chExt cx="3840892" cy="654627"/>
          </a:xfrm>
        </p:grpSpPr>
        <p:sp>
          <p:nvSpPr>
            <p:cNvPr id="9" name="TextBox 8">
              <a:hlinkClick r:id="rId2"/>
              <a:extLst>
                <a:ext uri="{FF2B5EF4-FFF2-40B4-BE49-F238E27FC236}">
                  <a16:creationId xmlns:a16="http://schemas.microsoft.com/office/drawing/2014/main" id="{6A20E09A-63DA-49B9-AB1F-56CFD1F315D8}"/>
                </a:ext>
              </a:extLst>
            </p:cNvPr>
            <p:cNvSpPr txBox="1"/>
            <p:nvPr/>
          </p:nvSpPr>
          <p:spPr>
            <a:xfrm>
              <a:off x="4318788" y="6274475"/>
              <a:ext cx="3564082" cy="369332"/>
            </a:xfrm>
            <a:prstGeom prst="rect">
              <a:avLst/>
            </a:prstGeom>
            <a:noFill/>
          </p:spPr>
          <p:txBody>
            <a:bodyPr wrap="square" rtlCol="0">
              <a:spAutoFit/>
            </a:bodyPr>
            <a:lstStyle/>
            <a:p>
              <a:pPr algn="ctr"/>
              <a:r>
                <a:rPr lang="en-US" dirty="0">
                  <a:hlinkClick r:id="rId5"/>
                </a:rPr>
                <a:t>RULE §31.11</a:t>
              </a:r>
              <a:endParaRPr lang="en-US" dirty="0"/>
            </a:p>
          </p:txBody>
        </p:sp>
        <p:pic>
          <p:nvPicPr>
            <p:cNvPr id="10" name="Picture 9">
              <a:extLst>
                <a:ext uri="{FF2B5EF4-FFF2-40B4-BE49-F238E27FC236}">
                  <a16:creationId xmlns:a16="http://schemas.microsoft.com/office/drawing/2014/main" id="{F9D01606-0DF6-4C16-96AA-53F73C634D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1978" y="6066848"/>
              <a:ext cx="553620" cy="654627"/>
            </a:xfrm>
            <a:prstGeom prst="rect">
              <a:avLst/>
            </a:prstGeom>
          </p:spPr>
        </p:pic>
      </p:grpSp>
    </p:spTree>
    <p:extLst>
      <p:ext uri="{BB962C8B-B14F-4D97-AF65-F5344CB8AC3E}">
        <p14:creationId xmlns:p14="http://schemas.microsoft.com/office/powerpoint/2010/main" val="853224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B41AA7-BEC5-4B5D-B995-554BA53876D8}"/>
              </a:ext>
            </a:extLst>
          </p:cNvPr>
          <p:cNvSpPr>
            <a:spLocks noGrp="1"/>
          </p:cNvSpPr>
          <p:nvPr>
            <p:ph sz="half" idx="1"/>
          </p:nvPr>
        </p:nvSpPr>
        <p:spPr/>
        <p:txBody>
          <a:bodyPr>
            <a:normAutofit fontScale="92500" lnSpcReduction="10000"/>
          </a:bodyPr>
          <a:lstStyle/>
          <a:p>
            <a:r>
              <a:rPr lang="en-US" dirty="0"/>
              <a:t>Regular Payroll &amp; Corresponding TEXNET Deposits</a:t>
            </a:r>
          </a:p>
          <a:p>
            <a:pPr lvl="1"/>
            <a:r>
              <a:rPr lang="en-US" dirty="0"/>
              <a:t>6th of month following report month *</a:t>
            </a:r>
          </a:p>
          <a:p>
            <a:endParaRPr lang="en-US" dirty="0"/>
          </a:p>
          <a:p>
            <a:r>
              <a:rPr lang="en-US" dirty="0"/>
              <a:t>Employment After Retirement &amp; Corresponding TEXNET Deposits</a:t>
            </a:r>
          </a:p>
          <a:p>
            <a:pPr lvl="1"/>
            <a:r>
              <a:rPr lang="en-US" dirty="0"/>
              <a:t>10th of month following report month *</a:t>
            </a:r>
          </a:p>
          <a:p>
            <a:pPr lvl="1"/>
            <a:r>
              <a:rPr lang="en-US" dirty="0"/>
              <a:t>Exception: August ER Report </a:t>
            </a:r>
          </a:p>
          <a:p>
            <a:endParaRPr lang="en-US" dirty="0"/>
          </a:p>
          <a:p>
            <a:pPr marL="0" indent="0" algn="just">
              <a:buNone/>
            </a:pPr>
            <a:r>
              <a:rPr lang="en-US" dirty="0"/>
              <a:t>*Unless due date falls on weekend or federal holiday, then reports and deposits are due the previous business day. </a:t>
            </a:r>
          </a:p>
          <a:p>
            <a:endParaRPr lang="en-US" dirty="0"/>
          </a:p>
        </p:txBody>
      </p:sp>
      <p:sp>
        <p:nvSpPr>
          <p:cNvPr id="4" name="Slide Number Placeholder 3">
            <a:extLst>
              <a:ext uri="{FF2B5EF4-FFF2-40B4-BE49-F238E27FC236}">
                <a16:creationId xmlns:a16="http://schemas.microsoft.com/office/drawing/2014/main" id="{E66F87AA-65EB-43EB-AFAB-2BDBCC27FEDA}"/>
              </a:ext>
            </a:extLst>
          </p:cNvPr>
          <p:cNvSpPr>
            <a:spLocks noGrp="1"/>
          </p:cNvSpPr>
          <p:nvPr>
            <p:ph type="sldNum" sz="quarter" idx="12"/>
          </p:nvPr>
        </p:nvSpPr>
        <p:spPr/>
        <p:txBody>
          <a:bodyPr/>
          <a:lstStyle/>
          <a:p>
            <a:fld id="{EBB06CB8-09CA-444F-B64E-B134B812EDE5}" type="slidenum">
              <a:rPr lang="en-US" smtClean="0"/>
              <a:t>5</a:t>
            </a:fld>
            <a:endParaRPr lang="en-US"/>
          </a:p>
        </p:txBody>
      </p:sp>
      <p:sp>
        <p:nvSpPr>
          <p:cNvPr id="5" name="Title 4">
            <a:extLst>
              <a:ext uri="{FF2B5EF4-FFF2-40B4-BE49-F238E27FC236}">
                <a16:creationId xmlns:a16="http://schemas.microsoft.com/office/drawing/2014/main" id="{9B362F08-EED7-4C5D-8E03-6D60745B5A81}"/>
              </a:ext>
            </a:extLst>
          </p:cNvPr>
          <p:cNvSpPr>
            <a:spLocks noGrp="1"/>
          </p:cNvSpPr>
          <p:nvPr>
            <p:ph type="title"/>
          </p:nvPr>
        </p:nvSpPr>
        <p:spPr/>
        <p:txBody>
          <a:bodyPr/>
          <a:lstStyle/>
          <a:p>
            <a:r>
              <a:rPr lang="en-US" dirty="0"/>
              <a:t>Due Dates &amp; Penalties</a:t>
            </a:r>
          </a:p>
        </p:txBody>
      </p:sp>
      <p:sp>
        <p:nvSpPr>
          <p:cNvPr id="7" name="Rounded Rectangle 12">
            <a:extLst>
              <a:ext uri="{FF2B5EF4-FFF2-40B4-BE49-F238E27FC236}">
                <a16:creationId xmlns:a16="http://schemas.microsoft.com/office/drawing/2014/main" id="{481DE54F-BDAD-4F4F-86BB-C236FE0277CA}"/>
              </a:ext>
            </a:extLst>
          </p:cNvPr>
          <p:cNvSpPr/>
          <p:nvPr/>
        </p:nvSpPr>
        <p:spPr>
          <a:xfrm>
            <a:off x="6743698" y="1599917"/>
            <a:ext cx="4270664" cy="145556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u="sng" dirty="0"/>
              <a:t>Penalty </a:t>
            </a:r>
            <a:r>
              <a:rPr lang="en-US" sz="2800" b="1" u="sng" dirty="0"/>
              <a:t>Interest</a:t>
            </a:r>
          </a:p>
          <a:p>
            <a:pPr algn="ctr"/>
            <a:r>
              <a:rPr lang="en-US" sz="2400" dirty="0"/>
              <a:t>Late TEXNET &amp; Positive    Report Corrections</a:t>
            </a:r>
            <a:endParaRPr lang="en-US" sz="2000" dirty="0"/>
          </a:p>
        </p:txBody>
      </p:sp>
      <p:sp>
        <p:nvSpPr>
          <p:cNvPr id="8" name="TextBox 7">
            <a:extLst>
              <a:ext uri="{FF2B5EF4-FFF2-40B4-BE49-F238E27FC236}">
                <a16:creationId xmlns:a16="http://schemas.microsoft.com/office/drawing/2014/main" id="{ACE9225F-CD9D-4A64-99F3-2820EB810A48}"/>
              </a:ext>
            </a:extLst>
          </p:cNvPr>
          <p:cNvSpPr txBox="1"/>
          <p:nvPr/>
        </p:nvSpPr>
        <p:spPr>
          <a:xfrm>
            <a:off x="7980216" y="3175327"/>
            <a:ext cx="1797627" cy="1015663"/>
          </a:xfrm>
          <a:prstGeom prst="rect">
            <a:avLst/>
          </a:prstGeom>
          <a:noFill/>
        </p:spPr>
        <p:txBody>
          <a:bodyPr wrap="square" rtlCol="0">
            <a:spAutoFit/>
          </a:bodyPr>
          <a:lstStyle/>
          <a:p>
            <a:pPr algn="ctr"/>
            <a:r>
              <a:rPr lang="en-US" sz="6000" dirty="0"/>
              <a:t>VS.</a:t>
            </a:r>
          </a:p>
        </p:txBody>
      </p:sp>
      <p:sp>
        <p:nvSpPr>
          <p:cNvPr id="9" name="Rounded Rectangle 15">
            <a:extLst>
              <a:ext uri="{FF2B5EF4-FFF2-40B4-BE49-F238E27FC236}">
                <a16:creationId xmlns:a16="http://schemas.microsoft.com/office/drawing/2014/main" id="{BB2154C0-17FE-4E4E-B52C-2B8EA8FBDDED}"/>
              </a:ext>
            </a:extLst>
          </p:cNvPr>
          <p:cNvSpPr/>
          <p:nvPr/>
        </p:nvSpPr>
        <p:spPr>
          <a:xfrm>
            <a:off x="6743697" y="4310836"/>
            <a:ext cx="4270664" cy="145556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u="sng" dirty="0"/>
              <a:t>Penalty </a:t>
            </a:r>
            <a:r>
              <a:rPr lang="en-US" sz="2800" b="1" u="sng" dirty="0"/>
              <a:t>Fee</a:t>
            </a:r>
          </a:p>
          <a:p>
            <a:pPr algn="ctr"/>
            <a:r>
              <a:rPr lang="en-US" sz="2400" dirty="0"/>
              <a:t>Late/Incomplete Reports</a:t>
            </a:r>
          </a:p>
        </p:txBody>
      </p:sp>
    </p:spTree>
    <p:extLst>
      <p:ext uri="{BB962C8B-B14F-4D97-AF65-F5344CB8AC3E}">
        <p14:creationId xmlns:p14="http://schemas.microsoft.com/office/powerpoint/2010/main" val="31810456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44687-3319-4466-AB94-CB794F2C04D6}"/>
              </a:ext>
            </a:extLst>
          </p:cNvPr>
          <p:cNvSpPr>
            <a:spLocks noGrp="1"/>
          </p:cNvSpPr>
          <p:nvPr>
            <p:ph type="title"/>
          </p:nvPr>
        </p:nvSpPr>
        <p:spPr/>
        <p:txBody>
          <a:bodyPr/>
          <a:lstStyle/>
          <a:p>
            <a:r>
              <a:rPr lang="en-US" dirty="0"/>
              <a:t>ER Report – Other Considerations</a:t>
            </a:r>
          </a:p>
        </p:txBody>
      </p:sp>
      <p:sp>
        <p:nvSpPr>
          <p:cNvPr id="3" name="Content Placeholder 2">
            <a:extLst>
              <a:ext uri="{FF2B5EF4-FFF2-40B4-BE49-F238E27FC236}">
                <a16:creationId xmlns:a16="http://schemas.microsoft.com/office/drawing/2014/main" id="{1356359D-D018-4DF2-ACCF-A7B8F6915860}"/>
              </a:ext>
            </a:extLst>
          </p:cNvPr>
          <p:cNvSpPr>
            <a:spLocks noGrp="1"/>
          </p:cNvSpPr>
          <p:nvPr>
            <p:ph idx="1"/>
          </p:nvPr>
        </p:nvSpPr>
        <p:spPr/>
        <p:txBody>
          <a:bodyPr>
            <a:normAutofit/>
          </a:bodyPr>
          <a:lstStyle/>
          <a:p>
            <a:pPr marL="0" indent="0">
              <a:buNone/>
            </a:pPr>
            <a:r>
              <a:rPr lang="en-US" sz="3200" dirty="0"/>
              <a:t>Retirees substituting in a vacancy</a:t>
            </a:r>
          </a:p>
          <a:p>
            <a:pPr lvl="1"/>
            <a:r>
              <a:rPr lang="en-US" sz="2800" dirty="0"/>
              <a:t>20 days per vacancy</a:t>
            </a:r>
          </a:p>
          <a:p>
            <a:pPr lvl="1"/>
            <a:r>
              <a:rPr lang="en-US" sz="2800" dirty="0"/>
              <a:t>Cannot be vacancy created by retiree’s retirement</a:t>
            </a:r>
          </a:p>
          <a:p>
            <a:pPr lvl="1"/>
            <a:r>
              <a:rPr lang="en-US" sz="2800" dirty="0"/>
              <a:t>Cannot be hired to fill position as the employee </a:t>
            </a:r>
          </a:p>
          <a:p>
            <a:endParaRPr lang="en-US" sz="3200" dirty="0"/>
          </a:p>
        </p:txBody>
      </p:sp>
      <p:sp>
        <p:nvSpPr>
          <p:cNvPr id="4" name="Slide Number Placeholder 3">
            <a:extLst>
              <a:ext uri="{FF2B5EF4-FFF2-40B4-BE49-F238E27FC236}">
                <a16:creationId xmlns:a16="http://schemas.microsoft.com/office/drawing/2014/main" id="{4FAE1B86-7CC4-41F0-BBB1-5C6BE0296B09}"/>
              </a:ext>
            </a:extLst>
          </p:cNvPr>
          <p:cNvSpPr>
            <a:spLocks noGrp="1"/>
          </p:cNvSpPr>
          <p:nvPr>
            <p:ph type="sldNum" sz="quarter" idx="12"/>
          </p:nvPr>
        </p:nvSpPr>
        <p:spPr/>
        <p:txBody>
          <a:bodyPr/>
          <a:lstStyle/>
          <a:p>
            <a:fld id="{EBB06CB8-09CA-444F-B64E-B134B812EDE5}" type="slidenum">
              <a:rPr lang="en-US" smtClean="0"/>
              <a:t>50</a:t>
            </a:fld>
            <a:endParaRPr lang="en-US"/>
          </a:p>
        </p:txBody>
      </p:sp>
      <p:pic>
        <p:nvPicPr>
          <p:cNvPr id="5" name="Picture 4">
            <a:extLst>
              <a:ext uri="{FF2B5EF4-FFF2-40B4-BE49-F238E27FC236}">
                <a16:creationId xmlns:a16="http://schemas.microsoft.com/office/drawing/2014/main" id="{FC0745FC-F6F1-4029-9D24-A7944A7CA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1035" y="3337560"/>
            <a:ext cx="3899450" cy="2222685"/>
          </a:xfrm>
          <a:prstGeom prst="rect">
            <a:avLst/>
          </a:prstGeom>
        </p:spPr>
      </p:pic>
    </p:spTree>
    <p:extLst>
      <p:ext uri="{BB962C8B-B14F-4D97-AF65-F5344CB8AC3E}">
        <p14:creationId xmlns:p14="http://schemas.microsoft.com/office/powerpoint/2010/main" val="9539071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30971-E6FD-4799-98AD-6B2A2066ABF3}"/>
              </a:ext>
            </a:extLst>
          </p:cNvPr>
          <p:cNvSpPr>
            <a:spLocks noGrp="1"/>
          </p:cNvSpPr>
          <p:nvPr>
            <p:ph type="title"/>
          </p:nvPr>
        </p:nvSpPr>
        <p:spPr/>
        <p:txBody>
          <a:bodyPr/>
          <a:lstStyle/>
          <a:p>
            <a:r>
              <a:rPr lang="en-US" dirty="0"/>
              <a:t>Reporting Time Worked by Retirees</a:t>
            </a:r>
          </a:p>
        </p:txBody>
      </p:sp>
      <p:sp>
        <p:nvSpPr>
          <p:cNvPr id="3" name="Content Placeholder 2">
            <a:extLst>
              <a:ext uri="{FF2B5EF4-FFF2-40B4-BE49-F238E27FC236}">
                <a16:creationId xmlns:a16="http://schemas.microsoft.com/office/drawing/2014/main" id="{4C747449-B824-4771-B9A6-B7F6C0552394}"/>
              </a:ext>
            </a:extLst>
          </p:cNvPr>
          <p:cNvSpPr>
            <a:spLocks noGrp="1"/>
          </p:cNvSpPr>
          <p:nvPr>
            <p:ph idx="1"/>
          </p:nvPr>
        </p:nvSpPr>
        <p:spPr>
          <a:xfrm>
            <a:off x="838200" y="1484987"/>
            <a:ext cx="10515600" cy="3024870"/>
          </a:xfrm>
        </p:spPr>
        <p:txBody>
          <a:bodyPr/>
          <a:lstStyle/>
          <a:p>
            <a:pPr marL="0" indent="0">
              <a:buNone/>
            </a:pPr>
            <a:r>
              <a:rPr lang="en-US" sz="3600" dirty="0"/>
              <a:t>For TRS retirees</a:t>
            </a:r>
          </a:p>
          <a:p>
            <a:pPr lvl="1"/>
            <a:r>
              <a:rPr lang="en-US" sz="3200" dirty="0"/>
              <a:t>You </a:t>
            </a:r>
            <a:r>
              <a:rPr lang="en-US" sz="3200" b="1" dirty="0"/>
              <a:t>MUST</a:t>
            </a:r>
            <a:r>
              <a:rPr lang="en-US" sz="3200" dirty="0"/>
              <a:t> report the </a:t>
            </a:r>
            <a:r>
              <a:rPr lang="en-US" sz="3200" u="sng" dirty="0"/>
              <a:t>actual</a:t>
            </a:r>
            <a:r>
              <a:rPr lang="en-US" sz="3200" dirty="0"/>
              <a:t> days and hours worked in the calendar month. </a:t>
            </a:r>
          </a:p>
          <a:p>
            <a:pPr lvl="1"/>
            <a:r>
              <a:rPr lang="en-US" sz="3200" dirty="0"/>
              <a:t>Reporting scheduled days and hours is not permitted </a:t>
            </a:r>
          </a:p>
          <a:p>
            <a:pPr marL="0" indent="0">
              <a:buNone/>
            </a:pPr>
            <a:endParaRPr lang="en-US" dirty="0"/>
          </a:p>
        </p:txBody>
      </p:sp>
      <p:sp>
        <p:nvSpPr>
          <p:cNvPr id="4" name="Slide Number Placeholder 3">
            <a:extLst>
              <a:ext uri="{FF2B5EF4-FFF2-40B4-BE49-F238E27FC236}">
                <a16:creationId xmlns:a16="http://schemas.microsoft.com/office/drawing/2014/main" id="{78B6F4C8-B4E5-4D4E-A7E6-3DBC0758978A}"/>
              </a:ext>
            </a:extLst>
          </p:cNvPr>
          <p:cNvSpPr>
            <a:spLocks noGrp="1"/>
          </p:cNvSpPr>
          <p:nvPr>
            <p:ph type="sldNum" sz="quarter" idx="12"/>
          </p:nvPr>
        </p:nvSpPr>
        <p:spPr/>
        <p:txBody>
          <a:bodyPr/>
          <a:lstStyle/>
          <a:p>
            <a:fld id="{EBB06CB8-09CA-444F-B64E-B134B812EDE5}" type="slidenum">
              <a:rPr lang="en-US" smtClean="0"/>
              <a:t>51</a:t>
            </a:fld>
            <a:endParaRPr lang="en-US"/>
          </a:p>
        </p:txBody>
      </p:sp>
      <p:pic>
        <p:nvPicPr>
          <p:cNvPr id="5" name="Picture 2" descr="Image result for clipart calendar work schedule">
            <a:extLst>
              <a:ext uri="{FF2B5EF4-FFF2-40B4-BE49-F238E27FC236}">
                <a16:creationId xmlns:a16="http://schemas.microsoft.com/office/drawing/2014/main" id="{C5FB43D2-6138-4310-8E19-0E147AFA7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5845" y="4498603"/>
            <a:ext cx="2040309" cy="2040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9796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E75AC-9419-4747-887A-FCD3746AC30E}"/>
              </a:ext>
            </a:extLst>
          </p:cNvPr>
          <p:cNvSpPr>
            <a:spLocks noGrp="1"/>
          </p:cNvSpPr>
          <p:nvPr>
            <p:ph type="title"/>
          </p:nvPr>
        </p:nvSpPr>
        <p:spPr/>
        <p:txBody>
          <a:bodyPr/>
          <a:lstStyle/>
          <a:p>
            <a:r>
              <a:rPr lang="en-US" dirty="0"/>
              <a:t>ER Report - Surcharges</a:t>
            </a:r>
          </a:p>
        </p:txBody>
      </p:sp>
      <p:sp>
        <p:nvSpPr>
          <p:cNvPr id="3" name="Content Placeholder 2">
            <a:extLst>
              <a:ext uri="{FF2B5EF4-FFF2-40B4-BE49-F238E27FC236}">
                <a16:creationId xmlns:a16="http://schemas.microsoft.com/office/drawing/2014/main" id="{F2D8EF0B-82D2-429E-BABD-4C8F82B13EBC}"/>
              </a:ext>
            </a:extLst>
          </p:cNvPr>
          <p:cNvSpPr>
            <a:spLocks noGrp="1"/>
          </p:cNvSpPr>
          <p:nvPr>
            <p:ph idx="1"/>
          </p:nvPr>
        </p:nvSpPr>
        <p:spPr>
          <a:xfrm>
            <a:off x="838201" y="1484986"/>
            <a:ext cx="10272538" cy="2217001"/>
          </a:xfrm>
        </p:spPr>
        <p:txBody>
          <a:bodyPr>
            <a:normAutofit fontScale="92500"/>
          </a:bodyPr>
          <a:lstStyle/>
          <a:p>
            <a:r>
              <a:rPr lang="en-US" sz="3200" dirty="0"/>
              <a:t>Pension Surcharge based on the pay received in the month the retiree exceeded the half-time exception, regardless of when the money was earned. </a:t>
            </a:r>
          </a:p>
          <a:p>
            <a:r>
              <a:rPr lang="en-US" sz="3200" dirty="0"/>
              <a:t>TRS-Care Surcharge due in the month the retiree exceeded the half-time exception, regardless if the retiree receives pay that month. </a:t>
            </a:r>
          </a:p>
          <a:p>
            <a:endParaRPr lang="en-US" sz="3200" dirty="0"/>
          </a:p>
        </p:txBody>
      </p:sp>
      <p:sp>
        <p:nvSpPr>
          <p:cNvPr id="4" name="Slide Number Placeholder 3">
            <a:extLst>
              <a:ext uri="{FF2B5EF4-FFF2-40B4-BE49-F238E27FC236}">
                <a16:creationId xmlns:a16="http://schemas.microsoft.com/office/drawing/2014/main" id="{7AD91831-7197-4946-B9A4-E9EBFA35A939}"/>
              </a:ext>
            </a:extLst>
          </p:cNvPr>
          <p:cNvSpPr>
            <a:spLocks noGrp="1"/>
          </p:cNvSpPr>
          <p:nvPr>
            <p:ph type="sldNum" sz="quarter" idx="12"/>
          </p:nvPr>
        </p:nvSpPr>
        <p:spPr/>
        <p:txBody>
          <a:bodyPr/>
          <a:lstStyle/>
          <a:p>
            <a:fld id="{EBB06CB8-09CA-444F-B64E-B134B812EDE5}" type="slidenum">
              <a:rPr lang="en-US" smtClean="0"/>
              <a:t>52</a:t>
            </a:fld>
            <a:endParaRPr lang="en-US"/>
          </a:p>
        </p:txBody>
      </p:sp>
      <p:grpSp>
        <p:nvGrpSpPr>
          <p:cNvPr id="5" name="Group 4">
            <a:extLst>
              <a:ext uri="{FF2B5EF4-FFF2-40B4-BE49-F238E27FC236}">
                <a16:creationId xmlns:a16="http://schemas.microsoft.com/office/drawing/2014/main" id="{F7823D3F-B8AB-45CE-9EE5-07F9100C919E}"/>
              </a:ext>
            </a:extLst>
          </p:cNvPr>
          <p:cNvGrpSpPr/>
          <p:nvPr/>
        </p:nvGrpSpPr>
        <p:grpSpPr>
          <a:xfrm>
            <a:off x="1996420" y="4089068"/>
            <a:ext cx="8199160" cy="1561201"/>
            <a:chOff x="847858" y="3964201"/>
            <a:chExt cx="8199160" cy="1561201"/>
          </a:xfrm>
        </p:grpSpPr>
        <p:sp>
          <p:nvSpPr>
            <p:cNvPr id="6" name="Rounded Rectangle 4">
              <a:extLst>
                <a:ext uri="{FF2B5EF4-FFF2-40B4-BE49-F238E27FC236}">
                  <a16:creationId xmlns:a16="http://schemas.microsoft.com/office/drawing/2014/main" id="{2EC44EC5-BCB6-46C1-8249-58052F5F1CFF}"/>
                </a:ext>
              </a:extLst>
            </p:cNvPr>
            <p:cNvSpPr/>
            <p:nvPr/>
          </p:nvSpPr>
          <p:spPr>
            <a:xfrm>
              <a:off x="847858" y="3966765"/>
              <a:ext cx="2286000" cy="155863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u="sng" dirty="0"/>
                <a:t>September</a:t>
              </a:r>
            </a:p>
            <a:p>
              <a:pPr algn="ctr"/>
              <a:r>
                <a:rPr lang="en-US" sz="2800" dirty="0"/>
                <a:t>Substitute</a:t>
              </a:r>
            </a:p>
          </p:txBody>
        </p:sp>
        <p:sp>
          <p:nvSpPr>
            <p:cNvPr id="7" name="Rounded Rectangle 5">
              <a:extLst>
                <a:ext uri="{FF2B5EF4-FFF2-40B4-BE49-F238E27FC236}">
                  <a16:creationId xmlns:a16="http://schemas.microsoft.com/office/drawing/2014/main" id="{38DB32C1-EA85-49DE-B41A-67F4BF5CAD89}"/>
                </a:ext>
              </a:extLst>
            </p:cNvPr>
            <p:cNvSpPr/>
            <p:nvPr/>
          </p:nvSpPr>
          <p:spPr>
            <a:xfrm>
              <a:off x="3804438" y="3966764"/>
              <a:ext cx="2286000" cy="155863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u="sng" dirty="0"/>
                <a:t>October</a:t>
              </a:r>
            </a:p>
            <a:p>
              <a:pPr algn="ctr"/>
              <a:r>
                <a:rPr lang="en-US" sz="2800" dirty="0"/>
                <a:t>Full-time</a:t>
              </a:r>
            </a:p>
          </p:txBody>
        </p:sp>
        <p:sp>
          <p:nvSpPr>
            <p:cNvPr id="8" name="Rounded Rectangle 6">
              <a:extLst>
                <a:ext uri="{FF2B5EF4-FFF2-40B4-BE49-F238E27FC236}">
                  <a16:creationId xmlns:a16="http://schemas.microsoft.com/office/drawing/2014/main" id="{069734BA-419F-40A3-889D-EDC69BB48BC3}"/>
                </a:ext>
              </a:extLst>
            </p:cNvPr>
            <p:cNvSpPr/>
            <p:nvPr/>
          </p:nvSpPr>
          <p:spPr>
            <a:xfrm>
              <a:off x="6761018" y="3964201"/>
              <a:ext cx="2286000" cy="155863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u="sng" dirty="0"/>
                <a:t>November</a:t>
              </a:r>
            </a:p>
            <a:p>
              <a:pPr algn="ctr"/>
              <a:r>
                <a:rPr lang="en-US" sz="2800" dirty="0"/>
                <a:t>Substitute</a:t>
              </a:r>
            </a:p>
          </p:txBody>
        </p:sp>
      </p:grpSp>
    </p:spTree>
    <p:extLst>
      <p:ext uri="{BB962C8B-B14F-4D97-AF65-F5344CB8AC3E}">
        <p14:creationId xmlns:p14="http://schemas.microsoft.com/office/powerpoint/2010/main" val="40861550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F0203B-93F0-4941-890A-F31CE5D56511}"/>
              </a:ext>
            </a:extLst>
          </p:cNvPr>
          <p:cNvSpPr>
            <a:spLocks noGrp="1"/>
          </p:cNvSpPr>
          <p:nvPr>
            <p:ph type="sldNum" sz="quarter" idx="12"/>
          </p:nvPr>
        </p:nvSpPr>
        <p:spPr/>
        <p:txBody>
          <a:bodyPr/>
          <a:lstStyle/>
          <a:p>
            <a:fld id="{EBB06CB8-09CA-444F-B64E-B134B812EDE5}" type="slidenum">
              <a:rPr lang="en-US" smtClean="0"/>
              <a:t>53</a:t>
            </a:fld>
            <a:endParaRPr lang="en-US"/>
          </a:p>
        </p:txBody>
      </p:sp>
      <p:sp>
        <p:nvSpPr>
          <p:cNvPr id="3" name="Title 2">
            <a:extLst>
              <a:ext uri="{FF2B5EF4-FFF2-40B4-BE49-F238E27FC236}">
                <a16:creationId xmlns:a16="http://schemas.microsoft.com/office/drawing/2014/main" id="{F7E6AA27-5769-479C-801A-467667C76960}"/>
              </a:ext>
            </a:extLst>
          </p:cNvPr>
          <p:cNvSpPr>
            <a:spLocks noGrp="1"/>
          </p:cNvSpPr>
          <p:nvPr>
            <p:ph type="title"/>
          </p:nvPr>
        </p:nvSpPr>
        <p:spPr/>
        <p:txBody>
          <a:bodyPr/>
          <a:lstStyle/>
          <a:p>
            <a:r>
              <a:rPr lang="en-US" dirty="0"/>
              <a:t>ER Report </a:t>
            </a:r>
          </a:p>
        </p:txBody>
      </p:sp>
      <p:sp>
        <p:nvSpPr>
          <p:cNvPr id="4" name="Rounded Rectangle 4">
            <a:extLst>
              <a:ext uri="{FF2B5EF4-FFF2-40B4-BE49-F238E27FC236}">
                <a16:creationId xmlns:a16="http://schemas.microsoft.com/office/drawing/2014/main" id="{011A09DF-A5C1-4B30-8C14-7146CD0A44CB}"/>
              </a:ext>
            </a:extLst>
          </p:cNvPr>
          <p:cNvSpPr/>
          <p:nvPr/>
        </p:nvSpPr>
        <p:spPr>
          <a:xfrm>
            <a:off x="584985" y="1588213"/>
            <a:ext cx="5312923" cy="430966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u="sng" dirty="0"/>
              <a:t>Report Types</a:t>
            </a:r>
          </a:p>
          <a:p>
            <a:pPr algn="ctr"/>
            <a:endParaRPr lang="en-US" b="1" u="sng" dirty="0"/>
          </a:p>
          <a:p>
            <a:pPr algn="ctr"/>
            <a:r>
              <a:rPr lang="en-US" sz="3200" dirty="0"/>
              <a:t>Employment After Retirement</a:t>
            </a:r>
          </a:p>
          <a:p>
            <a:pPr algn="ctr"/>
            <a:r>
              <a:rPr lang="en-US" sz="3200" dirty="0"/>
              <a:t>(Current Month)</a:t>
            </a:r>
          </a:p>
          <a:p>
            <a:pPr algn="ctr"/>
            <a:endParaRPr lang="en-US" sz="3200" dirty="0"/>
          </a:p>
          <a:p>
            <a:pPr algn="ctr"/>
            <a:r>
              <a:rPr lang="en-US" sz="3200" dirty="0"/>
              <a:t>ER – Adjustment </a:t>
            </a:r>
          </a:p>
          <a:p>
            <a:pPr algn="ctr"/>
            <a:r>
              <a:rPr lang="en-US" sz="3200" dirty="0"/>
              <a:t>(Ad-hoc adjustments)</a:t>
            </a:r>
          </a:p>
          <a:p>
            <a:pPr algn="ctr"/>
            <a:endParaRPr lang="en-US" sz="2800" dirty="0"/>
          </a:p>
        </p:txBody>
      </p:sp>
      <p:sp>
        <p:nvSpPr>
          <p:cNvPr id="5" name="Rounded Rectangle 5">
            <a:extLst>
              <a:ext uri="{FF2B5EF4-FFF2-40B4-BE49-F238E27FC236}">
                <a16:creationId xmlns:a16="http://schemas.microsoft.com/office/drawing/2014/main" id="{EFDC3D84-8B20-4675-A94B-A032E193E79E}"/>
              </a:ext>
            </a:extLst>
          </p:cNvPr>
          <p:cNvSpPr/>
          <p:nvPr/>
        </p:nvSpPr>
        <p:spPr>
          <a:xfrm>
            <a:off x="6392399" y="1588213"/>
            <a:ext cx="5312923" cy="430966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u="sng" dirty="0"/>
              <a:t>Record Types</a:t>
            </a:r>
          </a:p>
          <a:p>
            <a:pPr algn="ctr"/>
            <a:endParaRPr lang="en-US" b="1" u="sng" dirty="0"/>
          </a:p>
          <a:p>
            <a:pPr algn="ctr"/>
            <a:r>
              <a:rPr lang="en-US" sz="3200" dirty="0"/>
              <a:t>ER20 – Current Month Record</a:t>
            </a:r>
          </a:p>
          <a:p>
            <a:pPr algn="ctr"/>
            <a:endParaRPr lang="en-US" sz="3200" dirty="0"/>
          </a:p>
          <a:p>
            <a:pPr algn="ctr"/>
            <a:r>
              <a:rPr lang="en-US" sz="3200" dirty="0"/>
              <a:t>ER25 – Adjustment Record-Add</a:t>
            </a:r>
          </a:p>
          <a:p>
            <a:pPr algn="ctr"/>
            <a:r>
              <a:rPr lang="en-US" sz="3200" dirty="0"/>
              <a:t>ER27-Adjustment Record-Edit or Delete</a:t>
            </a:r>
            <a:endParaRPr lang="en-US" sz="2800" dirty="0"/>
          </a:p>
        </p:txBody>
      </p:sp>
    </p:spTree>
    <p:extLst>
      <p:ext uri="{BB962C8B-B14F-4D97-AF65-F5344CB8AC3E}">
        <p14:creationId xmlns:p14="http://schemas.microsoft.com/office/powerpoint/2010/main" val="9987339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12F7D-9E98-44F0-8525-D0FD81C24DD2}"/>
              </a:ext>
            </a:extLst>
          </p:cNvPr>
          <p:cNvSpPr>
            <a:spLocks noGrp="1"/>
          </p:cNvSpPr>
          <p:nvPr>
            <p:ph type="title"/>
          </p:nvPr>
        </p:nvSpPr>
        <p:spPr/>
        <p:txBody>
          <a:bodyPr/>
          <a:lstStyle/>
          <a:p>
            <a:r>
              <a:rPr lang="en-US" dirty="0"/>
              <a:t>ER Report</a:t>
            </a:r>
          </a:p>
        </p:txBody>
      </p:sp>
      <p:sp>
        <p:nvSpPr>
          <p:cNvPr id="3" name="Content Placeholder 2">
            <a:extLst>
              <a:ext uri="{FF2B5EF4-FFF2-40B4-BE49-F238E27FC236}">
                <a16:creationId xmlns:a16="http://schemas.microsoft.com/office/drawing/2014/main" id="{26B16CA4-0F71-4866-A63B-9E49B7F0F100}"/>
              </a:ext>
            </a:extLst>
          </p:cNvPr>
          <p:cNvSpPr>
            <a:spLocks noGrp="1"/>
          </p:cNvSpPr>
          <p:nvPr>
            <p:ph idx="1"/>
          </p:nvPr>
        </p:nvSpPr>
        <p:spPr/>
        <p:txBody>
          <a:bodyPr/>
          <a:lstStyle/>
          <a:p>
            <a:r>
              <a:rPr lang="en-US" dirty="0"/>
              <a:t>The purpose of the Employment after Retirement Report (ER Report) is to report, on a monthly basis, the TRS retirees returning to work. </a:t>
            </a:r>
          </a:p>
          <a:p>
            <a:endParaRPr lang="en-US" dirty="0"/>
          </a:p>
          <a:p>
            <a:r>
              <a:rPr lang="en-US" dirty="0"/>
              <a:t>Retiree hours, days and salary must be reported on all retirees regardless of retirement date. </a:t>
            </a:r>
          </a:p>
          <a:p>
            <a:endParaRPr lang="en-US" dirty="0"/>
          </a:p>
          <a:p>
            <a:r>
              <a:rPr lang="en-US" dirty="0"/>
              <a:t>Surcharges are strictly based on the actual number of hours or days the retiree has worked or was on paid leave during the calendar month.</a:t>
            </a:r>
          </a:p>
          <a:p>
            <a:endParaRPr lang="en-US" dirty="0"/>
          </a:p>
        </p:txBody>
      </p:sp>
      <p:sp>
        <p:nvSpPr>
          <p:cNvPr id="4" name="Slide Number Placeholder 3">
            <a:extLst>
              <a:ext uri="{FF2B5EF4-FFF2-40B4-BE49-F238E27FC236}">
                <a16:creationId xmlns:a16="http://schemas.microsoft.com/office/drawing/2014/main" id="{23C38C15-1FAC-4CC0-80C6-F33FAEEDA9BE}"/>
              </a:ext>
            </a:extLst>
          </p:cNvPr>
          <p:cNvSpPr>
            <a:spLocks noGrp="1"/>
          </p:cNvSpPr>
          <p:nvPr>
            <p:ph type="sldNum" sz="quarter" idx="12"/>
          </p:nvPr>
        </p:nvSpPr>
        <p:spPr/>
        <p:txBody>
          <a:bodyPr/>
          <a:lstStyle/>
          <a:p>
            <a:fld id="{EBB06CB8-09CA-444F-B64E-B134B812EDE5}" type="slidenum">
              <a:rPr lang="en-US" smtClean="0"/>
              <a:t>54</a:t>
            </a:fld>
            <a:endParaRPr lang="en-US"/>
          </a:p>
        </p:txBody>
      </p:sp>
    </p:spTree>
    <p:extLst>
      <p:ext uri="{BB962C8B-B14F-4D97-AF65-F5344CB8AC3E}">
        <p14:creationId xmlns:p14="http://schemas.microsoft.com/office/powerpoint/2010/main" val="15420295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E356-A490-4603-B872-A3E1F6B15613}"/>
              </a:ext>
            </a:extLst>
          </p:cNvPr>
          <p:cNvSpPr>
            <a:spLocks noGrp="1"/>
          </p:cNvSpPr>
          <p:nvPr>
            <p:ph type="title"/>
          </p:nvPr>
        </p:nvSpPr>
        <p:spPr/>
        <p:txBody>
          <a:bodyPr/>
          <a:lstStyle/>
          <a:p>
            <a:r>
              <a:rPr lang="en-US" dirty="0"/>
              <a:t>ER Zero Signature</a:t>
            </a:r>
          </a:p>
        </p:txBody>
      </p:sp>
      <p:sp>
        <p:nvSpPr>
          <p:cNvPr id="3" name="Content Placeholder 2">
            <a:extLst>
              <a:ext uri="{FF2B5EF4-FFF2-40B4-BE49-F238E27FC236}">
                <a16:creationId xmlns:a16="http://schemas.microsoft.com/office/drawing/2014/main" id="{C7C5BD98-FDFF-4146-988E-3BBF9F583D03}"/>
              </a:ext>
            </a:extLst>
          </p:cNvPr>
          <p:cNvSpPr>
            <a:spLocks noGrp="1"/>
          </p:cNvSpPr>
          <p:nvPr>
            <p:ph idx="1"/>
          </p:nvPr>
        </p:nvSpPr>
        <p:spPr>
          <a:xfrm>
            <a:off x="4767310" y="3144821"/>
            <a:ext cx="6377172" cy="3032141"/>
          </a:xfrm>
        </p:spPr>
        <p:txBody>
          <a:bodyPr/>
          <a:lstStyle/>
          <a:p>
            <a:pPr marL="285750" indent="-285750"/>
            <a:r>
              <a:rPr lang="en-US" dirty="0"/>
              <a:t>Submitting and confirming a zero signature will complete the ER report for that month. </a:t>
            </a:r>
          </a:p>
          <a:p>
            <a:pPr marL="0" indent="0">
              <a:buNone/>
            </a:pPr>
            <a:endParaRPr lang="en-US" dirty="0"/>
          </a:p>
          <a:p>
            <a:pPr marL="285750" indent="-285750"/>
            <a:r>
              <a:rPr lang="en-US" dirty="0"/>
              <a:t>If done in error, that month’s ER records mist be submitted on an ER Adjustment report as ER25s. </a:t>
            </a:r>
          </a:p>
          <a:p>
            <a:endParaRPr lang="en-US" dirty="0"/>
          </a:p>
        </p:txBody>
      </p:sp>
      <p:sp>
        <p:nvSpPr>
          <p:cNvPr id="4" name="Slide Number Placeholder 3">
            <a:extLst>
              <a:ext uri="{FF2B5EF4-FFF2-40B4-BE49-F238E27FC236}">
                <a16:creationId xmlns:a16="http://schemas.microsoft.com/office/drawing/2014/main" id="{C115E54B-D256-4CC3-94D0-D08C5C0533A7}"/>
              </a:ext>
            </a:extLst>
          </p:cNvPr>
          <p:cNvSpPr>
            <a:spLocks noGrp="1"/>
          </p:cNvSpPr>
          <p:nvPr>
            <p:ph type="sldNum" sz="quarter" idx="12"/>
          </p:nvPr>
        </p:nvSpPr>
        <p:spPr/>
        <p:txBody>
          <a:bodyPr/>
          <a:lstStyle/>
          <a:p>
            <a:fld id="{EBB06CB8-09CA-444F-B64E-B134B812EDE5}" type="slidenum">
              <a:rPr lang="en-US" smtClean="0"/>
              <a:t>55</a:t>
            </a:fld>
            <a:endParaRPr lang="en-US"/>
          </a:p>
        </p:txBody>
      </p:sp>
      <p:pic>
        <p:nvPicPr>
          <p:cNvPr id="5" name="Content Placeholder 4">
            <a:extLst>
              <a:ext uri="{FF2B5EF4-FFF2-40B4-BE49-F238E27FC236}">
                <a16:creationId xmlns:a16="http://schemas.microsoft.com/office/drawing/2014/main" id="{52AFF846-2846-4768-AD12-4BFC70C16CFF}"/>
              </a:ext>
            </a:extLst>
          </p:cNvPr>
          <p:cNvPicPr>
            <a:picLocks noChangeAspect="1"/>
          </p:cNvPicPr>
          <p:nvPr/>
        </p:nvPicPr>
        <p:blipFill>
          <a:blip r:embed="rId2"/>
          <a:stretch>
            <a:fillRect/>
          </a:stretch>
        </p:blipFill>
        <p:spPr>
          <a:xfrm>
            <a:off x="873344" y="1325563"/>
            <a:ext cx="10271137" cy="1463040"/>
          </a:xfrm>
          <a:prstGeom prst="rect">
            <a:avLst/>
          </a:prstGeom>
        </p:spPr>
      </p:pic>
      <p:pic>
        <p:nvPicPr>
          <p:cNvPr id="6" name="Picture 5">
            <a:extLst>
              <a:ext uri="{FF2B5EF4-FFF2-40B4-BE49-F238E27FC236}">
                <a16:creationId xmlns:a16="http://schemas.microsoft.com/office/drawing/2014/main" id="{A54042FF-4D9C-4783-B770-ABBB45C4A4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994"/>
          <a:stretch/>
        </p:blipFill>
        <p:spPr>
          <a:xfrm>
            <a:off x="1634137" y="3144822"/>
            <a:ext cx="2651760" cy="2617216"/>
          </a:xfrm>
          <a:prstGeom prst="rect">
            <a:avLst/>
          </a:prstGeom>
        </p:spPr>
      </p:pic>
    </p:spTree>
    <p:extLst>
      <p:ext uri="{BB962C8B-B14F-4D97-AF65-F5344CB8AC3E}">
        <p14:creationId xmlns:p14="http://schemas.microsoft.com/office/powerpoint/2010/main" val="28556933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DD0D0B-002E-4CED-A5F2-DE4B40E07F39}"/>
              </a:ext>
            </a:extLst>
          </p:cNvPr>
          <p:cNvSpPr>
            <a:spLocks noGrp="1"/>
          </p:cNvSpPr>
          <p:nvPr>
            <p:ph type="sldNum" sz="quarter" idx="12"/>
          </p:nvPr>
        </p:nvSpPr>
        <p:spPr/>
        <p:txBody>
          <a:bodyPr/>
          <a:lstStyle/>
          <a:p>
            <a:fld id="{EBB06CB8-09CA-444F-B64E-B134B812EDE5}" type="slidenum">
              <a:rPr lang="en-US" smtClean="0"/>
              <a:t>56</a:t>
            </a:fld>
            <a:endParaRPr lang="en-US"/>
          </a:p>
        </p:txBody>
      </p:sp>
      <p:sp>
        <p:nvSpPr>
          <p:cNvPr id="3" name="Title 2">
            <a:extLst>
              <a:ext uri="{FF2B5EF4-FFF2-40B4-BE49-F238E27FC236}">
                <a16:creationId xmlns:a16="http://schemas.microsoft.com/office/drawing/2014/main" id="{4BC128A1-AC0B-4012-A3B1-9A9EBDA311C4}"/>
              </a:ext>
            </a:extLst>
          </p:cNvPr>
          <p:cNvSpPr>
            <a:spLocks noGrp="1"/>
          </p:cNvSpPr>
          <p:nvPr>
            <p:ph type="title"/>
          </p:nvPr>
        </p:nvSpPr>
        <p:spPr/>
        <p:txBody>
          <a:bodyPr/>
          <a:lstStyle/>
          <a:p>
            <a:r>
              <a:rPr lang="en-US" dirty="0"/>
              <a:t>ER Report – Overlapping Dates</a:t>
            </a:r>
          </a:p>
        </p:txBody>
      </p:sp>
      <p:grpSp>
        <p:nvGrpSpPr>
          <p:cNvPr id="4" name="Group 3">
            <a:extLst>
              <a:ext uri="{FF2B5EF4-FFF2-40B4-BE49-F238E27FC236}">
                <a16:creationId xmlns:a16="http://schemas.microsoft.com/office/drawing/2014/main" id="{06B2DC94-BC36-499B-AD2D-83B58C8BB2AB}"/>
              </a:ext>
            </a:extLst>
          </p:cNvPr>
          <p:cNvGrpSpPr/>
          <p:nvPr/>
        </p:nvGrpSpPr>
        <p:grpSpPr>
          <a:xfrm>
            <a:off x="3960221" y="1409540"/>
            <a:ext cx="6466115" cy="890172"/>
            <a:chOff x="4258491" y="5554170"/>
            <a:chExt cx="6466115" cy="890172"/>
          </a:xfrm>
        </p:grpSpPr>
        <p:grpSp>
          <p:nvGrpSpPr>
            <p:cNvPr id="5" name="Group 4">
              <a:extLst>
                <a:ext uri="{FF2B5EF4-FFF2-40B4-BE49-F238E27FC236}">
                  <a16:creationId xmlns:a16="http://schemas.microsoft.com/office/drawing/2014/main" id="{7FFDEF49-B2AA-4553-B86A-45286D87A7A4}"/>
                </a:ext>
              </a:extLst>
            </p:cNvPr>
            <p:cNvGrpSpPr/>
            <p:nvPr/>
          </p:nvGrpSpPr>
          <p:grpSpPr>
            <a:xfrm>
              <a:off x="4598126" y="5953089"/>
              <a:ext cx="5852160" cy="491253"/>
              <a:chOff x="5730240" y="3274422"/>
              <a:chExt cx="5852160" cy="491253"/>
            </a:xfrm>
          </p:grpSpPr>
          <p:cxnSp>
            <p:nvCxnSpPr>
              <p:cNvPr id="8" name="Straight Arrow Connector 7">
                <a:extLst>
                  <a:ext uri="{FF2B5EF4-FFF2-40B4-BE49-F238E27FC236}">
                    <a16:creationId xmlns:a16="http://schemas.microsoft.com/office/drawing/2014/main" id="{E2DDE675-02FF-4C20-B8C0-EF5DF27E1A1E}"/>
                  </a:ext>
                </a:extLst>
              </p:cNvPr>
              <p:cNvCxnSpPr/>
              <p:nvPr/>
            </p:nvCxnSpPr>
            <p:spPr>
              <a:xfrm>
                <a:off x="5730240" y="3274422"/>
                <a:ext cx="5852160" cy="0"/>
              </a:xfrm>
              <a:prstGeom prst="straightConnector1">
                <a:avLst/>
              </a:prstGeom>
              <a:ln w="57150">
                <a:solidFill>
                  <a:srgbClr val="00B05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68EDD19F-37C5-4035-8BB2-9A986FE25A20}"/>
                  </a:ext>
                </a:extLst>
              </p:cNvPr>
              <p:cNvSpPr txBox="1"/>
              <p:nvPr/>
            </p:nvSpPr>
            <p:spPr>
              <a:xfrm>
                <a:off x="6000205" y="3396343"/>
                <a:ext cx="4650377"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t>Sep. 1</a:t>
                </a:r>
                <a:r>
                  <a:rPr lang="en-US" baseline="30000" dirty="0"/>
                  <a:t>st</a:t>
                </a:r>
                <a:r>
                  <a:rPr lang="en-US" dirty="0"/>
                  <a:t> – June 1</a:t>
                </a:r>
                <a:r>
                  <a:rPr lang="en-US" baseline="30000" dirty="0"/>
                  <a:t>st</a:t>
                </a:r>
                <a:r>
                  <a:rPr lang="en-US" dirty="0"/>
                  <a:t> , Position Code 02 , Substitute</a:t>
                </a:r>
              </a:p>
            </p:txBody>
          </p:sp>
        </p:grpSp>
        <p:sp>
          <p:nvSpPr>
            <p:cNvPr id="6" name="TextBox 5">
              <a:extLst>
                <a:ext uri="{FF2B5EF4-FFF2-40B4-BE49-F238E27FC236}">
                  <a16:creationId xmlns:a16="http://schemas.microsoft.com/office/drawing/2014/main" id="{DCB18967-DC34-42DE-80AC-6ABF9CB0E6EB}"/>
                </a:ext>
              </a:extLst>
            </p:cNvPr>
            <p:cNvSpPr txBox="1"/>
            <p:nvPr/>
          </p:nvSpPr>
          <p:spPr>
            <a:xfrm>
              <a:off x="4258491" y="5554170"/>
              <a:ext cx="905692"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200" dirty="0"/>
                <a:t>September</a:t>
              </a:r>
            </a:p>
          </p:txBody>
        </p:sp>
        <p:sp>
          <p:nvSpPr>
            <p:cNvPr id="7" name="TextBox 6">
              <a:extLst>
                <a:ext uri="{FF2B5EF4-FFF2-40B4-BE49-F238E27FC236}">
                  <a16:creationId xmlns:a16="http://schemas.microsoft.com/office/drawing/2014/main" id="{AAAB4E3A-F8AF-4638-A1B9-4623BCA26A38}"/>
                </a:ext>
              </a:extLst>
            </p:cNvPr>
            <p:cNvSpPr txBox="1"/>
            <p:nvPr/>
          </p:nvSpPr>
          <p:spPr>
            <a:xfrm>
              <a:off x="9818914" y="5556626"/>
              <a:ext cx="905692"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200" dirty="0"/>
                <a:t>August</a:t>
              </a:r>
            </a:p>
          </p:txBody>
        </p:sp>
      </p:grpSp>
      <p:sp>
        <p:nvSpPr>
          <p:cNvPr id="10" name="TextBox 9">
            <a:extLst>
              <a:ext uri="{FF2B5EF4-FFF2-40B4-BE49-F238E27FC236}">
                <a16:creationId xmlns:a16="http://schemas.microsoft.com/office/drawing/2014/main" id="{22E1EF15-B544-4BCA-8C2B-954A706A67F5}"/>
              </a:ext>
            </a:extLst>
          </p:cNvPr>
          <p:cNvSpPr txBox="1"/>
          <p:nvPr/>
        </p:nvSpPr>
        <p:spPr>
          <a:xfrm>
            <a:off x="4569820" y="2244880"/>
            <a:ext cx="4650377"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Sep. 1</a:t>
            </a:r>
            <a:r>
              <a:rPr lang="en-US" baseline="30000" dirty="0"/>
              <a:t>st</a:t>
            </a:r>
            <a:r>
              <a:rPr lang="en-US" dirty="0"/>
              <a:t> – June 1</a:t>
            </a:r>
            <a:r>
              <a:rPr lang="en-US" baseline="30000" dirty="0"/>
              <a:t>st</a:t>
            </a:r>
            <a:r>
              <a:rPr lang="en-US" dirty="0"/>
              <a:t> , Position Code 02 , Full-time</a:t>
            </a:r>
          </a:p>
        </p:txBody>
      </p:sp>
      <p:grpSp>
        <p:nvGrpSpPr>
          <p:cNvPr id="11" name="Group 10">
            <a:extLst>
              <a:ext uri="{FF2B5EF4-FFF2-40B4-BE49-F238E27FC236}">
                <a16:creationId xmlns:a16="http://schemas.microsoft.com/office/drawing/2014/main" id="{3F2D50DC-50D8-4A53-950A-073A6DDE3F91}"/>
              </a:ext>
            </a:extLst>
          </p:cNvPr>
          <p:cNvGrpSpPr/>
          <p:nvPr/>
        </p:nvGrpSpPr>
        <p:grpSpPr>
          <a:xfrm>
            <a:off x="3960221" y="3101173"/>
            <a:ext cx="6466115" cy="890172"/>
            <a:chOff x="4258491" y="5554170"/>
            <a:chExt cx="6466115" cy="890172"/>
          </a:xfrm>
        </p:grpSpPr>
        <p:grpSp>
          <p:nvGrpSpPr>
            <p:cNvPr id="12" name="Group 11">
              <a:extLst>
                <a:ext uri="{FF2B5EF4-FFF2-40B4-BE49-F238E27FC236}">
                  <a16:creationId xmlns:a16="http://schemas.microsoft.com/office/drawing/2014/main" id="{5CCE41E8-5BEB-45A0-ACF6-558743F351CC}"/>
                </a:ext>
              </a:extLst>
            </p:cNvPr>
            <p:cNvGrpSpPr/>
            <p:nvPr/>
          </p:nvGrpSpPr>
          <p:grpSpPr>
            <a:xfrm>
              <a:off x="4598126" y="5953089"/>
              <a:ext cx="5852160" cy="491253"/>
              <a:chOff x="5730240" y="3274422"/>
              <a:chExt cx="5852160" cy="491253"/>
            </a:xfrm>
          </p:grpSpPr>
          <p:cxnSp>
            <p:nvCxnSpPr>
              <p:cNvPr id="15" name="Straight Arrow Connector 14">
                <a:extLst>
                  <a:ext uri="{FF2B5EF4-FFF2-40B4-BE49-F238E27FC236}">
                    <a16:creationId xmlns:a16="http://schemas.microsoft.com/office/drawing/2014/main" id="{EA59CDC9-B61D-482D-8384-414A51357ED1}"/>
                  </a:ext>
                </a:extLst>
              </p:cNvPr>
              <p:cNvCxnSpPr/>
              <p:nvPr/>
            </p:nvCxnSpPr>
            <p:spPr>
              <a:xfrm>
                <a:off x="5730240" y="3274422"/>
                <a:ext cx="5852160" cy="0"/>
              </a:xfrm>
              <a:prstGeom prst="straightConnector1">
                <a:avLst/>
              </a:prstGeom>
              <a:ln w="57150">
                <a:solidFill>
                  <a:srgbClr val="00B05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4EA7B4AC-9C2B-44F0-B05F-9E239D5A47C7}"/>
                  </a:ext>
                </a:extLst>
              </p:cNvPr>
              <p:cNvSpPr txBox="1"/>
              <p:nvPr/>
            </p:nvSpPr>
            <p:spPr>
              <a:xfrm>
                <a:off x="6000205" y="3396343"/>
                <a:ext cx="4650377"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t>Sep. 1</a:t>
                </a:r>
                <a:r>
                  <a:rPr lang="en-US" baseline="30000" dirty="0"/>
                  <a:t>st</a:t>
                </a:r>
                <a:r>
                  <a:rPr lang="en-US" dirty="0"/>
                  <a:t> – June 1</a:t>
                </a:r>
                <a:r>
                  <a:rPr lang="en-US" baseline="30000" dirty="0"/>
                  <a:t>st</a:t>
                </a:r>
                <a:r>
                  <a:rPr lang="en-US" dirty="0"/>
                  <a:t> , Position Code 02 , Substitute</a:t>
                </a:r>
              </a:p>
            </p:txBody>
          </p:sp>
        </p:grpSp>
        <p:sp>
          <p:nvSpPr>
            <p:cNvPr id="13" name="TextBox 12">
              <a:extLst>
                <a:ext uri="{FF2B5EF4-FFF2-40B4-BE49-F238E27FC236}">
                  <a16:creationId xmlns:a16="http://schemas.microsoft.com/office/drawing/2014/main" id="{BDC37F46-E2D4-4D47-8872-38EAADA572E4}"/>
                </a:ext>
              </a:extLst>
            </p:cNvPr>
            <p:cNvSpPr txBox="1"/>
            <p:nvPr/>
          </p:nvSpPr>
          <p:spPr>
            <a:xfrm>
              <a:off x="4258491" y="5554170"/>
              <a:ext cx="905692"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200" dirty="0"/>
                <a:t>September</a:t>
              </a:r>
            </a:p>
          </p:txBody>
        </p:sp>
        <p:sp>
          <p:nvSpPr>
            <p:cNvPr id="14" name="TextBox 13">
              <a:extLst>
                <a:ext uri="{FF2B5EF4-FFF2-40B4-BE49-F238E27FC236}">
                  <a16:creationId xmlns:a16="http://schemas.microsoft.com/office/drawing/2014/main" id="{5954B0C4-B713-4C5E-BCE5-5FDCA508DEB5}"/>
                </a:ext>
              </a:extLst>
            </p:cNvPr>
            <p:cNvSpPr txBox="1"/>
            <p:nvPr/>
          </p:nvSpPr>
          <p:spPr>
            <a:xfrm>
              <a:off x="9818914" y="5556626"/>
              <a:ext cx="905692"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200" dirty="0"/>
                <a:t>August</a:t>
              </a:r>
            </a:p>
          </p:txBody>
        </p:sp>
      </p:grpSp>
      <p:sp>
        <p:nvSpPr>
          <p:cNvPr id="17" name="TextBox 16">
            <a:extLst>
              <a:ext uri="{FF2B5EF4-FFF2-40B4-BE49-F238E27FC236}">
                <a16:creationId xmlns:a16="http://schemas.microsoft.com/office/drawing/2014/main" id="{0BC346A5-B402-4D71-A134-93F0E51633BF}"/>
              </a:ext>
            </a:extLst>
          </p:cNvPr>
          <p:cNvSpPr txBox="1"/>
          <p:nvPr/>
        </p:nvSpPr>
        <p:spPr>
          <a:xfrm>
            <a:off x="6601096" y="3958653"/>
            <a:ext cx="2619101"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Feb. 1</a:t>
            </a:r>
            <a:r>
              <a:rPr lang="en-US" baseline="30000" dirty="0"/>
              <a:t>st</a:t>
            </a:r>
            <a:r>
              <a:rPr lang="en-US" dirty="0"/>
              <a:t> – June 1</a:t>
            </a:r>
            <a:r>
              <a:rPr lang="en-US" baseline="30000" dirty="0"/>
              <a:t>st</a:t>
            </a:r>
            <a:r>
              <a:rPr lang="en-US" dirty="0"/>
              <a:t>  Position Code 02  Full-time</a:t>
            </a:r>
          </a:p>
        </p:txBody>
      </p:sp>
      <p:sp>
        <p:nvSpPr>
          <p:cNvPr id="18" name="TextBox 17">
            <a:extLst>
              <a:ext uri="{FF2B5EF4-FFF2-40B4-BE49-F238E27FC236}">
                <a16:creationId xmlns:a16="http://schemas.microsoft.com/office/drawing/2014/main" id="{711CAE72-8B03-477D-8CE9-AE3912707D1F}"/>
              </a:ext>
            </a:extLst>
          </p:cNvPr>
          <p:cNvSpPr txBox="1"/>
          <p:nvPr/>
        </p:nvSpPr>
        <p:spPr>
          <a:xfrm>
            <a:off x="4569821" y="5629924"/>
            <a:ext cx="2031275"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t>Sep. 1</a:t>
            </a:r>
            <a:r>
              <a:rPr lang="en-US" baseline="30000" dirty="0"/>
              <a:t>st</a:t>
            </a:r>
            <a:r>
              <a:rPr lang="en-US" dirty="0"/>
              <a:t> – Jan. 31</a:t>
            </a:r>
            <a:r>
              <a:rPr lang="en-US" baseline="30000" dirty="0"/>
              <a:t>st</a:t>
            </a:r>
            <a:r>
              <a:rPr lang="en-US" dirty="0"/>
              <a:t>  Position Code 02  Substitute</a:t>
            </a:r>
          </a:p>
        </p:txBody>
      </p:sp>
      <p:grpSp>
        <p:nvGrpSpPr>
          <p:cNvPr id="19" name="Group 18">
            <a:extLst>
              <a:ext uri="{FF2B5EF4-FFF2-40B4-BE49-F238E27FC236}">
                <a16:creationId xmlns:a16="http://schemas.microsoft.com/office/drawing/2014/main" id="{9836A10C-EABD-47AD-BB2B-D69FD70A8C6A}"/>
              </a:ext>
            </a:extLst>
          </p:cNvPr>
          <p:cNvGrpSpPr/>
          <p:nvPr/>
        </p:nvGrpSpPr>
        <p:grpSpPr>
          <a:xfrm>
            <a:off x="3960221" y="5109084"/>
            <a:ext cx="6466115" cy="398919"/>
            <a:chOff x="3960221" y="5109084"/>
            <a:chExt cx="6466115" cy="398919"/>
          </a:xfrm>
        </p:grpSpPr>
        <p:cxnSp>
          <p:nvCxnSpPr>
            <p:cNvPr id="20" name="Straight Arrow Connector 19">
              <a:extLst>
                <a:ext uri="{FF2B5EF4-FFF2-40B4-BE49-F238E27FC236}">
                  <a16:creationId xmlns:a16="http://schemas.microsoft.com/office/drawing/2014/main" id="{BFE68993-8860-47F5-A8BA-87C801742463}"/>
                </a:ext>
              </a:extLst>
            </p:cNvPr>
            <p:cNvCxnSpPr/>
            <p:nvPr/>
          </p:nvCxnSpPr>
          <p:spPr>
            <a:xfrm>
              <a:off x="4299856" y="5508003"/>
              <a:ext cx="5852160" cy="0"/>
            </a:xfrm>
            <a:prstGeom prst="straightConnector1">
              <a:avLst/>
            </a:prstGeom>
            <a:ln w="57150">
              <a:solidFill>
                <a:srgbClr val="00B05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BADA2745-AB91-405A-A686-7D14FD32CD10}"/>
                </a:ext>
              </a:extLst>
            </p:cNvPr>
            <p:cNvSpPr txBox="1"/>
            <p:nvPr/>
          </p:nvSpPr>
          <p:spPr>
            <a:xfrm>
              <a:off x="3960221" y="5109084"/>
              <a:ext cx="905692"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200" dirty="0"/>
                <a:t>September</a:t>
              </a:r>
            </a:p>
          </p:txBody>
        </p:sp>
        <p:sp>
          <p:nvSpPr>
            <p:cNvPr id="22" name="TextBox 21">
              <a:extLst>
                <a:ext uri="{FF2B5EF4-FFF2-40B4-BE49-F238E27FC236}">
                  <a16:creationId xmlns:a16="http://schemas.microsoft.com/office/drawing/2014/main" id="{781961F7-86DA-4557-8018-D6125F397CFC}"/>
                </a:ext>
              </a:extLst>
            </p:cNvPr>
            <p:cNvSpPr txBox="1"/>
            <p:nvPr/>
          </p:nvSpPr>
          <p:spPr>
            <a:xfrm>
              <a:off x="9520644" y="5111540"/>
              <a:ext cx="905692"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200" dirty="0"/>
                <a:t>August</a:t>
              </a:r>
            </a:p>
          </p:txBody>
        </p:sp>
      </p:grpSp>
      <p:sp>
        <p:nvSpPr>
          <p:cNvPr id="23" name="TextBox 22">
            <a:extLst>
              <a:ext uri="{FF2B5EF4-FFF2-40B4-BE49-F238E27FC236}">
                <a16:creationId xmlns:a16="http://schemas.microsoft.com/office/drawing/2014/main" id="{63CFF18F-0519-4666-A692-FDCFEBB86346}"/>
              </a:ext>
            </a:extLst>
          </p:cNvPr>
          <p:cNvSpPr txBox="1"/>
          <p:nvPr/>
        </p:nvSpPr>
        <p:spPr>
          <a:xfrm>
            <a:off x="6601097" y="5627468"/>
            <a:ext cx="2619101"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Feb. 1</a:t>
            </a:r>
            <a:r>
              <a:rPr lang="en-US" baseline="30000" dirty="0"/>
              <a:t>st</a:t>
            </a:r>
            <a:r>
              <a:rPr lang="en-US" dirty="0"/>
              <a:t> – June 1</a:t>
            </a:r>
            <a:r>
              <a:rPr lang="en-US" baseline="30000" dirty="0"/>
              <a:t>st</a:t>
            </a:r>
            <a:r>
              <a:rPr lang="en-US" dirty="0"/>
              <a:t>  Position Code 02  Full-time</a:t>
            </a:r>
          </a:p>
        </p:txBody>
      </p:sp>
      <p:pic>
        <p:nvPicPr>
          <p:cNvPr id="24" name="Picture 23">
            <a:extLst>
              <a:ext uri="{FF2B5EF4-FFF2-40B4-BE49-F238E27FC236}">
                <a16:creationId xmlns:a16="http://schemas.microsoft.com/office/drawing/2014/main" id="{41CA14D8-F782-47B1-A88C-F7369FC632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2830" y="1686539"/>
            <a:ext cx="1057275" cy="1057275"/>
          </a:xfrm>
          <a:prstGeom prst="rect">
            <a:avLst/>
          </a:prstGeom>
        </p:spPr>
      </p:pic>
      <p:pic>
        <p:nvPicPr>
          <p:cNvPr id="25" name="Picture 24">
            <a:extLst>
              <a:ext uri="{FF2B5EF4-FFF2-40B4-BE49-F238E27FC236}">
                <a16:creationId xmlns:a16="http://schemas.microsoft.com/office/drawing/2014/main" id="{7D102A3C-4148-45B0-904D-F350E8DAD2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2829" y="3677968"/>
            <a:ext cx="1057275" cy="1057275"/>
          </a:xfrm>
          <a:prstGeom prst="rect">
            <a:avLst/>
          </a:prstGeom>
        </p:spPr>
      </p:pic>
      <p:pic>
        <p:nvPicPr>
          <p:cNvPr id="26" name="Picture 25">
            <a:extLst>
              <a:ext uri="{FF2B5EF4-FFF2-40B4-BE49-F238E27FC236}">
                <a16:creationId xmlns:a16="http://schemas.microsoft.com/office/drawing/2014/main" id="{0CA97179-A7FF-44C3-BF5E-6B6419009D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0554" y="5745784"/>
            <a:ext cx="800101" cy="800101"/>
          </a:xfrm>
          <a:prstGeom prst="rect">
            <a:avLst/>
          </a:prstGeom>
        </p:spPr>
      </p:pic>
      <p:sp>
        <p:nvSpPr>
          <p:cNvPr id="27" name="Rounded Rectangle 32">
            <a:extLst>
              <a:ext uri="{FF2B5EF4-FFF2-40B4-BE49-F238E27FC236}">
                <a16:creationId xmlns:a16="http://schemas.microsoft.com/office/drawing/2014/main" id="{DCB69E5C-0BCF-465F-ACD5-C75FB8B16F5C}"/>
              </a:ext>
            </a:extLst>
          </p:cNvPr>
          <p:cNvSpPr/>
          <p:nvPr/>
        </p:nvSpPr>
        <p:spPr>
          <a:xfrm>
            <a:off x="1787236" y="5745784"/>
            <a:ext cx="2422814" cy="75803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Send ER27 on ER – Adjustment Report to END first position</a:t>
            </a:r>
          </a:p>
        </p:txBody>
      </p:sp>
      <p:sp>
        <p:nvSpPr>
          <p:cNvPr id="28" name="Rounded Rectangle 34">
            <a:extLst>
              <a:ext uri="{FF2B5EF4-FFF2-40B4-BE49-F238E27FC236}">
                <a16:creationId xmlns:a16="http://schemas.microsoft.com/office/drawing/2014/main" id="{ED26DDB9-3155-4121-A773-E9BE17DE4767}"/>
              </a:ext>
            </a:extLst>
          </p:cNvPr>
          <p:cNvSpPr/>
          <p:nvPr/>
        </p:nvSpPr>
        <p:spPr>
          <a:xfrm>
            <a:off x="305685" y="1518485"/>
            <a:ext cx="3248498" cy="359059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Retiree began employment as a substitute employee. In February, employee became a full-time employee. </a:t>
            </a:r>
            <a:endParaRPr lang="en-US" sz="2000" dirty="0"/>
          </a:p>
        </p:txBody>
      </p:sp>
    </p:spTree>
    <p:extLst>
      <p:ext uri="{BB962C8B-B14F-4D97-AF65-F5344CB8AC3E}">
        <p14:creationId xmlns:p14="http://schemas.microsoft.com/office/powerpoint/2010/main" val="17651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2000"/>
                                        <p:tgtEl>
                                          <p:spTgt spid="24"/>
                                        </p:tgtEl>
                                      </p:cBhvr>
                                    </p:animEffect>
                                    <p:anim calcmode="lin" valueType="num">
                                      <p:cBhvr>
                                        <p:cTn id="19" dur="2000" fill="hold"/>
                                        <p:tgtEl>
                                          <p:spTgt spid="24"/>
                                        </p:tgtEl>
                                        <p:attrNameLst>
                                          <p:attrName>ppt_w</p:attrName>
                                        </p:attrNameLst>
                                      </p:cBhvr>
                                      <p:tavLst>
                                        <p:tav tm="0" fmla="#ppt_w*sin(2.5*pi*$)">
                                          <p:val>
                                            <p:fltVal val="0"/>
                                          </p:val>
                                        </p:tav>
                                        <p:tav tm="100000">
                                          <p:val>
                                            <p:fltVal val="1"/>
                                          </p:val>
                                        </p:tav>
                                      </p:tavLst>
                                    </p:anim>
                                    <p:anim calcmode="lin" valueType="num">
                                      <p:cBhvr>
                                        <p:cTn id="20" dur="2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2000"/>
                                        <p:tgtEl>
                                          <p:spTgt spid="25"/>
                                        </p:tgtEl>
                                      </p:cBhvr>
                                    </p:animEffect>
                                    <p:anim calcmode="lin" valueType="num">
                                      <p:cBhvr>
                                        <p:cTn id="37" dur="2000" fill="hold"/>
                                        <p:tgtEl>
                                          <p:spTgt spid="25"/>
                                        </p:tgtEl>
                                        <p:attrNameLst>
                                          <p:attrName>ppt_w</p:attrName>
                                        </p:attrNameLst>
                                      </p:cBhvr>
                                      <p:tavLst>
                                        <p:tav tm="0" fmla="#ppt_w*sin(2.5*pi*$)">
                                          <p:val>
                                            <p:fltVal val="0"/>
                                          </p:val>
                                        </p:tav>
                                        <p:tav tm="100000">
                                          <p:val>
                                            <p:fltVal val="1"/>
                                          </p:val>
                                        </p:tav>
                                      </p:tavLst>
                                    </p:anim>
                                    <p:anim calcmode="lin" valueType="num">
                                      <p:cBhvr>
                                        <p:cTn id="38" dur="20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1000" fill="hold"/>
                                        <p:tgtEl>
                                          <p:spTgt spid="27"/>
                                        </p:tgtEl>
                                        <p:attrNameLst>
                                          <p:attrName>ppt_w</p:attrName>
                                        </p:attrNameLst>
                                      </p:cBhvr>
                                      <p:tavLst>
                                        <p:tav tm="0">
                                          <p:val>
                                            <p:fltVal val="0"/>
                                          </p:val>
                                        </p:tav>
                                        <p:tav tm="100000">
                                          <p:val>
                                            <p:strVal val="#ppt_w"/>
                                          </p:val>
                                        </p:tav>
                                      </p:tavLst>
                                    </p:anim>
                                    <p:anim calcmode="lin" valueType="num">
                                      <p:cBhvr>
                                        <p:cTn id="48" dur="1000" fill="hold"/>
                                        <p:tgtEl>
                                          <p:spTgt spid="27"/>
                                        </p:tgtEl>
                                        <p:attrNameLst>
                                          <p:attrName>ppt_h</p:attrName>
                                        </p:attrNameLst>
                                      </p:cBhvr>
                                      <p:tavLst>
                                        <p:tav tm="0">
                                          <p:val>
                                            <p:fltVal val="0"/>
                                          </p:val>
                                        </p:tav>
                                        <p:tav tm="100000">
                                          <p:val>
                                            <p:strVal val="#ppt_h"/>
                                          </p:val>
                                        </p:tav>
                                      </p:tavLst>
                                    </p:anim>
                                    <p:anim calcmode="lin" valueType="num">
                                      <p:cBhvr>
                                        <p:cTn id="49" dur="1000" fill="hold"/>
                                        <p:tgtEl>
                                          <p:spTgt spid="27"/>
                                        </p:tgtEl>
                                        <p:attrNameLst>
                                          <p:attrName>style.rotation</p:attrName>
                                        </p:attrNameLst>
                                      </p:cBhvr>
                                      <p:tavLst>
                                        <p:tav tm="0">
                                          <p:val>
                                            <p:fltVal val="90"/>
                                          </p:val>
                                        </p:tav>
                                        <p:tav tm="100000">
                                          <p:val>
                                            <p:fltVal val="0"/>
                                          </p:val>
                                        </p:tav>
                                      </p:tavLst>
                                    </p:anim>
                                    <p:animEffect transition="in" filter="fade">
                                      <p:cBhvr>
                                        <p:cTn id="50" dur="10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1000"/>
                                        <p:tgtEl>
                                          <p:spTgt spid="23"/>
                                        </p:tgtEl>
                                      </p:cBhvr>
                                    </p:animEffect>
                                    <p:anim calcmode="lin" valueType="num">
                                      <p:cBhvr>
                                        <p:cTn id="63" dur="1000" fill="hold"/>
                                        <p:tgtEl>
                                          <p:spTgt spid="23"/>
                                        </p:tgtEl>
                                        <p:attrNameLst>
                                          <p:attrName>ppt_x</p:attrName>
                                        </p:attrNameLst>
                                      </p:cBhvr>
                                      <p:tavLst>
                                        <p:tav tm="0">
                                          <p:val>
                                            <p:strVal val="#ppt_x"/>
                                          </p:val>
                                        </p:tav>
                                        <p:tav tm="100000">
                                          <p:val>
                                            <p:strVal val="#ppt_x"/>
                                          </p:val>
                                        </p:tav>
                                      </p:tavLst>
                                    </p:anim>
                                    <p:anim calcmode="lin" valueType="num">
                                      <p:cBhvr>
                                        <p:cTn id="6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5" presetClass="entr" presetSubtype="0"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2000"/>
                                        <p:tgtEl>
                                          <p:spTgt spid="26"/>
                                        </p:tgtEl>
                                      </p:cBhvr>
                                    </p:animEffect>
                                    <p:anim calcmode="lin" valueType="num">
                                      <p:cBhvr>
                                        <p:cTn id="70" dur="2000" fill="hold"/>
                                        <p:tgtEl>
                                          <p:spTgt spid="26"/>
                                        </p:tgtEl>
                                        <p:attrNameLst>
                                          <p:attrName>ppt_w</p:attrName>
                                        </p:attrNameLst>
                                      </p:cBhvr>
                                      <p:tavLst>
                                        <p:tav tm="0" fmla="#ppt_w*sin(2.5*pi*$)">
                                          <p:val>
                                            <p:fltVal val="0"/>
                                          </p:val>
                                        </p:tav>
                                        <p:tav tm="100000">
                                          <p:val>
                                            <p:fltVal val="1"/>
                                          </p:val>
                                        </p:tav>
                                      </p:tavLst>
                                    </p:anim>
                                    <p:anim calcmode="lin" valueType="num">
                                      <p:cBhvr>
                                        <p:cTn id="71" dur="2000" fill="hold"/>
                                        <p:tgtEl>
                                          <p:spTgt spid="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P spid="23" grpId="0" animBg="1"/>
      <p:bldP spid="2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FDC6CD-EB2A-4C42-B740-00CEC5DEA0C9}"/>
              </a:ext>
            </a:extLst>
          </p:cNvPr>
          <p:cNvSpPr>
            <a:spLocks noGrp="1"/>
          </p:cNvSpPr>
          <p:nvPr>
            <p:ph type="sldNum" sz="quarter" idx="12"/>
          </p:nvPr>
        </p:nvSpPr>
        <p:spPr/>
        <p:txBody>
          <a:bodyPr/>
          <a:lstStyle/>
          <a:p>
            <a:fld id="{EBB06CB8-09CA-444F-B64E-B134B812EDE5}" type="slidenum">
              <a:rPr lang="en-US" smtClean="0"/>
              <a:t>57</a:t>
            </a:fld>
            <a:endParaRPr lang="en-US"/>
          </a:p>
        </p:txBody>
      </p:sp>
      <p:sp>
        <p:nvSpPr>
          <p:cNvPr id="5" name="Title 4">
            <a:extLst>
              <a:ext uri="{FF2B5EF4-FFF2-40B4-BE49-F238E27FC236}">
                <a16:creationId xmlns:a16="http://schemas.microsoft.com/office/drawing/2014/main" id="{75C03BA0-7A05-46C7-A901-766E9DEA1F4E}"/>
              </a:ext>
            </a:extLst>
          </p:cNvPr>
          <p:cNvSpPr>
            <a:spLocks noGrp="1"/>
          </p:cNvSpPr>
          <p:nvPr>
            <p:ph type="title"/>
          </p:nvPr>
        </p:nvSpPr>
        <p:spPr/>
        <p:txBody>
          <a:bodyPr/>
          <a:lstStyle/>
          <a:p>
            <a:r>
              <a:rPr lang="en-US" dirty="0"/>
              <a:t>Resolving Errors</a:t>
            </a:r>
          </a:p>
        </p:txBody>
      </p:sp>
      <p:pic>
        <p:nvPicPr>
          <p:cNvPr id="6" name="Picture 5">
            <a:extLst>
              <a:ext uri="{FF2B5EF4-FFF2-40B4-BE49-F238E27FC236}">
                <a16:creationId xmlns:a16="http://schemas.microsoft.com/office/drawing/2014/main" id="{51F17C68-74D5-4198-B98C-3D09DE679F0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610600" y="3304913"/>
            <a:ext cx="3344872" cy="3086100"/>
          </a:xfrm>
          <a:prstGeom prst="rect">
            <a:avLst/>
          </a:prstGeom>
        </p:spPr>
      </p:pic>
      <p:sp>
        <p:nvSpPr>
          <p:cNvPr id="7" name="Content Placeholder 6">
            <a:extLst>
              <a:ext uri="{FF2B5EF4-FFF2-40B4-BE49-F238E27FC236}">
                <a16:creationId xmlns:a16="http://schemas.microsoft.com/office/drawing/2014/main" id="{B062D959-E209-4373-8707-355F7DC395EE}"/>
              </a:ext>
            </a:extLst>
          </p:cNvPr>
          <p:cNvSpPr txBox="1">
            <a:spLocks noGrp="1"/>
          </p:cNvSpPr>
          <p:nvPr>
            <p:ph sz="half" idx="1"/>
          </p:nvPr>
        </p:nvSpPr>
        <p:spPr>
          <a:xfrm>
            <a:off x="838200" y="1484313"/>
            <a:ext cx="8008928" cy="2379113"/>
          </a:xfrm>
          <a:prstGeom prst="rect">
            <a:avLst/>
          </a:prstGeom>
          <a:noFill/>
        </p:spPr>
        <p:txBody>
          <a:bodyPr wrap="square" rtlCol="0">
            <a:spAutoFit/>
          </a:bodyPr>
          <a:lstStyle/>
          <a:p>
            <a:r>
              <a:rPr lang="en-US" sz="2400" dirty="0"/>
              <a:t>Error messages do not always tell the user exactly how to correct the error, but often, the error message can guide the user to the solution.</a:t>
            </a:r>
          </a:p>
          <a:p>
            <a:endParaRPr lang="en-US" sz="2400" dirty="0"/>
          </a:p>
          <a:p>
            <a:r>
              <a:rPr lang="en-US" sz="2400" dirty="0"/>
              <a:t>The following slides contain examples of common errors and the guidance contained in the error message:</a:t>
            </a:r>
          </a:p>
          <a:p>
            <a:pPr marL="0" indent="0">
              <a:buNone/>
            </a:pPr>
            <a:r>
              <a:rPr lang="en-US" sz="2400" dirty="0"/>
              <a:t>	</a:t>
            </a:r>
          </a:p>
        </p:txBody>
      </p:sp>
    </p:spTree>
    <p:extLst>
      <p:ext uri="{BB962C8B-B14F-4D97-AF65-F5344CB8AC3E}">
        <p14:creationId xmlns:p14="http://schemas.microsoft.com/office/powerpoint/2010/main" val="2799687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21AB64-5347-4627-9DBF-A086F968DE4A}"/>
              </a:ext>
            </a:extLst>
          </p:cNvPr>
          <p:cNvSpPr>
            <a:spLocks noGrp="1"/>
          </p:cNvSpPr>
          <p:nvPr>
            <p:ph type="sldNum" sz="quarter" idx="12"/>
          </p:nvPr>
        </p:nvSpPr>
        <p:spPr/>
        <p:txBody>
          <a:bodyPr/>
          <a:lstStyle/>
          <a:p>
            <a:fld id="{EBB06CB8-09CA-444F-B64E-B134B812EDE5}" type="slidenum">
              <a:rPr lang="en-US" smtClean="0"/>
              <a:t>58</a:t>
            </a:fld>
            <a:endParaRPr lang="en-US"/>
          </a:p>
        </p:txBody>
      </p:sp>
      <p:sp>
        <p:nvSpPr>
          <p:cNvPr id="3" name="Title 2">
            <a:extLst>
              <a:ext uri="{FF2B5EF4-FFF2-40B4-BE49-F238E27FC236}">
                <a16:creationId xmlns:a16="http://schemas.microsoft.com/office/drawing/2014/main" id="{AD940003-5371-4757-9B6F-1EF4F27E817C}"/>
              </a:ext>
            </a:extLst>
          </p:cNvPr>
          <p:cNvSpPr>
            <a:spLocks noGrp="1"/>
          </p:cNvSpPr>
          <p:nvPr>
            <p:ph type="title"/>
          </p:nvPr>
        </p:nvSpPr>
        <p:spPr>
          <a:xfrm>
            <a:off x="1081260" y="275573"/>
            <a:ext cx="10272539" cy="536416"/>
          </a:xfrm>
        </p:spPr>
        <p:txBody>
          <a:bodyPr>
            <a:normAutofit fontScale="90000"/>
          </a:bodyPr>
          <a:lstStyle/>
          <a:p>
            <a:r>
              <a:rPr lang="en-US" sz="3100" dirty="0"/>
              <a:t>Error: ED40 not found</a:t>
            </a:r>
            <a:br>
              <a:rPr lang="en-US" dirty="0"/>
            </a:br>
            <a:endParaRPr lang="en-US" dirty="0"/>
          </a:p>
        </p:txBody>
      </p:sp>
      <p:pic>
        <p:nvPicPr>
          <p:cNvPr id="4" name="Picture 3" descr="image001">
            <a:extLst>
              <a:ext uri="{FF2B5EF4-FFF2-40B4-BE49-F238E27FC236}">
                <a16:creationId xmlns:a16="http://schemas.microsoft.com/office/drawing/2014/main" id="{4C9218F9-2792-4389-AB01-02F7DD3246C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877219" y="1271426"/>
            <a:ext cx="8437562" cy="113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E318948-3CE4-4675-AB67-FDF298998E7D}"/>
              </a:ext>
            </a:extLst>
          </p:cNvPr>
          <p:cNvSpPr txBox="1"/>
          <p:nvPr/>
        </p:nvSpPr>
        <p:spPr>
          <a:xfrm>
            <a:off x="1190625" y="2719070"/>
            <a:ext cx="10163175" cy="3046988"/>
          </a:xfrm>
          <a:prstGeom prst="rect">
            <a:avLst/>
          </a:prstGeom>
          <a:noFill/>
        </p:spPr>
        <p:txBody>
          <a:bodyPr wrap="square" rtlCol="0">
            <a:spAutoFit/>
          </a:bodyPr>
          <a:lstStyle/>
          <a:p>
            <a:r>
              <a:rPr lang="en-US" sz="2400" dirty="0"/>
              <a:t>Consider:</a:t>
            </a:r>
          </a:p>
          <a:p>
            <a:pPr marL="800100" lvl="1" indent="-342900">
              <a:buFont typeface="Wingdings" panose="05000000000000000000" pitchFamily="2" charset="2"/>
              <a:buChar char="q"/>
            </a:pPr>
            <a:r>
              <a:rPr lang="en-US" sz="2400" dirty="0"/>
              <a:t>Has an ED40 been submitted for this position for this fiscal year?</a:t>
            </a:r>
          </a:p>
          <a:p>
            <a:pPr marL="1257300" lvl="2" indent="-342900">
              <a:buFont typeface="Wingdings" panose="05000000000000000000" pitchFamily="2" charset="2"/>
              <a:buChar char="§"/>
            </a:pPr>
            <a:r>
              <a:rPr lang="en-US" sz="2400" dirty="0"/>
              <a:t>If yes, has the record posted/completed?</a:t>
            </a:r>
          </a:p>
          <a:p>
            <a:pPr marL="1714500" lvl="3" indent="-342900">
              <a:buFont typeface="Arial" panose="020B0604020202020204" pitchFamily="34" charset="0"/>
              <a:buChar char="•"/>
            </a:pPr>
            <a:r>
              <a:rPr lang="en-US" sz="2400" dirty="0"/>
              <a:t>If so, what were the employment dates on that ED40?</a:t>
            </a:r>
          </a:p>
          <a:p>
            <a:pPr marL="800100" lvl="1" indent="-342900">
              <a:buFont typeface="Wingdings" panose="05000000000000000000" pitchFamily="2" charset="2"/>
              <a:buChar char="q"/>
            </a:pPr>
            <a:r>
              <a:rPr lang="en-US" sz="2400" dirty="0"/>
              <a:t>Did the contract end prior to this report month?</a:t>
            </a:r>
          </a:p>
          <a:p>
            <a:pPr marL="1257300" lvl="2" indent="-342900">
              <a:buFont typeface="Wingdings" panose="05000000000000000000" pitchFamily="2" charset="2"/>
              <a:buChar char="§"/>
            </a:pPr>
            <a:r>
              <a:rPr lang="en-US" sz="2400" dirty="0"/>
              <a:t>If yes, are you reporting time worked on this month’s record?</a:t>
            </a:r>
          </a:p>
          <a:p>
            <a:pPr marL="800100" lvl="1" indent="-342900">
              <a:buFont typeface="Wingdings" panose="05000000000000000000" pitchFamily="2" charset="2"/>
              <a:buChar char="q"/>
            </a:pPr>
            <a:r>
              <a:rPr lang="en-US" sz="2400" dirty="0"/>
              <a:t>Have you resubmitted the RP file after the ED records processed and posted?</a:t>
            </a:r>
          </a:p>
        </p:txBody>
      </p:sp>
    </p:spTree>
    <p:extLst>
      <p:ext uri="{BB962C8B-B14F-4D97-AF65-F5344CB8AC3E}">
        <p14:creationId xmlns:p14="http://schemas.microsoft.com/office/powerpoint/2010/main" val="9945484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21AB64-5347-4627-9DBF-A086F968DE4A}"/>
              </a:ext>
            </a:extLst>
          </p:cNvPr>
          <p:cNvSpPr>
            <a:spLocks noGrp="1"/>
          </p:cNvSpPr>
          <p:nvPr>
            <p:ph type="sldNum" sz="quarter" idx="12"/>
          </p:nvPr>
        </p:nvSpPr>
        <p:spPr/>
        <p:txBody>
          <a:bodyPr/>
          <a:lstStyle/>
          <a:p>
            <a:fld id="{EBB06CB8-09CA-444F-B64E-B134B812EDE5}" type="slidenum">
              <a:rPr lang="en-US" smtClean="0"/>
              <a:t>59</a:t>
            </a:fld>
            <a:endParaRPr lang="en-US"/>
          </a:p>
        </p:txBody>
      </p:sp>
      <p:sp>
        <p:nvSpPr>
          <p:cNvPr id="3" name="Title 2">
            <a:extLst>
              <a:ext uri="{FF2B5EF4-FFF2-40B4-BE49-F238E27FC236}">
                <a16:creationId xmlns:a16="http://schemas.microsoft.com/office/drawing/2014/main" id="{AD940003-5371-4757-9B6F-1EF4F27E817C}"/>
              </a:ext>
            </a:extLst>
          </p:cNvPr>
          <p:cNvSpPr>
            <a:spLocks noGrp="1"/>
          </p:cNvSpPr>
          <p:nvPr>
            <p:ph type="title"/>
          </p:nvPr>
        </p:nvSpPr>
        <p:spPr/>
        <p:txBody>
          <a:bodyPr/>
          <a:lstStyle/>
          <a:p>
            <a:r>
              <a:rPr lang="en-US" dirty="0"/>
              <a:t>Error: Reported Position Code Does Not Match</a:t>
            </a:r>
          </a:p>
        </p:txBody>
      </p:sp>
      <p:pic>
        <p:nvPicPr>
          <p:cNvPr id="4" name="Picture 6" descr="image002">
            <a:extLst>
              <a:ext uri="{FF2B5EF4-FFF2-40B4-BE49-F238E27FC236}">
                <a16:creationId xmlns:a16="http://schemas.microsoft.com/office/drawing/2014/main" id="{C35F5361-58A0-4560-B4C4-41A6C4D2F89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193956" y="1408569"/>
            <a:ext cx="9804087" cy="117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5F4BA43-757E-4960-B0A8-B265EBD2BF80}"/>
              </a:ext>
            </a:extLst>
          </p:cNvPr>
          <p:cNvSpPr txBox="1"/>
          <p:nvPr/>
        </p:nvSpPr>
        <p:spPr>
          <a:xfrm>
            <a:off x="1190625" y="2771775"/>
            <a:ext cx="10163175" cy="2677656"/>
          </a:xfrm>
          <a:prstGeom prst="rect">
            <a:avLst/>
          </a:prstGeom>
          <a:noFill/>
        </p:spPr>
        <p:txBody>
          <a:bodyPr wrap="square" rtlCol="0">
            <a:spAutoFit/>
          </a:bodyPr>
          <a:lstStyle/>
          <a:p>
            <a:r>
              <a:rPr lang="en-US" sz="2400" dirty="0"/>
              <a:t>Consider:</a:t>
            </a:r>
          </a:p>
          <a:p>
            <a:pPr marL="800100" lvl="1" indent="-342900">
              <a:buFont typeface="Wingdings" panose="05000000000000000000" pitchFamily="2" charset="2"/>
              <a:buChar char="q"/>
            </a:pPr>
            <a:r>
              <a:rPr lang="en-US" sz="2400" dirty="0"/>
              <a:t>Did the person change positions?</a:t>
            </a:r>
          </a:p>
          <a:p>
            <a:pPr marL="800100" lvl="1" indent="-342900">
              <a:buFont typeface="Wingdings" panose="05000000000000000000" pitchFamily="2" charset="2"/>
              <a:buChar char="q"/>
            </a:pPr>
            <a:r>
              <a:rPr lang="en-US" sz="2400" dirty="0"/>
              <a:t>Did they take on an additional job?</a:t>
            </a:r>
          </a:p>
          <a:p>
            <a:pPr marL="800100" lvl="1" indent="-342900">
              <a:buFont typeface="Wingdings" panose="05000000000000000000" pitchFamily="2" charset="2"/>
              <a:buChar char="q"/>
            </a:pPr>
            <a:r>
              <a:rPr lang="en-US" sz="2400" dirty="0"/>
              <a:t>Are you reporting the correct position code?</a:t>
            </a:r>
          </a:p>
          <a:p>
            <a:pPr marL="800100" lvl="1" indent="-342900">
              <a:buFont typeface="Wingdings" panose="05000000000000000000" pitchFamily="2" charset="2"/>
              <a:buChar char="q"/>
            </a:pPr>
            <a:r>
              <a:rPr lang="en-US" sz="2400" dirty="0"/>
              <a:t>Have you resubmitted the RP file after the ED records processed and posted?</a:t>
            </a:r>
          </a:p>
          <a:p>
            <a:endParaRPr lang="en-US" sz="2400" dirty="0"/>
          </a:p>
        </p:txBody>
      </p:sp>
    </p:spTree>
    <p:extLst>
      <p:ext uri="{BB962C8B-B14F-4D97-AF65-F5344CB8AC3E}">
        <p14:creationId xmlns:p14="http://schemas.microsoft.com/office/powerpoint/2010/main" val="1971154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F92CA-D9C1-47CD-B684-136CB2F18D4C}"/>
              </a:ext>
            </a:extLst>
          </p:cNvPr>
          <p:cNvSpPr>
            <a:spLocks noGrp="1"/>
          </p:cNvSpPr>
          <p:nvPr>
            <p:ph type="title"/>
          </p:nvPr>
        </p:nvSpPr>
        <p:spPr/>
        <p:txBody>
          <a:bodyPr/>
          <a:lstStyle/>
          <a:p>
            <a:r>
              <a:rPr lang="en-US" dirty="0"/>
              <a:t>What to Submit</a:t>
            </a:r>
          </a:p>
        </p:txBody>
      </p:sp>
      <p:sp>
        <p:nvSpPr>
          <p:cNvPr id="4" name="Slide Number Placeholder 3">
            <a:extLst>
              <a:ext uri="{FF2B5EF4-FFF2-40B4-BE49-F238E27FC236}">
                <a16:creationId xmlns:a16="http://schemas.microsoft.com/office/drawing/2014/main" id="{BFA70E92-28B4-4B3A-AA47-83F55065E8BA}"/>
              </a:ext>
            </a:extLst>
          </p:cNvPr>
          <p:cNvSpPr>
            <a:spLocks noGrp="1"/>
          </p:cNvSpPr>
          <p:nvPr>
            <p:ph type="sldNum" sz="quarter" idx="12"/>
          </p:nvPr>
        </p:nvSpPr>
        <p:spPr/>
        <p:txBody>
          <a:bodyPr/>
          <a:lstStyle/>
          <a:p>
            <a:fld id="{EBB06CB8-09CA-444F-B64E-B134B812EDE5}" type="slidenum">
              <a:rPr lang="en-US" smtClean="0"/>
              <a:t>6</a:t>
            </a:fld>
            <a:endParaRPr lang="en-US"/>
          </a:p>
        </p:txBody>
      </p:sp>
      <p:sp>
        <p:nvSpPr>
          <p:cNvPr id="5" name="Content Placeholder 2">
            <a:extLst>
              <a:ext uri="{FF2B5EF4-FFF2-40B4-BE49-F238E27FC236}">
                <a16:creationId xmlns:a16="http://schemas.microsoft.com/office/drawing/2014/main" id="{26606815-9EF9-4567-9F85-006E57849719}"/>
              </a:ext>
            </a:extLst>
          </p:cNvPr>
          <p:cNvSpPr>
            <a:spLocks noGrp="1"/>
          </p:cNvSpPr>
          <p:nvPr>
            <p:ph idx="1"/>
          </p:nvPr>
        </p:nvSpPr>
        <p:spPr>
          <a:xfrm>
            <a:off x="838200" y="1484313"/>
            <a:ext cx="10515600" cy="4692650"/>
          </a:xfrm>
        </p:spPr>
        <p:txBody>
          <a:bodyPr/>
          <a:lstStyle/>
          <a:p>
            <a:r>
              <a:rPr lang="en-US" dirty="0"/>
              <a:t>Employee Demographic (ED)</a:t>
            </a:r>
          </a:p>
          <a:p>
            <a:pPr marL="0" indent="0">
              <a:buNone/>
            </a:pPr>
            <a:r>
              <a:rPr lang="en-US" dirty="0"/>
              <a:t>			No signature needed / Not a Required Report</a:t>
            </a:r>
          </a:p>
          <a:p>
            <a:r>
              <a:rPr lang="en-US" dirty="0"/>
              <a:t>Regular Payroll (RP)</a:t>
            </a:r>
          </a:p>
          <a:p>
            <a:endParaRPr lang="en-US" dirty="0"/>
          </a:p>
          <a:p>
            <a:r>
              <a:rPr lang="en-US" dirty="0"/>
              <a:t>Employment After Retirement (ER)</a:t>
            </a:r>
          </a:p>
          <a:p>
            <a:pPr marL="0" indent="0">
              <a:buNone/>
            </a:pPr>
            <a:endParaRPr lang="en-US" sz="4800" dirty="0"/>
          </a:p>
          <a:p>
            <a:pPr marL="0" indent="0">
              <a:buNone/>
            </a:pPr>
            <a:r>
              <a:rPr lang="en-US" dirty="0"/>
              <a:t>    OR if no retirees employed 	</a:t>
            </a:r>
          </a:p>
        </p:txBody>
      </p:sp>
      <p:sp>
        <p:nvSpPr>
          <p:cNvPr id="6" name="Rounded Rectangle 4">
            <a:extLst>
              <a:ext uri="{FF2B5EF4-FFF2-40B4-BE49-F238E27FC236}">
                <a16:creationId xmlns:a16="http://schemas.microsoft.com/office/drawing/2014/main" id="{F86098C8-4876-441D-A3ED-D39F97660F10}"/>
              </a:ext>
            </a:extLst>
          </p:cNvPr>
          <p:cNvSpPr/>
          <p:nvPr/>
        </p:nvSpPr>
        <p:spPr>
          <a:xfrm>
            <a:off x="1256392" y="1963984"/>
            <a:ext cx="1953491" cy="42602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Report Detail</a:t>
            </a:r>
          </a:p>
        </p:txBody>
      </p:sp>
      <p:sp>
        <p:nvSpPr>
          <p:cNvPr id="7" name="Rounded Rectangle 5">
            <a:extLst>
              <a:ext uri="{FF2B5EF4-FFF2-40B4-BE49-F238E27FC236}">
                <a16:creationId xmlns:a16="http://schemas.microsoft.com/office/drawing/2014/main" id="{B5DF913A-206D-4F7A-829A-5A619CEAA210}"/>
              </a:ext>
            </a:extLst>
          </p:cNvPr>
          <p:cNvSpPr/>
          <p:nvPr/>
        </p:nvSpPr>
        <p:spPr>
          <a:xfrm>
            <a:off x="1256392" y="2987437"/>
            <a:ext cx="1953491" cy="42602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Report Detail</a:t>
            </a:r>
          </a:p>
        </p:txBody>
      </p:sp>
      <p:sp>
        <p:nvSpPr>
          <p:cNvPr id="8" name="Rounded Rectangle 6">
            <a:extLst>
              <a:ext uri="{FF2B5EF4-FFF2-40B4-BE49-F238E27FC236}">
                <a16:creationId xmlns:a16="http://schemas.microsoft.com/office/drawing/2014/main" id="{AA4E9E9F-F33B-4A88-A798-BA672E92FE1C}"/>
              </a:ext>
            </a:extLst>
          </p:cNvPr>
          <p:cNvSpPr/>
          <p:nvPr/>
        </p:nvSpPr>
        <p:spPr>
          <a:xfrm>
            <a:off x="4775447" y="2987437"/>
            <a:ext cx="1953491" cy="42602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Signature</a:t>
            </a:r>
          </a:p>
        </p:txBody>
      </p:sp>
      <p:sp>
        <p:nvSpPr>
          <p:cNvPr id="9" name="Rounded Rectangle 7">
            <a:extLst>
              <a:ext uri="{FF2B5EF4-FFF2-40B4-BE49-F238E27FC236}">
                <a16:creationId xmlns:a16="http://schemas.microsoft.com/office/drawing/2014/main" id="{500254B7-D218-4E03-A404-FEBDC50C925B}"/>
              </a:ext>
            </a:extLst>
          </p:cNvPr>
          <p:cNvSpPr/>
          <p:nvPr/>
        </p:nvSpPr>
        <p:spPr>
          <a:xfrm>
            <a:off x="8433047" y="2987437"/>
            <a:ext cx="1953491" cy="42602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TEXNET</a:t>
            </a:r>
          </a:p>
        </p:txBody>
      </p:sp>
      <p:sp>
        <p:nvSpPr>
          <p:cNvPr id="10" name="Right Arrow 8">
            <a:extLst>
              <a:ext uri="{FF2B5EF4-FFF2-40B4-BE49-F238E27FC236}">
                <a16:creationId xmlns:a16="http://schemas.microsoft.com/office/drawing/2014/main" id="{42BA0379-0088-41B1-9392-D8829AC286F0}"/>
              </a:ext>
            </a:extLst>
          </p:cNvPr>
          <p:cNvSpPr/>
          <p:nvPr/>
        </p:nvSpPr>
        <p:spPr>
          <a:xfrm>
            <a:off x="3462728" y="3091345"/>
            <a:ext cx="1059873" cy="218209"/>
          </a:xfrm>
          <a:prstGeom prst="rightArrow">
            <a:avLst/>
          </a:prstGeom>
          <a:solidFill>
            <a:srgbClr val="28628E"/>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ight Arrow 9">
            <a:extLst>
              <a:ext uri="{FF2B5EF4-FFF2-40B4-BE49-F238E27FC236}">
                <a16:creationId xmlns:a16="http://schemas.microsoft.com/office/drawing/2014/main" id="{6C6E9452-4628-4D34-9D52-09BEA52271B6}"/>
              </a:ext>
            </a:extLst>
          </p:cNvPr>
          <p:cNvSpPr/>
          <p:nvPr/>
        </p:nvSpPr>
        <p:spPr>
          <a:xfrm>
            <a:off x="7089155" y="3091345"/>
            <a:ext cx="1059873" cy="218209"/>
          </a:xfrm>
          <a:prstGeom prst="rightArrow">
            <a:avLst/>
          </a:prstGeom>
          <a:solidFill>
            <a:srgbClr val="28628E"/>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ounded Rectangle 12">
            <a:extLst>
              <a:ext uri="{FF2B5EF4-FFF2-40B4-BE49-F238E27FC236}">
                <a16:creationId xmlns:a16="http://schemas.microsoft.com/office/drawing/2014/main" id="{D6023234-4583-4467-9BA3-244C54697253}"/>
              </a:ext>
            </a:extLst>
          </p:cNvPr>
          <p:cNvSpPr/>
          <p:nvPr/>
        </p:nvSpPr>
        <p:spPr>
          <a:xfrm>
            <a:off x="1256392" y="4026309"/>
            <a:ext cx="1953491" cy="42602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Report Detail</a:t>
            </a:r>
          </a:p>
        </p:txBody>
      </p:sp>
      <p:sp>
        <p:nvSpPr>
          <p:cNvPr id="13" name="Rounded Rectangle 13">
            <a:extLst>
              <a:ext uri="{FF2B5EF4-FFF2-40B4-BE49-F238E27FC236}">
                <a16:creationId xmlns:a16="http://schemas.microsoft.com/office/drawing/2014/main" id="{112B80AA-24FC-47BE-8830-5F81FE0BDB44}"/>
              </a:ext>
            </a:extLst>
          </p:cNvPr>
          <p:cNvSpPr/>
          <p:nvPr/>
        </p:nvSpPr>
        <p:spPr>
          <a:xfrm>
            <a:off x="4775447" y="4026309"/>
            <a:ext cx="1953491" cy="42602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Signature</a:t>
            </a:r>
          </a:p>
        </p:txBody>
      </p:sp>
      <p:sp>
        <p:nvSpPr>
          <p:cNvPr id="14" name="Rounded Rectangle 14">
            <a:extLst>
              <a:ext uri="{FF2B5EF4-FFF2-40B4-BE49-F238E27FC236}">
                <a16:creationId xmlns:a16="http://schemas.microsoft.com/office/drawing/2014/main" id="{25D355A4-4DE4-44B1-9DFA-4D3ADCB5701D}"/>
              </a:ext>
            </a:extLst>
          </p:cNvPr>
          <p:cNvSpPr/>
          <p:nvPr/>
        </p:nvSpPr>
        <p:spPr>
          <a:xfrm>
            <a:off x="8433047" y="4026309"/>
            <a:ext cx="1953491" cy="42602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TEXNET</a:t>
            </a:r>
          </a:p>
        </p:txBody>
      </p:sp>
      <p:sp>
        <p:nvSpPr>
          <p:cNvPr id="15" name="Right Arrow 15">
            <a:extLst>
              <a:ext uri="{FF2B5EF4-FFF2-40B4-BE49-F238E27FC236}">
                <a16:creationId xmlns:a16="http://schemas.microsoft.com/office/drawing/2014/main" id="{9D3656A6-C939-41E3-8988-8509E0C1A17F}"/>
              </a:ext>
            </a:extLst>
          </p:cNvPr>
          <p:cNvSpPr/>
          <p:nvPr/>
        </p:nvSpPr>
        <p:spPr>
          <a:xfrm>
            <a:off x="3462728" y="4130217"/>
            <a:ext cx="1059873" cy="218209"/>
          </a:xfrm>
          <a:prstGeom prst="rightArrow">
            <a:avLst/>
          </a:prstGeom>
          <a:solidFill>
            <a:srgbClr val="28628E"/>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Right Arrow 16">
            <a:extLst>
              <a:ext uri="{FF2B5EF4-FFF2-40B4-BE49-F238E27FC236}">
                <a16:creationId xmlns:a16="http://schemas.microsoft.com/office/drawing/2014/main" id="{79050256-5CD1-43E5-B1DF-A64AABB90715}"/>
              </a:ext>
            </a:extLst>
          </p:cNvPr>
          <p:cNvSpPr/>
          <p:nvPr/>
        </p:nvSpPr>
        <p:spPr>
          <a:xfrm>
            <a:off x="7089155" y="4130217"/>
            <a:ext cx="1059873" cy="218209"/>
          </a:xfrm>
          <a:prstGeom prst="rightArrow">
            <a:avLst/>
          </a:prstGeom>
          <a:solidFill>
            <a:srgbClr val="28628E"/>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F8CAA26-1DF7-4388-B57F-05A2788AE693}"/>
              </a:ext>
            </a:extLst>
          </p:cNvPr>
          <p:cNvSpPr txBox="1"/>
          <p:nvPr/>
        </p:nvSpPr>
        <p:spPr>
          <a:xfrm>
            <a:off x="8879856" y="4452336"/>
            <a:ext cx="1506682" cy="369332"/>
          </a:xfrm>
          <a:prstGeom prst="rect">
            <a:avLst/>
          </a:prstGeom>
          <a:noFill/>
        </p:spPr>
        <p:txBody>
          <a:bodyPr wrap="square" rtlCol="0">
            <a:spAutoFit/>
          </a:bodyPr>
          <a:lstStyle/>
          <a:p>
            <a:r>
              <a:rPr lang="en-US" dirty="0"/>
              <a:t>(If needed)</a:t>
            </a:r>
          </a:p>
        </p:txBody>
      </p:sp>
      <p:sp>
        <p:nvSpPr>
          <p:cNvPr id="18" name="Rounded Rectangle 18">
            <a:extLst>
              <a:ext uri="{FF2B5EF4-FFF2-40B4-BE49-F238E27FC236}">
                <a16:creationId xmlns:a16="http://schemas.microsoft.com/office/drawing/2014/main" id="{D15D16DD-40B1-4861-A9A1-DF764F5D114C}"/>
              </a:ext>
            </a:extLst>
          </p:cNvPr>
          <p:cNvSpPr/>
          <p:nvPr/>
        </p:nvSpPr>
        <p:spPr>
          <a:xfrm>
            <a:off x="4775447" y="4803576"/>
            <a:ext cx="1953491" cy="43493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Zero Signature</a:t>
            </a:r>
          </a:p>
        </p:txBody>
      </p:sp>
      <p:grpSp>
        <p:nvGrpSpPr>
          <p:cNvPr id="19" name="Group 18">
            <a:extLst>
              <a:ext uri="{FF2B5EF4-FFF2-40B4-BE49-F238E27FC236}">
                <a16:creationId xmlns:a16="http://schemas.microsoft.com/office/drawing/2014/main" id="{B68C18C7-7924-409C-94EA-1A21FF030425}"/>
              </a:ext>
            </a:extLst>
          </p:cNvPr>
          <p:cNvGrpSpPr/>
          <p:nvPr/>
        </p:nvGrpSpPr>
        <p:grpSpPr>
          <a:xfrm>
            <a:off x="3965695" y="5703209"/>
            <a:ext cx="3564082" cy="654627"/>
            <a:chOff x="4318788" y="6066848"/>
            <a:chExt cx="3564082" cy="654627"/>
          </a:xfrm>
        </p:grpSpPr>
        <p:sp>
          <p:nvSpPr>
            <p:cNvPr id="20" name="TextBox 19">
              <a:hlinkClick r:id="rId2"/>
              <a:extLst>
                <a:ext uri="{FF2B5EF4-FFF2-40B4-BE49-F238E27FC236}">
                  <a16:creationId xmlns:a16="http://schemas.microsoft.com/office/drawing/2014/main" id="{6457970A-62E5-49FE-9651-1E9EC9ED7C9A}"/>
                </a:ext>
              </a:extLst>
            </p:cNvPr>
            <p:cNvSpPr txBox="1"/>
            <p:nvPr/>
          </p:nvSpPr>
          <p:spPr>
            <a:xfrm>
              <a:off x="4318788" y="6274475"/>
              <a:ext cx="3564082" cy="369332"/>
            </a:xfrm>
            <a:prstGeom prst="rect">
              <a:avLst/>
            </a:prstGeom>
            <a:noFill/>
          </p:spPr>
          <p:txBody>
            <a:bodyPr wrap="square" rtlCol="0">
              <a:spAutoFit/>
            </a:bodyPr>
            <a:lstStyle/>
            <a:p>
              <a:pPr algn="ctr"/>
              <a:r>
                <a:rPr lang="en-US" dirty="0">
                  <a:hlinkClick r:id="rId3"/>
                </a:rPr>
                <a:t>TEXNET Deposit</a:t>
              </a:r>
              <a:endParaRPr lang="en-US" dirty="0"/>
            </a:p>
          </p:txBody>
        </p:sp>
        <p:pic>
          <p:nvPicPr>
            <p:cNvPr id="21" name="Picture 20">
              <a:extLst>
                <a:ext uri="{FF2B5EF4-FFF2-40B4-BE49-F238E27FC236}">
                  <a16:creationId xmlns:a16="http://schemas.microsoft.com/office/drawing/2014/main" id="{FFFFCB27-28DF-4ED7-AF1C-54AF2E9ABA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4651" y="6066848"/>
              <a:ext cx="553620" cy="654627"/>
            </a:xfrm>
            <a:prstGeom prst="rect">
              <a:avLst/>
            </a:prstGeom>
          </p:spPr>
        </p:pic>
      </p:grpSp>
    </p:spTree>
    <p:extLst>
      <p:ext uri="{BB962C8B-B14F-4D97-AF65-F5344CB8AC3E}">
        <p14:creationId xmlns:p14="http://schemas.microsoft.com/office/powerpoint/2010/main" val="12311957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A12078-EFA1-4701-8F5D-863A9FC8DCB9}"/>
              </a:ext>
            </a:extLst>
          </p:cNvPr>
          <p:cNvSpPr>
            <a:spLocks noGrp="1"/>
          </p:cNvSpPr>
          <p:nvPr>
            <p:ph type="sldNum" sz="quarter" idx="12"/>
          </p:nvPr>
        </p:nvSpPr>
        <p:spPr/>
        <p:txBody>
          <a:bodyPr/>
          <a:lstStyle/>
          <a:p>
            <a:fld id="{EBB06CB8-09CA-444F-B64E-B134B812EDE5}" type="slidenum">
              <a:rPr lang="en-US" smtClean="0"/>
              <a:t>60</a:t>
            </a:fld>
            <a:endParaRPr lang="en-US"/>
          </a:p>
        </p:txBody>
      </p:sp>
      <p:sp>
        <p:nvSpPr>
          <p:cNvPr id="3" name="Title 2">
            <a:extLst>
              <a:ext uri="{FF2B5EF4-FFF2-40B4-BE49-F238E27FC236}">
                <a16:creationId xmlns:a16="http://schemas.microsoft.com/office/drawing/2014/main" id="{F4649C01-FFB0-48E3-83FE-CBA7721B38F3}"/>
              </a:ext>
            </a:extLst>
          </p:cNvPr>
          <p:cNvSpPr>
            <a:spLocks noGrp="1"/>
          </p:cNvSpPr>
          <p:nvPr>
            <p:ph type="title"/>
          </p:nvPr>
        </p:nvSpPr>
        <p:spPr/>
        <p:txBody>
          <a:bodyPr>
            <a:normAutofit fontScale="90000"/>
          </a:bodyPr>
          <a:lstStyle/>
          <a:p>
            <a:r>
              <a:rPr lang="en-US" dirty="0"/>
              <a:t>Reported information does not match TRS information</a:t>
            </a:r>
            <a:br>
              <a:rPr lang="en-US" dirty="0"/>
            </a:br>
            <a:endParaRPr lang="en-US" dirty="0"/>
          </a:p>
        </p:txBody>
      </p:sp>
      <p:sp>
        <p:nvSpPr>
          <p:cNvPr id="4" name="TextBox 3">
            <a:extLst>
              <a:ext uri="{FF2B5EF4-FFF2-40B4-BE49-F238E27FC236}">
                <a16:creationId xmlns:a16="http://schemas.microsoft.com/office/drawing/2014/main" id="{8A3B25A5-D22D-489A-977F-1CF3BE5B81A3}"/>
              </a:ext>
            </a:extLst>
          </p:cNvPr>
          <p:cNvSpPr txBox="1"/>
          <p:nvPr/>
        </p:nvSpPr>
        <p:spPr>
          <a:xfrm>
            <a:off x="1441470" y="1062593"/>
            <a:ext cx="9363075" cy="4708981"/>
          </a:xfrm>
          <a:prstGeom prst="rect">
            <a:avLst/>
          </a:prstGeom>
          <a:noFill/>
        </p:spPr>
        <p:txBody>
          <a:bodyPr wrap="square" rtlCol="0">
            <a:spAutoFit/>
          </a:bodyPr>
          <a:lstStyle/>
          <a:p>
            <a:r>
              <a:rPr lang="en-US" sz="2000" b="1" dirty="0"/>
              <a:t>Consider:</a:t>
            </a:r>
          </a:p>
          <a:p>
            <a:pPr marL="800100" lvl="1" indent="-342900">
              <a:buFont typeface="Wingdings" panose="05000000000000000000" pitchFamily="2" charset="2"/>
              <a:buChar char="q"/>
            </a:pPr>
            <a:r>
              <a:rPr lang="en-US" sz="2000" dirty="0"/>
              <a:t>Verify that what you are reporting is correct.</a:t>
            </a:r>
          </a:p>
          <a:p>
            <a:pPr marL="800100" lvl="1" indent="-342900">
              <a:buFont typeface="Wingdings" panose="05000000000000000000" pitchFamily="2" charset="2"/>
              <a:buChar char="q"/>
            </a:pPr>
            <a:r>
              <a:rPr lang="en-US" sz="2000" dirty="0"/>
              <a:t>What was reported previously?</a:t>
            </a:r>
          </a:p>
          <a:p>
            <a:endParaRPr lang="en-US" sz="2000" dirty="0"/>
          </a:p>
          <a:p>
            <a:endParaRPr lang="en-US" sz="2000" dirty="0"/>
          </a:p>
          <a:p>
            <a:endParaRPr lang="en-US" sz="2000" dirty="0"/>
          </a:p>
          <a:p>
            <a:r>
              <a:rPr lang="en-US" sz="2000" b="1" dirty="0"/>
              <a:t>ED25</a:t>
            </a:r>
          </a:p>
          <a:p>
            <a:r>
              <a:rPr lang="en-US" sz="2000" dirty="0"/>
              <a:t>Update Name, Date of Birth, Gender, ID/SSN </a:t>
            </a:r>
          </a:p>
          <a:p>
            <a:pPr marL="800100" lvl="1" indent="-342900">
              <a:buFont typeface="Arial" panose="020B0604020202020204" pitchFamily="34" charset="0"/>
              <a:buChar char="•"/>
            </a:pPr>
            <a:r>
              <a:rPr lang="en-US" sz="2000" dirty="0"/>
              <a:t>Reported Name must match Social Security card</a:t>
            </a:r>
          </a:p>
          <a:p>
            <a:pPr marL="800100" lvl="1" indent="-342900">
              <a:buFont typeface="Arial" panose="020B0604020202020204" pitchFamily="34" charset="0"/>
              <a:buChar char="•"/>
            </a:pPr>
            <a:r>
              <a:rPr lang="en-US" sz="2000" dirty="0"/>
              <a:t>Date of Birth and Gender must match government issued ID</a:t>
            </a:r>
          </a:p>
          <a:p>
            <a:endParaRPr lang="en-US" sz="2000" dirty="0"/>
          </a:p>
          <a:p>
            <a:endParaRPr lang="en-US" sz="2000" dirty="0"/>
          </a:p>
          <a:p>
            <a:endParaRPr lang="en-US" sz="2000" dirty="0"/>
          </a:p>
          <a:p>
            <a:r>
              <a:rPr lang="en-US" sz="2000" b="1" dirty="0"/>
              <a:t>ED45</a:t>
            </a:r>
          </a:p>
          <a:p>
            <a:r>
              <a:rPr lang="en-US" sz="2000" dirty="0"/>
              <a:t>Update any information previously reported on an ED40.</a:t>
            </a:r>
          </a:p>
        </p:txBody>
      </p:sp>
      <p:pic>
        <p:nvPicPr>
          <p:cNvPr id="5" name="Picture 3" descr="image007">
            <a:extLst>
              <a:ext uri="{FF2B5EF4-FFF2-40B4-BE49-F238E27FC236}">
                <a16:creationId xmlns:a16="http://schemas.microsoft.com/office/drawing/2014/main" id="{F64460AD-32A5-4D10-8BB3-A611D60DF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469" y="2081628"/>
            <a:ext cx="8775359" cy="867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image001">
            <a:extLst>
              <a:ext uri="{FF2B5EF4-FFF2-40B4-BE49-F238E27FC236}">
                <a16:creationId xmlns:a16="http://schemas.microsoft.com/office/drawing/2014/main" id="{102225CE-6A99-4F97-A18D-E1995B9668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469" y="4181924"/>
            <a:ext cx="8775359" cy="83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4286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037061-3A95-4079-B917-264BCEFF1ED0}"/>
              </a:ext>
            </a:extLst>
          </p:cNvPr>
          <p:cNvSpPr>
            <a:spLocks noGrp="1"/>
          </p:cNvSpPr>
          <p:nvPr>
            <p:ph type="sldNum" sz="quarter" idx="12"/>
          </p:nvPr>
        </p:nvSpPr>
        <p:spPr/>
        <p:txBody>
          <a:bodyPr/>
          <a:lstStyle/>
          <a:p>
            <a:fld id="{EBB06CB8-09CA-444F-B64E-B134B812EDE5}" type="slidenum">
              <a:rPr lang="en-US" smtClean="0"/>
              <a:t>61</a:t>
            </a:fld>
            <a:endParaRPr lang="en-US"/>
          </a:p>
        </p:txBody>
      </p:sp>
      <p:sp>
        <p:nvSpPr>
          <p:cNvPr id="3" name="Title 2">
            <a:extLst>
              <a:ext uri="{FF2B5EF4-FFF2-40B4-BE49-F238E27FC236}">
                <a16:creationId xmlns:a16="http://schemas.microsoft.com/office/drawing/2014/main" id="{8B940FBE-9D16-434F-A804-5871851C0BF8}"/>
              </a:ext>
            </a:extLst>
          </p:cNvPr>
          <p:cNvSpPr>
            <a:spLocks noGrp="1"/>
          </p:cNvSpPr>
          <p:nvPr>
            <p:ph type="title"/>
          </p:nvPr>
        </p:nvSpPr>
        <p:spPr/>
        <p:txBody>
          <a:bodyPr>
            <a:normAutofit fontScale="90000"/>
          </a:bodyPr>
          <a:lstStyle/>
          <a:p>
            <a:r>
              <a:rPr lang="en-US" dirty="0"/>
              <a:t>Contribution of xx is not correct amount. Contribution is xx%</a:t>
            </a:r>
            <a:br>
              <a:rPr lang="en-US" dirty="0"/>
            </a:br>
            <a:endParaRPr lang="en-US" dirty="0"/>
          </a:p>
        </p:txBody>
      </p:sp>
      <p:pic>
        <p:nvPicPr>
          <p:cNvPr id="4" name="Picture 3">
            <a:extLst>
              <a:ext uri="{FF2B5EF4-FFF2-40B4-BE49-F238E27FC236}">
                <a16:creationId xmlns:a16="http://schemas.microsoft.com/office/drawing/2014/main" id="{6B852BBD-F786-4AD0-87A7-9904E9D222B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602352" y="1466557"/>
            <a:ext cx="8753901" cy="757337"/>
          </a:xfrm>
          <a:prstGeom prst="rect">
            <a:avLst/>
          </a:prstGeom>
        </p:spPr>
      </p:pic>
      <p:sp>
        <p:nvSpPr>
          <p:cNvPr id="5" name="TextBox 4">
            <a:extLst>
              <a:ext uri="{FF2B5EF4-FFF2-40B4-BE49-F238E27FC236}">
                <a16:creationId xmlns:a16="http://schemas.microsoft.com/office/drawing/2014/main" id="{2A583335-60E9-47C0-AFD7-C246CE9E936C}"/>
              </a:ext>
            </a:extLst>
          </p:cNvPr>
          <p:cNvSpPr txBox="1"/>
          <p:nvPr/>
        </p:nvSpPr>
        <p:spPr>
          <a:xfrm>
            <a:off x="1602352" y="2581962"/>
            <a:ext cx="9751448" cy="3046988"/>
          </a:xfrm>
          <a:prstGeom prst="rect">
            <a:avLst/>
          </a:prstGeom>
          <a:noFill/>
        </p:spPr>
        <p:txBody>
          <a:bodyPr wrap="square" rtlCol="0">
            <a:spAutoFit/>
          </a:bodyPr>
          <a:lstStyle/>
          <a:p>
            <a:r>
              <a:rPr lang="en-US" sz="2400" dirty="0"/>
              <a:t>Consider:</a:t>
            </a:r>
          </a:p>
          <a:p>
            <a:pPr marL="800100" lvl="1" indent="-342900">
              <a:buFont typeface="Wingdings" panose="05000000000000000000" pitchFamily="2" charset="2"/>
              <a:buChar char="q"/>
            </a:pPr>
            <a:r>
              <a:rPr lang="en-US" sz="2400" dirty="0"/>
              <a:t>Is this an adjustment for a previous month or year?</a:t>
            </a:r>
          </a:p>
          <a:p>
            <a:pPr marL="1257300" lvl="2" indent="-342900">
              <a:buFont typeface="Wingdings" panose="05000000000000000000" pitchFamily="2" charset="2"/>
              <a:buChar char="§"/>
            </a:pPr>
            <a:r>
              <a:rPr lang="en-US" sz="2400" dirty="0"/>
              <a:t>If so, was any contribution reported on the original record and are you considering that in these calculations?</a:t>
            </a:r>
          </a:p>
          <a:p>
            <a:pPr marL="800100" lvl="1" indent="-342900">
              <a:buFont typeface="Wingdings" panose="05000000000000000000" pitchFamily="2" charset="2"/>
              <a:buChar char="q"/>
            </a:pPr>
            <a:r>
              <a:rPr lang="en-US" sz="2400" dirty="0"/>
              <a:t>Is this a current month record?</a:t>
            </a:r>
          </a:p>
          <a:p>
            <a:pPr marL="1257300" lvl="2" indent="-342900">
              <a:buFont typeface="Wingdings" panose="05000000000000000000" pitchFamily="2" charset="2"/>
              <a:buChar char="§"/>
            </a:pPr>
            <a:r>
              <a:rPr lang="en-US" sz="2400" dirty="0"/>
              <a:t>If so, verify that all the compensation amounts from various funding sources is accurate.</a:t>
            </a:r>
          </a:p>
          <a:p>
            <a:endParaRPr lang="en-US" sz="2400" dirty="0"/>
          </a:p>
        </p:txBody>
      </p:sp>
    </p:spTree>
    <p:extLst>
      <p:ext uri="{BB962C8B-B14F-4D97-AF65-F5344CB8AC3E}">
        <p14:creationId xmlns:p14="http://schemas.microsoft.com/office/powerpoint/2010/main" val="16275756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A0D86F-EA94-4296-B2E7-4A19BD1124A4}"/>
              </a:ext>
            </a:extLst>
          </p:cNvPr>
          <p:cNvSpPr>
            <a:spLocks noGrp="1"/>
          </p:cNvSpPr>
          <p:nvPr>
            <p:ph type="sldNum" sz="quarter" idx="12"/>
          </p:nvPr>
        </p:nvSpPr>
        <p:spPr/>
        <p:txBody>
          <a:bodyPr/>
          <a:lstStyle/>
          <a:p>
            <a:fld id="{EBB06CB8-09CA-444F-B64E-B134B812EDE5}" type="slidenum">
              <a:rPr lang="en-US" smtClean="0"/>
              <a:t>62</a:t>
            </a:fld>
            <a:endParaRPr lang="en-US"/>
          </a:p>
        </p:txBody>
      </p:sp>
      <p:sp>
        <p:nvSpPr>
          <p:cNvPr id="3" name="Title 2">
            <a:extLst>
              <a:ext uri="{FF2B5EF4-FFF2-40B4-BE49-F238E27FC236}">
                <a16:creationId xmlns:a16="http://schemas.microsoft.com/office/drawing/2014/main" id="{EA486F60-52DF-44E8-9376-AEDC565CFF43}"/>
              </a:ext>
            </a:extLst>
          </p:cNvPr>
          <p:cNvSpPr>
            <a:spLocks noGrp="1"/>
          </p:cNvSpPr>
          <p:nvPr>
            <p:ph type="title"/>
          </p:nvPr>
        </p:nvSpPr>
        <p:spPr/>
        <p:txBody>
          <a:bodyPr>
            <a:normAutofit fontScale="90000"/>
          </a:bodyPr>
          <a:lstStyle/>
          <a:p>
            <a:r>
              <a:rPr lang="en-US" dirty="0"/>
              <a:t>Cannot report XX contributions when membership flag is N</a:t>
            </a:r>
            <a:br>
              <a:rPr lang="en-US" dirty="0"/>
            </a:br>
            <a:endParaRPr lang="en-US" dirty="0"/>
          </a:p>
        </p:txBody>
      </p:sp>
      <p:pic>
        <p:nvPicPr>
          <p:cNvPr id="4" name="Picture 5" descr="image001">
            <a:extLst>
              <a:ext uri="{FF2B5EF4-FFF2-40B4-BE49-F238E27FC236}">
                <a16:creationId xmlns:a16="http://schemas.microsoft.com/office/drawing/2014/main" id="{39D263D5-829B-4FB2-BB96-710848D6F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1487364"/>
            <a:ext cx="8630992" cy="1525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7C977A1-6593-437D-8F85-D03C751E8126}"/>
              </a:ext>
            </a:extLst>
          </p:cNvPr>
          <p:cNvSpPr txBox="1"/>
          <p:nvPr/>
        </p:nvSpPr>
        <p:spPr>
          <a:xfrm>
            <a:off x="1485900" y="3287612"/>
            <a:ext cx="9982201" cy="2308324"/>
          </a:xfrm>
          <a:prstGeom prst="rect">
            <a:avLst/>
          </a:prstGeom>
          <a:noFill/>
        </p:spPr>
        <p:txBody>
          <a:bodyPr wrap="square" rtlCol="0">
            <a:spAutoFit/>
          </a:bodyPr>
          <a:lstStyle/>
          <a:p>
            <a:r>
              <a:rPr lang="en-US" sz="2400" dirty="0"/>
              <a:t>Consider:</a:t>
            </a:r>
          </a:p>
          <a:p>
            <a:pPr marL="800100" lvl="1" indent="-342900">
              <a:buFont typeface="Wingdings" panose="05000000000000000000" pitchFamily="2" charset="2"/>
              <a:buChar char="q"/>
            </a:pPr>
            <a:r>
              <a:rPr lang="en-US" sz="2400" dirty="0"/>
              <a:t>Has the person changed eligibility status?</a:t>
            </a:r>
          </a:p>
          <a:p>
            <a:pPr marL="1257300" lvl="2" indent="-342900">
              <a:buFont typeface="Wingdings" panose="05000000000000000000" pitchFamily="2" charset="2"/>
              <a:buChar char="§"/>
            </a:pPr>
            <a:r>
              <a:rPr lang="en-US" sz="2400" dirty="0"/>
              <a:t>If so, has an ED45 been submitted to update the eligibility flag?</a:t>
            </a:r>
          </a:p>
          <a:p>
            <a:pPr marL="800100" lvl="1" indent="-342900">
              <a:buFont typeface="Wingdings" panose="05000000000000000000" pitchFamily="2" charset="2"/>
              <a:buChar char="q"/>
            </a:pPr>
            <a:r>
              <a:rPr lang="en-US" sz="2400" dirty="0"/>
              <a:t>Is this final pay from a previous position that was eligible?</a:t>
            </a:r>
          </a:p>
          <a:p>
            <a:endParaRPr lang="en-US" sz="2400" dirty="0"/>
          </a:p>
          <a:p>
            <a:endParaRPr lang="en-US" sz="2400" dirty="0"/>
          </a:p>
        </p:txBody>
      </p:sp>
    </p:spTree>
    <p:extLst>
      <p:ext uri="{BB962C8B-B14F-4D97-AF65-F5344CB8AC3E}">
        <p14:creationId xmlns:p14="http://schemas.microsoft.com/office/powerpoint/2010/main" val="38438461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B160FF-7317-4B01-AA84-8116ABCE5CE8}"/>
              </a:ext>
            </a:extLst>
          </p:cNvPr>
          <p:cNvSpPr>
            <a:spLocks noGrp="1"/>
          </p:cNvSpPr>
          <p:nvPr>
            <p:ph type="sldNum" sz="quarter" idx="12"/>
          </p:nvPr>
        </p:nvSpPr>
        <p:spPr/>
        <p:txBody>
          <a:bodyPr/>
          <a:lstStyle/>
          <a:p>
            <a:fld id="{EBB06CB8-09CA-444F-B64E-B134B812EDE5}" type="slidenum">
              <a:rPr lang="en-US" smtClean="0"/>
              <a:t>63</a:t>
            </a:fld>
            <a:endParaRPr lang="en-US"/>
          </a:p>
        </p:txBody>
      </p:sp>
      <p:sp>
        <p:nvSpPr>
          <p:cNvPr id="3" name="Title 2">
            <a:extLst>
              <a:ext uri="{FF2B5EF4-FFF2-40B4-BE49-F238E27FC236}">
                <a16:creationId xmlns:a16="http://schemas.microsoft.com/office/drawing/2014/main" id="{6DAF3BA3-8994-4A8E-B627-373A42AD7CBB}"/>
              </a:ext>
            </a:extLst>
          </p:cNvPr>
          <p:cNvSpPr>
            <a:spLocks noGrp="1"/>
          </p:cNvSpPr>
          <p:nvPr>
            <p:ph type="title"/>
          </p:nvPr>
        </p:nvSpPr>
        <p:spPr/>
        <p:txBody>
          <a:bodyPr>
            <a:normAutofit fontScale="90000"/>
          </a:bodyPr>
          <a:lstStyle/>
          <a:p>
            <a:r>
              <a:rPr lang="en-US" dirty="0"/>
              <a:t>Member contributions must be reported when membership flag is Y</a:t>
            </a:r>
            <a:br>
              <a:rPr lang="en-US" dirty="0"/>
            </a:br>
            <a:endParaRPr lang="en-US" dirty="0"/>
          </a:p>
        </p:txBody>
      </p:sp>
      <p:pic>
        <p:nvPicPr>
          <p:cNvPr id="4" name="Picture 6" descr="image002">
            <a:extLst>
              <a:ext uri="{FF2B5EF4-FFF2-40B4-BE49-F238E27FC236}">
                <a16:creationId xmlns:a16="http://schemas.microsoft.com/office/drawing/2014/main" id="{24CFB304-9211-4C64-A87F-176B0B0D9B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525" y="1612900"/>
            <a:ext cx="9052231"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29B7070-0120-42E0-B358-EAB09782602C}"/>
              </a:ext>
            </a:extLst>
          </p:cNvPr>
          <p:cNvSpPr txBox="1"/>
          <p:nvPr/>
        </p:nvSpPr>
        <p:spPr>
          <a:xfrm>
            <a:off x="1571625" y="2686040"/>
            <a:ext cx="9782175" cy="3046988"/>
          </a:xfrm>
          <a:prstGeom prst="rect">
            <a:avLst/>
          </a:prstGeom>
          <a:noFill/>
        </p:spPr>
        <p:txBody>
          <a:bodyPr wrap="square" rtlCol="0">
            <a:spAutoFit/>
          </a:bodyPr>
          <a:lstStyle/>
          <a:p>
            <a:r>
              <a:rPr lang="en-US" sz="2400" dirty="0"/>
              <a:t>Consider:</a:t>
            </a:r>
          </a:p>
          <a:p>
            <a:pPr marL="800100" lvl="1" indent="-342900">
              <a:buFont typeface="Wingdings" panose="05000000000000000000" pitchFamily="2" charset="2"/>
              <a:buChar char="q"/>
            </a:pPr>
            <a:r>
              <a:rPr lang="en-US" sz="2400" dirty="0"/>
              <a:t>Is the person TRS eligible?</a:t>
            </a:r>
          </a:p>
          <a:p>
            <a:pPr marL="800100" lvl="1" indent="-342900">
              <a:buFont typeface="Wingdings" panose="05000000000000000000" pitchFamily="2" charset="2"/>
              <a:buChar char="q"/>
            </a:pPr>
            <a:r>
              <a:rPr lang="en-US" sz="2400" dirty="0"/>
              <a:t>What was the eligibility flag on the ED40?</a:t>
            </a:r>
          </a:p>
          <a:p>
            <a:pPr marL="800100" lvl="1" indent="-342900">
              <a:buFont typeface="Wingdings" panose="05000000000000000000" pitchFamily="2" charset="2"/>
              <a:buChar char="q"/>
            </a:pPr>
            <a:r>
              <a:rPr lang="en-US" sz="2400" dirty="0"/>
              <a:t>If it was Yes, why aren’t eligible compensation and contributions reported?</a:t>
            </a:r>
          </a:p>
          <a:p>
            <a:pPr marL="800100" lvl="1" indent="-342900">
              <a:buFont typeface="Wingdings" panose="05000000000000000000" pitchFamily="2" charset="2"/>
              <a:buChar char="q"/>
            </a:pPr>
            <a:r>
              <a:rPr lang="en-US" sz="2400" dirty="0"/>
              <a:t>Has the person changed eligibility status?</a:t>
            </a:r>
          </a:p>
          <a:p>
            <a:endParaRPr lang="en-US" sz="2400" dirty="0"/>
          </a:p>
          <a:p>
            <a:endParaRPr lang="en-US" sz="2400" dirty="0"/>
          </a:p>
        </p:txBody>
      </p:sp>
    </p:spTree>
    <p:extLst>
      <p:ext uri="{BB962C8B-B14F-4D97-AF65-F5344CB8AC3E}">
        <p14:creationId xmlns:p14="http://schemas.microsoft.com/office/powerpoint/2010/main" val="32046395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45CA47-6B6F-429E-848C-7405955C278F}"/>
              </a:ext>
            </a:extLst>
          </p:cNvPr>
          <p:cNvSpPr>
            <a:spLocks noGrp="1"/>
          </p:cNvSpPr>
          <p:nvPr>
            <p:ph type="sldNum" sz="quarter" idx="12"/>
          </p:nvPr>
        </p:nvSpPr>
        <p:spPr/>
        <p:txBody>
          <a:bodyPr/>
          <a:lstStyle/>
          <a:p>
            <a:fld id="{EBB06CB8-09CA-444F-B64E-B134B812EDE5}" type="slidenum">
              <a:rPr lang="en-US" smtClean="0"/>
              <a:t>64</a:t>
            </a:fld>
            <a:endParaRPr lang="en-US"/>
          </a:p>
        </p:txBody>
      </p:sp>
      <p:sp>
        <p:nvSpPr>
          <p:cNvPr id="3" name="Title 2">
            <a:extLst>
              <a:ext uri="{FF2B5EF4-FFF2-40B4-BE49-F238E27FC236}">
                <a16:creationId xmlns:a16="http://schemas.microsoft.com/office/drawing/2014/main" id="{E4A54C22-49D1-4A6C-A6B0-D324F15924DC}"/>
              </a:ext>
            </a:extLst>
          </p:cNvPr>
          <p:cNvSpPr>
            <a:spLocks noGrp="1"/>
          </p:cNvSpPr>
          <p:nvPr>
            <p:ph type="title"/>
          </p:nvPr>
        </p:nvSpPr>
        <p:spPr/>
        <p:txBody>
          <a:bodyPr>
            <a:normAutofit fontScale="90000"/>
          </a:bodyPr>
          <a:lstStyle/>
          <a:p>
            <a:r>
              <a:rPr lang="en-US" dirty="0"/>
              <a:t>Cannot change membership flag due to posted transactions</a:t>
            </a:r>
            <a:br>
              <a:rPr lang="en-US" dirty="0"/>
            </a:br>
            <a:endParaRPr lang="en-US" dirty="0"/>
          </a:p>
        </p:txBody>
      </p:sp>
      <p:pic>
        <p:nvPicPr>
          <p:cNvPr id="4" name="Picture 2" descr="image001">
            <a:extLst>
              <a:ext uri="{FF2B5EF4-FFF2-40B4-BE49-F238E27FC236}">
                <a16:creationId xmlns:a16="http://schemas.microsoft.com/office/drawing/2014/main" id="{B85A03D1-F243-4A8E-BC59-4926615DAA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690" b="-2690"/>
          <a:stretch/>
        </p:blipFill>
        <p:spPr bwMode="auto">
          <a:xfrm>
            <a:off x="1428750" y="1205331"/>
            <a:ext cx="8640007" cy="64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image001">
            <a:extLst>
              <a:ext uri="{FF2B5EF4-FFF2-40B4-BE49-F238E27FC236}">
                <a16:creationId xmlns:a16="http://schemas.microsoft.com/office/drawing/2014/main" id="{3D9F10B8-AE8C-404C-A5A8-216D9FF408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1840915"/>
            <a:ext cx="8413641" cy="64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E98F1B8-7319-482B-B131-4BE5C4E2047A}"/>
              </a:ext>
            </a:extLst>
          </p:cNvPr>
          <p:cNvSpPr txBox="1"/>
          <p:nvPr/>
        </p:nvSpPr>
        <p:spPr>
          <a:xfrm>
            <a:off x="1428750" y="2476500"/>
            <a:ext cx="9696450" cy="3416320"/>
          </a:xfrm>
          <a:prstGeom prst="rect">
            <a:avLst/>
          </a:prstGeom>
          <a:noFill/>
        </p:spPr>
        <p:txBody>
          <a:bodyPr wrap="square" rtlCol="0">
            <a:spAutoFit/>
          </a:bodyPr>
          <a:lstStyle/>
          <a:p>
            <a:r>
              <a:rPr lang="en-US" sz="2400" dirty="0"/>
              <a:t>Consider:</a:t>
            </a:r>
          </a:p>
          <a:p>
            <a:pPr marL="800100" lvl="1" indent="-342900">
              <a:buFont typeface="Wingdings" panose="05000000000000000000" pitchFamily="2" charset="2"/>
              <a:buChar char="q"/>
            </a:pPr>
            <a:r>
              <a:rPr lang="en-US" sz="2400" dirty="0"/>
              <a:t>Was eligibility reported incorrectly back to beginning of contract?</a:t>
            </a:r>
          </a:p>
          <a:p>
            <a:pPr marL="800100" lvl="1" indent="-342900">
              <a:buFont typeface="Wingdings" panose="05000000000000000000" pitchFamily="2" charset="2"/>
              <a:buChar char="q"/>
            </a:pPr>
            <a:r>
              <a:rPr lang="en-US" sz="2400" dirty="0"/>
              <a:t>If changing to No- </a:t>
            </a:r>
          </a:p>
          <a:p>
            <a:pPr marL="1257300" lvl="2" indent="-342900">
              <a:buFont typeface="Wingdings" panose="05000000000000000000" pitchFamily="2" charset="2"/>
              <a:buChar char="§"/>
            </a:pPr>
            <a:r>
              <a:rPr lang="en-US" sz="2400" dirty="0"/>
              <a:t>Were any TRS contributions reported?</a:t>
            </a:r>
          </a:p>
          <a:p>
            <a:pPr marL="800100" lvl="1" indent="-342900">
              <a:buFont typeface="Wingdings" panose="05000000000000000000" pitchFamily="2" charset="2"/>
              <a:buChar char="q"/>
            </a:pPr>
            <a:r>
              <a:rPr lang="en-US" sz="2400" dirty="0"/>
              <a:t>If changing to Yes-</a:t>
            </a:r>
          </a:p>
          <a:p>
            <a:pPr marL="1257300" lvl="2" indent="-342900">
              <a:buFont typeface="Wingdings" panose="05000000000000000000" pitchFamily="2" charset="2"/>
              <a:buChar char="§"/>
            </a:pPr>
            <a:r>
              <a:rPr lang="en-US" sz="2400" dirty="0"/>
              <a:t>Will you be going back to beginning of current eligible contract and collecting contributions?</a:t>
            </a:r>
          </a:p>
          <a:p>
            <a:pPr marL="800100" lvl="1" indent="-342900">
              <a:buFont typeface="Wingdings" panose="05000000000000000000" pitchFamily="2" charset="2"/>
              <a:buChar char="q"/>
            </a:pPr>
            <a:r>
              <a:rPr lang="en-US" sz="2400" dirty="0"/>
              <a:t>Has the person changed eligibility?</a:t>
            </a:r>
          </a:p>
          <a:p>
            <a:r>
              <a:rPr lang="en-US" sz="2400" dirty="0"/>
              <a:t>	</a:t>
            </a:r>
          </a:p>
        </p:txBody>
      </p:sp>
    </p:spTree>
    <p:extLst>
      <p:ext uri="{BB962C8B-B14F-4D97-AF65-F5344CB8AC3E}">
        <p14:creationId xmlns:p14="http://schemas.microsoft.com/office/powerpoint/2010/main" val="2785553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7922DB-AEC1-4115-A832-14599264EE62}"/>
              </a:ext>
            </a:extLst>
          </p:cNvPr>
          <p:cNvSpPr>
            <a:spLocks noGrp="1"/>
          </p:cNvSpPr>
          <p:nvPr>
            <p:ph type="sldNum" sz="quarter" idx="12"/>
          </p:nvPr>
        </p:nvSpPr>
        <p:spPr/>
        <p:txBody>
          <a:bodyPr/>
          <a:lstStyle/>
          <a:p>
            <a:fld id="{EBB06CB8-09CA-444F-B64E-B134B812EDE5}" type="slidenum">
              <a:rPr lang="en-US" smtClean="0"/>
              <a:t>65</a:t>
            </a:fld>
            <a:endParaRPr lang="en-US"/>
          </a:p>
        </p:txBody>
      </p:sp>
      <p:sp>
        <p:nvSpPr>
          <p:cNvPr id="3" name="Title 2">
            <a:extLst>
              <a:ext uri="{FF2B5EF4-FFF2-40B4-BE49-F238E27FC236}">
                <a16:creationId xmlns:a16="http://schemas.microsoft.com/office/drawing/2014/main" id="{49FD4028-E477-4E3D-ADDA-20BD51221492}"/>
              </a:ext>
            </a:extLst>
          </p:cNvPr>
          <p:cNvSpPr>
            <a:spLocks noGrp="1"/>
          </p:cNvSpPr>
          <p:nvPr>
            <p:ph type="title"/>
          </p:nvPr>
        </p:nvSpPr>
        <p:spPr/>
        <p:txBody>
          <a:bodyPr/>
          <a:lstStyle/>
          <a:p>
            <a:r>
              <a:rPr lang="en-US"/>
              <a:t>Verify Membership Eligibility</a:t>
            </a:r>
            <a:endParaRPr lang="en-US" dirty="0"/>
          </a:p>
        </p:txBody>
      </p:sp>
      <p:grpSp>
        <p:nvGrpSpPr>
          <p:cNvPr id="4" name="Group 3">
            <a:extLst>
              <a:ext uri="{FF2B5EF4-FFF2-40B4-BE49-F238E27FC236}">
                <a16:creationId xmlns:a16="http://schemas.microsoft.com/office/drawing/2014/main" id="{2AA48FD2-1418-461B-A2D2-F1937605835F}"/>
              </a:ext>
            </a:extLst>
          </p:cNvPr>
          <p:cNvGrpSpPr/>
          <p:nvPr/>
        </p:nvGrpSpPr>
        <p:grpSpPr>
          <a:xfrm>
            <a:off x="1928108" y="1349043"/>
            <a:ext cx="8335783" cy="2085332"/>
            <a:chOff x="1181750" y="1115476"/>
            <a:chExt cx="7428850" cy="1858448"/>
          </a:xfrm>
        </p:grpSpPr>
        <p:pic>
          <p:nvPicPr>
            <p:cNvPr id="5" name="Picture 2" descr="image008">
              <a:extLst>
                <a:ext uri="{FF2B5EF4-FFF2-40B4-BE49-F238E27FC236}">
                  <a16:creationId xmlns:a16="http://schemas.microsoft.com/office/drawing/2014/main" id="{0CB55A2F-CB24-41D9-B097-E903BC1B1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750" y="1115476"/>
              <a:ext cx="7428850" cy="93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image009">
              <a:extLst>
                <a:ext uri="{FF2B5EF4-FFF2-40B4-BE49-F238E27FC236}">
                  <a16:creationId xmlns:a16="http://schemas.microsoft.com/office/drawing/2014/main" id="{A9B84F45-E370-4951-B634-D226423E75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750" y="2044700"/>
              <a:ext cx="7374480" cy="92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76DFD93B-F5A1-4EC7-AD42-14505A0BC946}"/>
              </a:ext>
            </a:extLst>
          </p:cNvPr>
          <p:cNvSpPr txBox="1"/>
          <p:nvPr/>
        </p:nvSpPr>
        <p:spPr>
          <a:xfrm>
            <a:off x="1838325" y="3639243"/>
            <a:ext cx="8515350" cy="1200329"/>
          </a:xfrm>
          <a:prstGeom prst="rect">
            <a:avLst/>
          </a:prstGeom>
          <a:noFill/>
        </p:spPr>
        <p:txBody>
          <a:bodyPr wrap="square" rtlCol="0">
            <a:spAutoFit/>
          </a:bodyPr>
          <a:lstStyle/>
          <a:p>
            <a:r>
              <a:rPr lang="en-US" sz="2400" dirty="0"/>
              <a:t>Consider:</a:t>
            </a:r>
          </a:p>
          <a:p>
            <a:pPr marL="800100" lvl="1" indent="-342900">
              <a:buFont typeface="Wingdings" panose="05000000000000000000" pitchFamily="2" charset="2"/>
              <a:buChar char="q"/>
            </a:pPr>
            <a:r>
              <a:rPr lang="en-US" sz="2400" dirty="0"/>
              <a:t>Are reported hours correct?</a:t>
            </a:r>
          </a:p>
          <a:p>
            <a:pPr marL="800100" lvl="1" indent="-342900">
              <a:buFont typeface="Wingdings" panose="05000000000000000000" pitchFamily="2" charset="2"/>
              <a:buChar char="q"/>
            </a:pPr>
            <a:r>
              <a:rPr lang="en-US" sz="2400" dirty="0"/>
              <a:t>Did person change positions/eligibility?</a:t>
            </a:r>
          </a:p>
        </p:txBody>
      </p:sp>
    </p:spTree>
    <p:extLst>
      <p:ext uri="{BB962C8B-B14F-4D97-AF65-F5344CB8AC3E}">
        <p14:creationId xmlns:p14="http://schemas.microsoft.com/office/powerpoint/2010/main" val="39380858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1993EA-CEB0-4762-8430-51BB9A7BE3D4}"/>
              </a:ext>
            </a:extLst>
          </p:cNvPr>
          <p:cNvSpPr>
            <a:spLocks noGrp="1"/>
          </p:cNvSpPr>
          <p:nvPr>
            <p:ph type="sldNum" sz="quarter" idx="12"/>
          </p:nvPr>
        </p:nvSpPr>
        <p:spPr/>
        <p:txBody>
          <a:bodyPr/>
          <a:lstStyle/>
          <a:p>
            <a:fld id="{EBB06CB8-09CA-444F-B64E-B134B812EDE5}" type="slidenum">
              <a:rPr lang="en-US" smtClean="0"/>
              <a:t>66</a:t>
            </a:fld>
            <a:endParaRPr lang="en-US"/>
          </a:p>
        </p:txBody>
      </p:sp>
      <p:sp>
        <p:nvSpPr>
          <p:cNvPr id="3" name="Title 2">
            <a:extLst>
              <a:ext uri="{FF2B5EF4-FFF2-40B4-BE49-F238E27FC236}">
                <a16:creationId xmlns:a16="http://schemas.microsoft.com/office/drawing/2014/main" id="{44D71237-5D33-4AB0-8448-77BF9ACF7101}"/>
              </a:ext>
            </a:extLst>
          </p:cNvPr>
          <p:cNvSpPr>
            <a:spLocks noGrp="1"/>
          </p:cNvSpPr>
          <p:nvPr>
            <p:ph type="title"/>
          </p:nvPr>
        </p:nvSpPr>
        <p:spPr/>
        <p:txBody>
          <a:bodyPr>
            <a:normAutofit fontScale="90000"/>
          </a:bodyPr>
          <a:lstStyle/>
          <a:p>
            <a:r>
              <a:rPr lang="en-US" dirty="0"/>
              <a:t>ER-Reporting information does not match reported data from prior report period</a:t>
            </a:r>
            <a:br>
              <a:rPr lang="en-US" dirty="0"/>
            </a:br>
            <a:endParaRPr lang="en-US" dirty="0"/>
          </a:p>
        </p:txBody>
      </p:sp>
      <p:pic>
        <p:nvPicPr>
          <p:cNvPr id="4" name="Picture 2" descr="image008">
            <a:extLst>
              <a:ext uri="{FF2B5EF4-FFF2-40B4-BE49-F238E27FC236}">
                <a16:creationId xmlns:a16="http://schemas.microsoft.com/office/drawing/2014/main" id="{401FB341-9BE4-4390-86E9-DD3A63D7F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9100" y="1661304"/>
            <a:ext cx="8610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DC7F5EB-7D45-4296-A7A9-3B46A892B9A1}"/>
              </a:ext>
            </a:extLst>
          </p:cNvPr>
          <p:cNvSpPr txBox="1"/>
          <p:nvPr/>
        </p:nvSpPr>
        <p:spPr>
          <a:xfrm>
            <a:off x="1689100" y="2654610"/>
            <a:ext cx="8813800" cy="2308324"/>
          </a:xfrm>
          <a:prstGeom prst="rect">
            <a:avLst/>
          </a:prstGeom>
          <a:noFill/>
        </p:spPr>
        <p:txBody>
          <a:bodyPr wrap="square" rtlCol="0">
            <a:spAutoFit/>
          </a:bodyPr>
          <a:lstStyle/>
          <a:p>
            <a:r>
              <a:rPr lang="en-US" sz="2400" dirty="0"/>
              <a:t>Consider:</a:t>
            </a:r>
          </a:p>
          <a:p>
            <a:pPr marL="800100" lvl="1" indent="-342900">
              <a:buFont typeface="Wingdings" panose="05000000000000000000" pitchFamily="2" charset="2"/>
              <a:buChar char="q"/>
            </a:pPr>
            <a:r>
              <a:rPr lang="en-US" sz="2400" dirty="0"/>
              <a:t>Has retiree’s position code, employment type, or employment dates changed?</a:t>
            </a:r>
          </a:p>
          <a:p>
            <a:pPr marL="800100" lvl="1" indent="-342900">
              <a:buFont typeface="Wingdings" panose="05000000000000000000" pitchFamily="2" charset="2"/>
              <a:buChar char="q"/>
            </a:pPr>
            <a:r>
              <a:rPr lang="en-US" sz="2400" dirty="0"/>
              <a:t>What was reported on the previous month’s report for these fields?</a:t>
            </a:r>
          </a:p>
          <a:p>
            <a:endParaRPr lang="en-US" sz="2400" dirty="0"/>
          </a:p>
        </p:txBody>
      </p:sp>
    </p:spTree>
    <p:extLst>
      <p:ext uri="{BB962C8B-B14F-4D97-AF65-F5344CB8AC3E}">
        <p14:creationId xmlns:p14="http://schemas.microsoft.com/office/powerpoint/2010/main" val="19953516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946F5F-1A1B-4F6D-A241-C2044C2C4D02}"/>
              </a:ext>
            </a:extLst>
          </p:cNvPr>
          <p:cNvSpPr>
            <a:spLocks noGrp="1"/>
          </p:cNvSpPr>
          <p:nvPr>
            <p:ph type="sldNum" sz="quarter" idx="12"/>
          </p:nvPr>
        </p:nvSpPr>
        <p:spPr/>
        <p:txBody>
          <a:bodyPr/>
          <a:lstStyle/>
          <a:p>
            <a:fld id="{EBB06CB8-09CA-444F-B64E-B134B812EDE5}" type="slidenum">
              <a:rPr lang="en-US" smtClean="0"/>
              <a:t>67</a:t>
            </a:fld>
            <a:endParaRPr lang="en-US"/>
          </a:p>
        </p:txBody>
      </p:sp>
      <p:sp>
        <p:nvSpPr>
          <p:cNvPr id="3" name="Title 2">
            <a:extLst>
              <a:ext uri="{FF2B5EF4-FFF2-40B4-BE49-F238E27FC236}">
                <a16:creationId xmlns:a16="http://schemas.microsoft.com/office/drawing/2014/main" id="{62ED4730-5953-4787-A696-B56C64CA2A2B}"/>
              </a:ext>
            </a:extLst>
          </p:cNvPr>
          <p:cNvSpPr>
            <a:spLocks noGrp="1"/>
          </p:cNvSpPr>
          <p:nvPr>
            <p:ph type="title"/>
          </p:nvPr>
        </p:nvSpPr>
        <p:spPr/>
        <p:txBody>
          <a:bodyPr>
            <a:normAutofit fontScale="90000"/>
          </a:bodyPr>
          <a:lstStyle/>
          <a:p>
            <a:r>
              <a:rPr lang="en-US" dirty="0"/>
              <a:t>Software Provider or TRS?</a:t>
            </a:r>
            <a:br>
              <a:rPr lang="en-US" dirty="0"/>
            </a:br>
            <a:endParaRPr lang="en-US" dirty="0"/>
          </a:p>
        </p:txBody>
      </p:sp>
      <p:sp>
        <p:nvSpPr>
          <p:cNvPr id="4" name="TextBox 3">
            <a:extLst>
              <a:ext uri="{FF2B5EF4-FFF2-40B4-BE49-F238E27FC236}">
                <a16:creationId xmlns:a16="http://schemas.microsoft.com/office/drawing/2014/main" id="{8A1383F6-3F59-4133-9A1F-EA3D5D55898F}"/>
              </a:ext>
            </a:extLst>
          </p:cNvPr>
          <p:cNvSpPr txBox="1"/>
          <p:nvPr/>
        </p:nvSpPr>
        <p:spPr>
          <a:xfrm>
            <a:off x="990600" y="1764581"/>
            <a:ext cx="10010775" cy="4154984"/>
          </a:xfrm>
          <a:prstGeom prst="rect">
            <a:avLst/>
          </a:prstGeom>
          <a:noFill/>
        </p:spPr>
        <p:txBody>
          <a:bodyPr wrap="square" rtlCol="0">
            <a:spAutoFit/>
          </a:bodyPr>
          <a:lstStyle/>
          <a:p>
            <a:r>
              <a:rPr lang="en-US" sz="2400" b="1" dirty="0"/>
              <a:t> Software Provider support:</a:t>
            </a:r>
          </a:p>
          <a:p>
            <a:pPr marL="800100" lvl="1" indent="-342900">
              <a:buFont typeface="Arial" panose="020B0604020202020204" pitchFamily="34" charset="0"/>
              <a:buChar char="•"/>
            </a:pPr>
            <a:r>
              <a:rPr lang="en-US" sz="2400" dirty="0"/>
              <a:t>Lead Record error---totals in report do not match lead record</a:t>
            </a:r>
          </a:p>
          <a:p>
            <a:pPr marL="800100" lvl="1" indent="-342900">
              <a:buFont typeface="Arial" panose="020B0604020202020204" pitchFamily="34" charset="0"/>
              <a:buChar char="•"/>
            </a:pPr>
            <a:r>
              <a:rPr lang="en-US" sz="2400" dirty="0"/>
              <a:t>Errors in your software</a:t>
            </a:r>
          </a:p>
          <a:p>
            <a:pPr marL="800100" lvl="1" indent="-342900">
              <a:buFont typeface="Arial" panose="020B0604020202020204" pitchFamily="34" charset="0"/>
              <a:buChar char="•"/>
            </a:pPr>
            <a:r>
              <a:rPr lang="en-US" sz="2400" dirty="0"/>
              <a:t>Reports not generating from your system correctly---pulling additional records, putting people on wrong report</a:t>
            </a:r>
          </a:p>
          <a:p>
            <a:endParaRPr lang="en-US" sz="2400" dirty="0"/>
          </a:p>
          <a:p>
            <a:r>
              <a:rPr lang="en-US" sz="2400" b="1" dirty="0"/>
              <a:t>TRS Coach:</a:t>
            </a:r>
          </a:p>
          <a:p>
            <a:pPr marL="800100" lvl="1" indent="-342900">
              <a:buFont typeface="Arial" panose="020B0604020202020204" pitchFamily="34" charset="0"/>
              <a:buChar char="•"/>
            </a:pPr>
            <a:r>
              <a:rPr lang="en-US" sz="2400" dirty="0"/>
              <a:t>Report has been uploaded and processed and assistance is needed with error</a:t>
            </a:r>
          </a:p>
          <a:p>
            <a:pPr marL="800100" lvl="1" indent="-342900">
              <a:buFont typeface="Arial" panose="020B0604020202020204" pitchFamily="34" charset="0"/>
              <a:buChar char="•"/>
            </a:pPr>
            <a:r>
              <a:rPr lang="en-US" sz="2400" dirty="0"/>
              <a:t>Clarification on TRS Laws and Rules</a:t>
            </a:r>
          </a:p>
          <a:p>
            <a:pPr marL="800100" lvl="1" indent="-342900">
              <a:buFont typeface="Arial" panose="020B0604020202020204" pitchFamily="34" charset="0"/>
              <a:buChar char="•"/>
            </a:pPr>
            <a:r>
              <a:rPr lang="en-US" sz="2400" dirty="0"/>
              <a:t>Employment after Retirement rules regarding surcharges</a:t>
            </a:r>
          </a:p>
        </p:txBody>
      </p:sp>
      <p:sp>
        <p:nvSpPr>
          <p:cNvPr id="5" name="TextBox 4">
            <a:extLst>
              <a:ext uri="{FF2B5EF4-FFF2-40B4-BE49-F238E27FC236}">
                <a16:creationId xmlns:a16="http://schemas.microsoft.com/office/drawing/2014/main" id="{71AB224C-F8C4-4B51-847B-CD22F5D0984A}"/>
              </a:ext>
            </a:extLst>
          </p:cNvPr>
          <p:cNvSpPr txBox="1"/>
          <p:nvPr/>
        </p:nvSpPr>
        <p:spPr>
          <a:xfrm>
            <a:off x="990600" y="1241361"/>
            <a:ext cx="4572000" cy="523220"/>
          </a:xfrm>
          <a:prstGeom prst="rect">
            <a:avLst/>
          </a:prstGeom>
          <a:noFill/>
        </p:spPr>
        <p:txBody>
          <a:bodyPr wrap="square" rtlCol="0">
            <a:spAutoFit/>
          </a:bodyPr>
          <a:lstStyle/>
          <a:p>
            <a:r>
              <a:rPr lang="en-US" sz="2800" dirty="0"/>
              <a:t>Who to contact for help</a:t>
            </a:r>
          </a:p>
        </p:txBody>
      </p:sp>
    </p:spTree>
    <p:extLst>
      <p:ext uri="{BB962C8B-B14F-4D97-AF65-F5344CB8AC3E}">
        <p14:creationId xmlns:p14="http://schemas.microsoft.com/office/powerpoint/2010/main" val="35946008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B4A7C6-7134-462B-A2CC-24182E08D687}"/>
              </a:ext>
            </a:extLst>
          </p:cNvPr>
          <p:cNvSpPr>
            <a:spLocks noGrp="1"/>
          </p:cNvSpPr>
          <p:nvPr>
            <p:ph type="sldNum" sz="quarter" idx="12"/>
          </p:nvPr>
        </p:nvSpPr>
        <p:spPr/>
        <p:txBody>
          <a:bodyPr/>
          <a:lstStyle/>
          <a:p>
            <a:fld id="{EBB06CB8-09CA-444F-B64E-B134B812EDE5}" type="slidenum">
              <a:rPr lang="en-US" smtClean="0"/>
              <a:t>68</a:t>
            </a:fld>
            <a:endParaRPr lang="en-US"/>
          </a:p>
        </p:txBody>
      </p:sp>
      <p:sp>
        <p:nvSpPr>
          <p:cNvPr id="5" name="Title 4">
            <a:extLst>
              <a:ext uri="{FF2B5EF4-FFF2-40B4-BE49-F238E27FC236}">
                <a16:creationId xmlns:a16="http://schemas.microsoft.com/office/drawing/2014/main" id="{89A24E4B-C957-46E3-A798-408D81DCDA61}"/>
              </a:ext>
            </a:extLst>
          </p:cNvPr>
          <p:cNvSpPr>
            <a:spLocks noGrp="1"/>
          </p:cNvSpPr>
          <p:nvPr>
            <p:ph type="title"/>
          </p:nvPr>
        </p:nvSpPr>
        <p:spPr/>
        <p:txBody>
          <a:bodyPr>
            <a:normAutofit fontScale="90000"/>
          </a:bodyPr>
          <a:lstStyle/>
          <a:p>
            <a:r>
              <a:rPr lang="en-US" dirty="0"/>
              <a:t>Communicating with your coach effectively</a:t>
            </a:r>
            <a:br>
              <a:rPr lang="en-US" dirty="0"/>
            </a:br>
            <a:endParaRPr lang="en-US" dirty="0"/>
          </a:p>
        </p:txBody>
      </p:sp>
      <p:sp>
        <p:nvSpPr>
          <p:cNvPr id="6" name="TextBox 5">
            <a:extLst>
              <a:ext uri="{FF2B5EF4-FFF2-40B4-BE49-F238E27FC236}">
                <a16:creationId xmlns:a16="http://schemas.microsoft.com/office/drawing/2014/main" id="{2BF4CC81-AA04-4068-9449-62D153023A11}"/>
              </a:ext>
            </a:extLst>
          </p:cNvPr>
          <p:cNvSpPr txBox="1"/>
          <p:nvPr/>
        </p:nvSpPr>
        <p:spPr>
          <a:xfrm>
            <a:off x="1308724" y="1435646"/>
            <a:ext cx="9218951"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t>Compile all questions into one email whenever possible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Be as clear and complete in your question as possible---give details</a:t>
            </a:r>
          </a:p>
          <a:p>
            <a:endParaRPr lang="en-US" sz="2800" dirty="0"/>
          </a:p>
          <a:p>
            <a:pPr marL="457200" indent="-457200">
              <a:buFont typeface="Arial" panose="020B0604020202020204" pitchFamily="34" charset="0"/>
              <a:buChar char="•"/>
            </a:pPr>
            <a:r>
              <a:rPr lang="en-US" sz="2800" dirty="0"/>
              <a:t>Send full screenshots—not just the error message itself</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If coach gives instructions to make corrections, follow them in order</a:t>
            </a:r>
          </a:p>
          <a:p>
            <a:endParaRPr lang="en-US" sz="2800" dirty="0"/>
          </a:p>
        </p:txBody>
      </p:sp>
    </p:spTree>
    <p:extLst>
      <p:ext uri="{BB962C8B-B14F-4D97-AF65-F5344CB8AC3E}">
        <p14:creationId xmlns:p14="http://schemas.microsoft.com/office/powerpoint/2010/main" val="27829115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71B91F-C8C8-449A-92DA-79E617BC39A2}"/>
              </a:ext>
            </a:extLst>
          </p:cNvPr>
          <p:cNvSpPr>
            <a:spLocks noGrp="1"/>
          </p:cNvSpPr>
          <p:nvPr>
            <p:ph type="sldNum" sz="quarter" idx="12"/>
          </p:nvPr>
        </p:nvSpPr>
        <p:spPr/>
        <p:txBody>
          <a:bodyPr/>
          <a:lstStyle/>
          <a:p>
            <a:fld id="{EBB06CB8-09CA-444F-B64E-B134B812EDE5}" type="slidenum">
              <a:rPr lang="en-US" smtClean="0"/>
              <a:t>69</a:t>
            </a:fld>
            <a:endParaRPr lang="en-US"/>
          </a:p>
        </p:txBody>
      </p:sp>
      <p:sp>
        <p:nvSpPr>
          <p:cNvPr id="3" name="Title 2">
            <a:extLst>
              <a:ext uri="{FF2B5EF4-FFF2-40B4-BE49-F238E27FC236}">
                <a16:creationId xmlns:a16="http://schemas.microsoft.com/office/drawing/2014/main" id="{CA60874E-592A-4063-B27C-1EBD60CBECFA}"/>
              </a:ext>
            </a:extLst>
          </p:cNvPr>
          <p:cNvSpPr>
            <a:spLocks noGrp="1"/>
          </p:cNvSpPr>
          <p:nvPr>
            <p:ph type="title"/>
          </p:nvPr>
        </p:nvSpPr>
        <p:spPr/>
        <p:txBody>
          <a:bodyPr/>
          <a:lstStyle/>
          <a:p>
            <a:r>
              <a:rPr lang="en-US" dirty="0"/>
              <a:t>Overrides</a:t>
            </a:r>
          </a:p>
        </p:txBody>
      </p:sp>
      <p:sp>
        <p:nvSpPr>
          <p:cNvPr id="4" name="Content Placeholder 2">
            <a:extLst>
              <a:ext uri="{FF2B5EF4-FFF2-40B4-BE49-F238E27FC236}">
                <a16:creationId xmlns:a16="http://schemas.microsoft.com/office/drawing/2014/main" id="{B66ADD65-E512-4BF3-8E99-28A748C12E07}"/>
              </a:ext>
            </a:extLst>
          </p:cNvPr>
          <p:cNvSpPr txBox="1">
            <a:spLocks/>
          </p:cNvSpPr>
          <p:nvPr/>
        </p:nvSpPr>
        <p:spPr>
          <a:xfrm>
            <a:off x="838200" y="1423818"/>
            <a:ext cx="10515600" cy="48428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Amount of time to prepare an override</a:t>
            </a:r>
          </a:p>
          <a:p>
            <a:pPr lvl="1"/>
            <a:r>
              <a:rPr lang="en-US" sz="2800"/>
              <a:t>approx. 1-5 minutes for each record being overridden</a:t>
            </a:r>
          </a:p>
          <a:p>
            <a:pPr lvl="1"/>
            <a:endParaRPr lang="en-US" sz="2800"/>
          </a:p>
          <a:p>
            <a:r>
              <a:rPr lang="en-US"/>
              <a:t>Documentation Required</a:t>
            </a:r>
          </a:p>
          <a:p>
            <a:pPr lvl="1"/>
            <a:r>
              <a:rPr lang="en-US" sz="2800"/>
              <a:t>screenshot of the record</a:t>
            </a:r>
          </a:p>
          <a:p>
            <a:pPr lvl="1"/>
            <a:r>
              <a:rPr lang="en-US" sz="2800"/>
              <a:t>communication from RE explaining why override is needed</a:t>
            </a:r>
          </a:p>
          <a:p>
            <a:pPr lvl="1"/>
            <a:r>
              <a:rPr lang="en-US" sz="2800"/>
              <a:t>screenshot of contracts on file</a:t>
            </a:r>
          </a:p>
          <a:p>
            <a:pPr lvl="1"/>
            <a:r>
              <a:rPr lang="en-US" sz="2800"/>
              <a:t>screenshot of TRS28</a:t>
            </a:r>
          </a:p>
          <a:p>
            <a:pPr lvl="1"/>
            <a:r>
              <a:rPr lang="en-US" sz="2800"/>
              <a:t>screenshot of transactions screen</a:t>
            </a:r>
            <a:endParaRPr lang="en-US" sz="2800" dirty="0"/>
          </a:p>
        </p:txBody>
      </p:sp>
    </p:spTree>
    <p:extLst>
      <p:ext uri="{BB962C8B-B14F-4D97-AF65-F5344CB8AC3E}">
        <p14:creationId xmlns:p14="http://schemas.microsoft.com/office/powerpoint/2010/main" val="832998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16ED5E-D687-4818-A005-F23710EC8CD6}"/>
              </a:ext>
            </a:extLst>
          </p:cNvPr>
          <p:cNvSpPr>
            <a:spLocks noGrp="1"/>
          </p:cNvSpPr>
          <p:nvPr>
            <p:ph type="sldNum" sz="quarter" idx="12"/>
          </p:nvPr>
        </p:nvSpPr>
        <p:spPr/>
        <p:txBody>
          <a:bodyPr/>
          <a:lstStyle/>
          <a:p>
            <a:fld id="{EBB06CB8-09CA-444F-B64E-B134B812EDE5}" type="slidenum">
              <a:rPr lang="en-US" smtClean="0"/>
              <a:t>7</a:t>
            </a:fld>
            <a:endParaRPr lang="en-US"/>
          </a:p>
        </p:txBody>
      </p:sp>
      <p:sp>
        <p:nvSpPr>
          <p:cNvPr id="5" name="Title 4">
            <a:extLst>
              <a:ext uri="{FF2B5EF4-FFF2-40B4-BE49-F238E27FC236}">
                <a16:creationId xmlns:a16="http://schemas.microsoft.com/office/drawing/2014/main" id="{9C183BC7-1E72-468D-ACE8-07610AEB2FDE}"/>
              </a:ext>
            </a:extLst>
          </p:cNvPr>
          <p:cNvSpPr>
            <a:spLocks noGrp="1"/>
          </p:cNvSpPr>
          <p:nvPr>
            <p:ph type="title"/>
          </p:nvPr>
        </p:nvSpPr>
        <p:spPr/>
        <p:txBody>
          <a:bodyPr/>
          <a:lstStyle/>
          <a:p>
            <a:r>
              <a:rPr lang="en-US" dirty="0"/>
              <a:t>Part 1 – Active Employees</a:t>
            </a:r>
          </a:p>
        </p:txBody>
      </p:sp>
      <p:sp>
        <p:nvSpPr>
          <p:cNvPr id="6" name="Rounded Rectangle 8">
            <a:extLst>
              <a:ext uri="{FF2B5EF4-FFF2-40B4-BE49-F238E27FC236}">
                <a16:creationId xmlns:a16="http://schemas.microsoft.com/office/drawing/2014/main" id="{544BBE37-D31B-413C-BBA7-664BB92A84ED}"/>
              </a:ext>
            </a:extLst>
          </p:cNvPr>
          <p:cNvSpPr>
            <a:spLocks noGrp="1"/>
          </p:cNvSpPr>
          <p:nvPr>
            <p:ph sz="half" idx="1"/>
          </p:nvPr>
        </p:nvSpPr>
        <p:spPr>
          <a:xfrm>
            <a:off x="838200" y="1484313"/>
            <a:ext cx="5181600" cy="306993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marL="0" indent="0">
              <a:buNone/>
            </a:pPr>
            <a:r>
              <a:rPr lang="en-US" sz="2800" b="1" u="sng" dirty="0"/>
              <a:t>Lesson 1</a:t>
            </a:r>
          </a:p>
          <a:p>
            <a:r>
              <a:rPr lang="en-US" sz="2800" b="1" dirty="0"/>
              <a:t>Employee Demographic Report</a:t>
            </a:r>
          </a:p>
          <a:p>
            <a:r>
              <a:rPr lang="en-US" sz="2800" dirty="0"/>
              <a:t>TRS Eligible Employment</a:t>
            </a:r>
          </a:p>
          <a:p>
            <a:r>
              <a:rPr lang="en-US" sz="2800" dirty="0"/>
              <a:t>View Employee Information</a:t>
            </a:r>
          </a:p>
          <a:p>
            <a:r>
              <a:rPr lang="en-US" sz="2800" dirty="0"/>
              <a:t>ED Records</a:t>
            </a:r>
          </a:p>
        </p:txBody>
      </p:sp>
      <p:sp>
        <p:nvSpPr>
          <p:cNvPr id="7" name="Rounded Rectangle 10">
            <a:extLst>
              <a:ext uri="{FF2B5EF4-FFF2-40B4-BE49-F238E27FC236}">
                <a16:creationId xmlns:a16="http://schemas.microsoft.com/office/drawing/2014/main" id="{83881C59-2548-4AE1-9733-FF1D92483EC7}"/>
              </a:ext>
            </a:extLst>
          </p:cNvPr>
          <p:cNvSpPr>
            <a:spLocks noGrp="1"/>
          </p:cNvSpPr>
          <p:nvPr>
            <p:ph sz="half" idx="2"/>
          </p:nvPr>
        </p:nvSpPr>
        <p:spPr>
          <a:xfrm>
            <a:off x="6172200" y="1484313"/>
            <a:ext cx="5181600" cy="306993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marL="0" indent="0">
              <a:buNone/>
            </a:pPr>
            <a:r>
              <a:rPr lang="en-US" sz="2800" b="1" u="sng" dirty="0"/>
              <a:t>Lesson 2</a:t>
            </a:r>
          </a:p>
          <a:p>
            <a:r>
              <a:rPr lang="en-US" sz="2800" b="1" dirty="0"/>
              <a:t>Regular Payroll Report</a:t>
            </a:r>
            <a:endParaRPr lang="en-US" sz="2800" dirty="0"/>
          </a:p>
          <a:p>
            <a:r>
              <a:rPr lang="en-US" sz="2800" dirty="0"/>
              <a:t>Creditable Compensation</a:t>
            </a:r>
          </a:p>
          <a:p>
            <a:r>
              <a:rPr lang="en-US" sz="2800" dirty="0"/>
              <a:t>Employer Contributions</a:t>
            </a:r>
          </a:p>
          <a:p>
            <a:r>
              <a:rPr lang="en-US" sz="2800" dirty="0"/>
              <a:t>RP Records</a:t>
            </a:r>
          </a:p>
        </p:txBody>
      </p:sp>
      <p:pic>
        <p:nvPicPr>
          <p:cNvPr id="8" name="Picture 2" descr="Image result for demographics">
            <a:extLst>
              <a:ext uri="{FF2B5EF4-FFF2-40B4-BE49-F238E27FC236}">
                <a16:creationId xmlns:a16="http://schemas.microsoft.com/office/drawing/2014/main" id="{1A4331A2-32B0-4BCF-ACFB-6DF1A57FB8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3254" y="4647915"/>
            <a:ext cx="2785491" cy="1708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8537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73B680-58F2-46E2-9CD3-9FA086B80491}"/>
              </a:ext>
            </a:extLst>
          </p:cNvPr>
          <p:cNvSpPr>
            <a:spLocks noGrp="1"/>
          </p:cNvSpPr>
          <p:nvPr>
            <p:ph type="sldNum" sz="quarter" idx="12"/>
          </p:nvPr>
        </p:nvSpPr>
        <p:spPr/>
        <p:txBody>
          <a:bodyPr/>
          <a:lstStyle/>
          <a:p>
            <a:fld id="{EBB06CB8-09CA-444F-B64E-B134B812EDE5}" type="slidenum">
              <a:rPr lang="en-US" smtClean="0"/>
              <a:t>70</a:t>
            </a:fld>
            <a:endParaRPr lang="en-US"/>
          </a:p>
        </p:txBody>
      </p:sp>
      <p:sp>
        <p:nvSpPr>
          <p:cNvPr id="3" name="Title 2">
            <a:extLst>
              <a:ext uri="{FF2B5EF4-FFF2-40B4-BE49-F238E27FC236}">
                <a16:creationId xmlns:a16="http://schemas.microsoft.com/office/drawing/2014/main" id="{1B8C5E09-FCBF-4716-A193-34B31FC97597}"/>
              </a:ext>
            </a:extLst>
          </p:cNvPr>
          <p:cNvSpPr>
            <a:spLocks noGrp="1"/>
          </p:cNvSpPr>
          <p:nvPr>
            <p:ph type="title"/>
          </p:nvPr>
        </p:nvSpPr>
        <p:spPr/>
        <p:txBody>
          <a:bodyPr>
            <a:normAutofit fontScale="90000"/>
          </a:bodyPr>
          <a:lstStyle/>
          <a:p>
            <a:r>
              <a:rPr lang="en-US" dirty="0"/>
              <a:t>Coach Statistics</a:t>
            </a:r>
            <a:br>
              <a:rPr lang="en-US" dirty="0"/>
            </a:br>
            <a:endParaRPr lang="en-US" dirty="0"/>
          </a:p>
        </p:txBody>
      </p:sp>
      <p:sp>
        <p:nvSpPr>
          <p:cNvPr id="4" name="TextBox 3">
            <a:extLst>
              <a:ext uri="{FF2B5EF4-FFF2-40B4-BE49-F238E27FC236}">
                <a16:creationId xmlns:a16="http://schemas.microsoft.com/office/drawing/2014/main" id="{6454D70B-653C-4097-85F3-A490A8D4DA8B}"/>
              </a:ext>
            </a:extLst>
          </p:cNvPr>
          <p:cNvSpPr txBox="1"/>
          <p:nvPr/>
        </p:nvSpPr>
        <p:spPr>
          <a:xfrm>
            <a:off x="785446" y="1694527"/>
            <a:ext cx="10621108" cy="2554545"/>
          </a:xfrm>
          <a:prstGeom prst="rect">
            <a:avLst/>
          </a:prstGeom>
          <a:noFill/>
        </p:spPr>
        <p:txBody>
          <a:bodyPr wrap="square" rtlCol="0">
            <a:spAutoFit/>
          </a:bodyPr>
          <a:lstStyle/>
          <a:p>
            <a:pPr marL="457200" indent="-457200">
              <a:buFont typeface="Arial" panose="020B0604020202020204" pitchFamily="34" charset="0"/>
              <a:buChar char="•"/>
            </a:pPr>
            <a:r>
              <a:rPr lang="en-US" sz="3200" dirty="0"/>
              <a:t>1330+ active Reporting Employers</a:t>
            </a:r>
          </a:p>
          <a:p>
            <a:pPr marL="457200" indent="-457200">
              <a:buFont typeface="Arial" panose="020B0604020202020204" pitchFamily="34" charset="0"/>
              <a:buChar char="•"/>
            </a:pPr>
            <a:r>
              <a:rPr lang="en-US" sz="3200" dirty="0"/>
              <a:t>17 coaches (including 4 in training)</a:t>
            </a:r>
          </a:p>
          <a:p>
            <a:pPr marL="457200" indent="-457200">
              <a:buFont typeface="Arial" panose="020B0604020202020204" pitchFamily="34" charset="0"/>
              <a:buChar char="•"/>
            </a:pPr>
            <a:r>
              <a:rPr lang="en-US" sz="3200" dirty="0"/>
              <a:t>Coaches work with between 85-130 Reporting Employers</a:t>
            </a:r>
          </a:p>
          <a:p>
            <a:endParaRPr lang="en-US" sz="3200" dirty="0"/>
          </a:p>
          <a:p>
            <a:endParaRPr lang="en-US" sz="3200" dirty="0"/>
          </a:p>
        </p:txBody>
      </p:sp>
    </p:spTree>
    <p:extLst>
      <p:ext uri="{BB962C8B-B14F-4D97-AF65-F5344CB8AC3E}">
        <p14:creationId xmlns:p14="http://schemas.microsoft.com/office/powerpoint/2010/main" val="4654117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AE9345-80F4-445E-83DF-7852B340C952}"/>
              </a:ext>
            </a:extLst>
          </p:cNvPr>
          <p:cNvSpPr>
            <a:spLocks noGrp="1"/>
          </p:cNvSpPr>
          <p:nvPr>
            <p:ph type="sldNum" sz="quarter" idx="12"/>
          </p:nvPr>
        </p:nvSpPr>
        <p:spPr/>
        <p:txBody>
          <a:bodyPr/>
          <a:lstStyle/>
          <a:p>
            <a:fld id="{EBB06CB8-09CA-444F-B64E-B134B812EDE5}" type="slidenum">
              <a:rPr lang="en-US" smtClean="0"/>
              <a:t>71</a:t>
            </a:fld>
            <a:endParaRPr lang="en-US"/>
          </a:p>
        </p:txBody>
      </p:sp>
      <p:sp>
        <p:nvSpPr>
          <p:cNvPr id="3" name="Title 2">
            <a:extLst>
              <a:ext uri="{FF2B5EF4-FFF2-40B4-BE49-F238E27FC236}">
                <a16:creationId xmlns:a16="http://schemas.microsoft.com/office/drawing/2014/main" id="{05FA0E68-AB8A-411C-AF16-1F1F798B2816}"/>
              </a:ext>
            </a:extLst>
          </p:cNvPr>
          <p:cNvSpPr>
            <a:spLocks noGrp="1"/>
          </p:cNvSpPr>
          <p:nvPr>
            <p:ph type="title"/>
          </p:nvPr>
        </p:nvSpPr>
        <p:spPr/>
        <p:txBody>
          <a:bodyPr/>
          <a:lstStyle/>
          <a:p>
            <a:r>
              <a:rPr lang="en-US" dirty="0"/>
              <a:t>Available Resources</a:t>
            </a:r>
          </a:p>
        </p:txBody>
      </p:sp>
      <p:sp>
        <p:nvSpPr>
          <p:cNvPr id="4" name="Content Placeholder 2">
            <a:extLst>
              <a:ext uri="{FF2B5EF4-FFF2-40B4-BE49-F238E27FC236}">
                <a16:creationId xmlns:a16="http://schemas.microsoft.com/office/drawing/2014/main" id="{7D2FF050-E149-4D67-95D3-738D536667C3}"/>
              </a:ext>
            </a:extLst>
          </p:cNvPr>
          <p:cNvSpPr txBox="1">
            <a:spLocks/>
          </p:cNvSpPr>
          <p:nvPr/>
        </p:nvSpPr>
        <p:spPr>
          <a:xfrm>
            <a:off x="884288" y="1568757"/>
            <a:ext cx="10423423"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800"/>
              <a:t>Custom Web Messages</a:t>
            </a:r>
          </a:p>
          <a:p>
            <a:pPr lvl="1"/>
            <a:r>
              <a:rPr lang="en-US" sz="2800"/>
              <a:t>Error messages</a:t>
            </a:r>
          </a:p>
          <a:p>
            <a:pPr lvl="2"/>
            <a:r>
              <a:rPr lang="en-US" sz="2400"/>
              <a:t>Think about ‘Considerations’ on previous slides</a:t>
            </a:r>
          </a:p>
          <a:p>
            <a:pPr lvl="1"/>
            <a:r>
              <a:rPr lang="en-US" sz="2800"/>
              <a:t>Errors and Warnings list</a:t>
            </a:r>
          </a:p>
          <a:p>
            <a:pPr lvl="1"/>
            <a:r>
              <a:rPr lang="en-US" sz="2800"/>
              <a:t>Report Format Guide</a:t>
            </a:r>
          </a:p>
          <a:p>
            <a:pPr lvl="1"/>
            <a:r>
              <a:rPr lang="en-US" sz="2800"/>
              <a:t>Payroll Manuals</a:t>
            </a:r>
          </a:p>
          <a:p>
            <a:pPr lvl="1"/>
            <a:r>
              <a:rPr lang="en-US" sz="2800"/>
              <a:t>Current Defects and Issues Document</a:t>
            </a:r>
          </a:p>
          <a:p>
            <a:pPr lvl="1"/>
            <a:r>
              <a:rPr lang="en-US" sz="2800"/>
              <a:t>Update Newsletters</a:t>
            </a:r>
          </a:p>
          <a:p>
            <a:pPr lvl="1"/>
            <a:r>
              <a:rPr lang="en-US" sz="2800"/>
              <a:t>Employer Advisory Group members</a:t>
            </a:r>
          </a:p>
          <a:p>
            <a:pPr lvl="1"/>
            <a:endParaRPr lang="en-US" sz="2800"/>
          </a:p>
          <a:p>
            <a:pPr lvl="1"/>
            <a:endParaRPr lang="en-US" sz="2800"/>
          </a:p>
          <a:p>
            <a:pPr lvl="1"/>
            <a:endParaRPr lang="en-US" sz="2800" dirty="0"/>
          </a:p>
        </p:txBody>
      </p:sp>
    </p:spTree>
    <p:extLst>
      <p:ext uri="{BB962C8B-B14F-4D97-AF65-F5344CB8AC3E}">
        <p14:creationId xmlns:p14="http://schemas.microsoft.com/office/powerpoint/2010/main" val="18546418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526001-D85C-45F4-965D-25046896E1E7}"/>
              </a:ext>
            </a:extLst>
          </p:cNvPr>
          <p:cNvSpPr>
            <a:spLocks noGrp="1"/>
          </p:cNvSpPr>
          <p:nvPr>
            <p:ph type="sldNum" sz="quarter" idx="12"/>
          </p:nvPr>
        </p:nvSpPr>
        <p:spPr/>
        <p:txBody>
          <a:bodyPr/>
          <a:lstStyle/>
          <a:p>
            <a:fld id="{EBB06CB8-09CA-444F-B64E-B134B812EDE5}" type="slidenum">
              <a:rPr lang="en-US" smtClean="0"/>
              <a:t>72</a:t>
            </a:fld>
            <a:endParaRPr lang="en-US"/>
          </a:p>
        </p:txBody>
      </p:sp>
      <p:sp>
        <p:nvSpPr>
          <p:cNvPr id="3" name="Title 2">
            <a:extLst>
              <a:ext uri="{FF2B5EF4-FFF2-40B4-BE49-F238E27FC236}">
                <a16:creationId xmlns:a16="http://schemas.microsoft.com/office/drawing/2014/main" id="{A4E8EF91-E2AD-4A6C-B554-8EE47B05B84D}"/>
              </a:ext>
            </a:extLst>
          </p:cNvPr>
          <p:cNvSpPr>
            <a:spLocks noGrp="1"/>
          </p:cNvSpPr>
          <p:nvPr>
            <p:ph type="title"/>
          </p:nvPr>
        </p:nvSpPr>
        <p:spPr/>
        <p:txBody>
          <a:bodyPr/>
          <a:lstStyle/>
          <a:p>
            <a:r>
              <a:rPr lang="en-US" dirty="0"/>
              <a:t>Empowerment</a:t>
            </a:r>
          </a:p>
        </p:txBody>
      </p:sp>
      <p:sp>
        <p:nvSpPr>
          <p:cNvPr id="4" name="Content Placeholder 2">
            <a:extLst>
              <a:ext uri="{FF2B5EF4-FFF2-40B4-BE49-F238E27FC236}">
                <a16:creationId xmlns:a16="http://schemas.microsoft.com/office/drawing/2014/main" id="{4CD5998B-2135-41AE-BA9A-AA426A440616}"/>
              </a:ext>
            </a:extLst>
          </p:cNvPr>
          <p:cNvSpPr txBox="1">
            <a:spLocks/>
          </p:cNvSpPr>
          <p:nvPr/>
        </p:nvSpPr>
        <p:spPr>
          <a:xfrm>
            <a:off x="838200" y="1504950"/>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Try it! Everything can be fixed</a:t>
            </a:r>
          </a:p>
          <a:p>
            <a:r>
              <a:rPr lang="en-US"/>
              <a:t>Believe in your knowledge-you know more than you think</a:t>
            </a:r>
          </a:p>
          <a:p>
            <a:r>
              <a:rPr lang="en-US"/>
              <a:t>Trust your abilities</a:t>
            </a:r>
          </a:p>
          <a:p>
            <a:r>
              <a:rPr lang="en-US"/>
              <a:t>Use your resources</a:t>
            </a:r>
          </a:p>
          <a:p>
            <a:endParaRPr lang="en-US"/>
          </a:p>
          <a:p>
            <a:endParaRPr lang="en-US"/>
          </a:p>
          <a:p>
            <a:pPr marL="0" indent="0" algn="ctr">
              <a:buFont typeface="Arial" panose="020B0604020202020204" pitchFamily="34" charset="0"/>
              <a:buNone/>
            </a:pPr>
            <a:r>
              <a:rPr lang="en-US" sz="3600" u="sng"/>
              <a:t>We</a:t>
            </a:r>
            <a:r>
              <a:rPr lang="en-US" sz="3600"/>
              <a:t> believe in your knowledge and abilities!</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9602967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90BA0-5031-431F-9540-9DAB97156532}"/>
              </a:ext>
            </a:extLst>
          </p:cNvPr>
          <p:cNvSpPr>
            <a:spLocks noGrp="1"/>
          </p:cNvSpPr>
          <p:nvPr>
            <p:ph type="title"/>
          </p:nvPr>
        </p:nvSpPr>
        <p:spPr/>
        <p:txBody>
          <a:bodyPr/>
          <a:lstStyle/>
          <a:p>
            <a:r>
              <a:rPr lang="en-US" dirty="0"/>
              <a:t>Reporting Employer Contacts</a:t>
            </a:r>
          </a:p>
        </p:txBody>
      </p:sp>
      <p:sp>
        <p:nvSpPr>
          <p:cNvPr id="3" name="Content Placeholder 2">
            <a:extLst>
              <a:ext uri="{FF2B5EF4-FFF2-40B4-BE49-F238E27FC236}">
                <a16:creationId xmlns:a16="http://schemas.microsoft.com/office/drawing/2014/main" id="{94D5EAE6-4452-4936-8036-DBEB46A7670B}"/>
              </a:ext>
            </a:extLst>
          </p:cNvPr>
          <p:cNvSpPr>
            <a:spLocks noGrp="1"/>
          </p:cNvSpPr>
          <p:nvPr>
            <p:ph idx="1"/>
          </p:nvPr>
        </p:nvSpPr>
        <p:spPr/>
        <p:txBody>
          <a:bodyPr>
            <a:normAutofit lnSpcReduction="10000"/>
          </a:bodyPr>
          <a:lstStyle/>
          <a:p>
            <a:pPr marL="0" indent="0">
              <a:buNone/>
            </a:pPr>
            <a:r>
              <a:rPr lang="en-US" sz="2600" dirty="0"/>
              <a:t>Required Contact Types:</a:t>
            </a:r>
          </a:p>
          <a:p>
            <a:pPr lvl="1"/>
            <a:r>
              <a:rPr lang="en-US" dirty="0"/>
              <a:t>Web Administrator</a:t>
            </a:r>
          </a:p>
          <a:p>
            <a:pPr lvl="1"/>
            <a:r>
              <a:rPr lang="en-US" dirty="0"/>
              <a:t>Head of Institution</a:t>
            </a:r>
          </a:p>
          <a:p>
            <a:pPr lvl="1"/>
            <a:r>
              <a:rPr lang="en-US" dirty="0"/>
              <a:t>Reporting Official</a:t>
            </a:r>
          </a:p>
          <a:p>
            <a:pPr lvl="1"/>
            <a:r>
              <a:rPr lang="en-US" dirty="0"/>
              <a:t>Payroll Contact</a:t>
            </a:r>
          </a:p>
          <a:p>
            <a:pPr marL="0" indent="0">
              <a:buNone/>
            </a:pPr>
            <a:r>
              <a:rPr lang="en-US" dirty="0"/>
              <a:t>Web Administrator</a:t>
            </a:r>
          </a:p>
          <a:p>
            <a:pPr lvl="1"/>
            <a:r>
              <a:rPr lang="en-US" dirty="0"/>
              <a:t>Update Reporting Entity’s contacts </a:t>
            </a:r>
          </a:p>
          <a:p>
            <a:pPr lvl="1"/>
            <a:r>
              <a:rPr lang="en-US" dirty="0"/>
              <a:t>Updated by TRS with TRS 597a form</a:t>
            </a:r>
          </a:p>
          <a:p>
            <a:pPr lvl="1"/>
            <a:r>
              <a:rPr lang="en-US" dirty="0"/>
              <a:t>Role assigned by Head of Institution</a:t>
            </a:r>
          </a:p>
          <a:p>
            <a:pPr lvl="1"/>
            <a:r>
              <a:rPr lang="en-US" dirty="0"/>
              <a:t>Reset passwords for internal users</a:t>
            </a:r>
          </a:p>
          <a:p>
            <a:pPr marL="0" indent="0">
              <a:buNone/>
            </a:pPr>
            <a:r>
              <a:rPr lang="en-US" dirty="0"/>
              <a:t>Contacts on file for the Reporting Entity will receive valuable information from TRS</a:t>
            </a:r>
          </a:p>
          <a:p>
            <a:endParaRPr lang="en-US" dirty="0"/>
          </a:p>
        </p:txBody>
      </p:sp>
      <p:sp>
        <p:nvSpPr>
          <p:cNvPr id="4" name="Slide Number Placeholder 3">
            <a:extLst>
              <a:ext uri="{FF2B5EF4-FFF2-40B4-BE49-F238E27FC236}">
                <a16:creationId xmlns:a16="http://schemas.microsoft.com/office/drawing/2014/main" id="{1DE01140-03AE-4DEC-8079-56AE8E5C4632}"/>
              </a:ext>
            </a:extLst>
          </p:cNvPr>
          <p:cNvSpPr>
            <a:spLocks noGrp="1"/>
          </p:cNvSpPr>
          <p:nvPr>
            <p:ph type="sldNum" sz="quarter" idx="12"/>
          </p:nvPr>
        </p:nvSpPr>
        <p:spPr/>
        <p:txBody>
          <a:bodyPr/>
          <a:lstStyle/>
          <a:p>
            <a:fld id="{EBB06CB8-09CA-444F-B64E-B134B812EDE5}" type="slidenum">
              <a:rPr lang="en-US" smtClean="0"/>
              <a:t>73</a:t>
            </a:fld>
            <a:endParaRPr lang="en-US"/>
          </a:p>
        </p:txBody>
      </p:sp>
      <p:pic>
        <p:nvPicPr>
          <p:cNvPr id="5" name="Picture 4" descr="Related image">
            <a:extLst>
              <a:ext uri="{FF2B5EF4-FFF2-40B4-BE49-F238E27FC236}">
                <a16:creationId xmlns:a16="http://schemas.microsoft.com/office/drawing/2014/main" id="{F50F3BD1-AA3F-4716-AEFA-71FC2CCAB1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7271" y="1870984"/>
            <a:ext cx="3486658" cy="2429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4691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05B221-FD2C-41CB-8689-D1F79E734161}"/>
              </a:ext>
            </a:extLst>
          </p:cNvPr>
          <p:cNvSpPr>
            <a:spLocks noGrp="1"/>
          </p:cNvSpPr>
          <p:nvPr>
            <p:ph type="sldNum" sz="quarter" idx="12"/>
          </p:nvPr>
        </p:nvSpPr>
        <p:spPr/>
        <p:txBody>
          <a:bodyPr/>
          <a:lstStyle/>
          <a:p>
            <a:fld id="{EBB06CB8-09CA-444F-B64E-B134B812EDE5}" type="slidenum">
              <a:rPr lang="en-US" smtClean="0"/>
              <a:t>74</a:t>
            </a:fld>
            <a:endParaRPr lang="en-US"/>
          </a:p>
        </p:txBody>
      </p:sp>
      <p:sp>
        <p:nvSpPr>
          <p:cNvPr id="4" name="TextBox 3">
            <a:extLst>
              <a:ext uri="{FF2B5EF4-FFF2-40B4-BE49-F238E27FC236}">
                <a16:creationId xmlns:a16="http://schemas.microsoft.com/office/drawing/2014/main" id="{D9DFC1D8-95BC-401F-80F5-2D3E488E2FE0}"/>
              </a:ext>
            </a:extLst>
          </p:cNvPr>
          <p:cNvSpPr txBox="1"/>
          <p:nvPr/>
        </p:nvSpPr>
        <p:spPr>
          <a:xfrm>
            <a:off x="939800" y="1404257"/>
            <a:ext cx="10325100" cy="830997"/>
          </a:xfrm>
          <a:prstGeom prst="rect">
            <a:avLst/>
          </a:prstGeom>
          <a:noFill/>
        </p:spPr>
        <p:txBody>
          <a:bodyPr wrap="square" rtlCol="0">
            <a:spAutoFit/>
          </a:bodyPr>
          <a:lstStyle/>
          <a:p>
            <a:pPr algn="ctr"/>
            <a:r>
              <a:rPr lang="en-US" sz="2400" dirty="0"/>
              <a:t>Please reach out to your coach or </a:t>
            </a:r>
            <a:r>
              <a:rPr lang="en-US" sz="2400" dirty="0">
                <a:hlinkClick r:id="rId2"/>
              </a:rPr>
              <a:t>reporting@trs.texas.gov</a:t>
            </a:r>
            <a:r>
              <a:rPr lang="en-US" sz="2400" dirty="0"/>
              <a:t> if you have any questions or need assistance. </a:t>
            </a:r>
          </a:p>
        </p:txBody>
      </p:sp>
      <p:pic>
        <p:nvPicPr>
          <p:cNvPr id="5" name="Content Placeholder 4">
            <a:extLst>
              <a:ext uri="{FF2B5EF4-FFF2-40B4-BE49-F238E27FC236}">
                <a16:creationId xmlns:a16="http://schemas.microsoft.com/office/drawing/2014/main" id="{4E8D5CEA-4560-4574-B4A0-E7678F166E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7670" y="2447022"/>
            <a:ext cx="6309360" cy="3367360"/>
          </a:xfrm>
          <a:prstGeom prst="rect">
            <a:avLst/>
          </a:prstGeom>
        </p:spPr>
      </p:pic>
    </p:spTree>
    <p:extLst>
      <p:ext uri="{BB962C8B-B14F-4D97-AF65-F5344CB8AC3E}">
        <p14:creationId xmlns:p14="http://schemas.microsoft.com/office/powerpoint/2010/main" val="1953241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8D8EA3-3271-4B16-8D8A-FE0855B6F280}"/>
              </a:ext>
            </a:extLst>
          </p:cNvPr>
          <p:cNvSpPr>
            <a:spLocks noGrp="1"/>
          </p:cNvSpPr>
          <p:nvPr>
            <p:ph sz="half" idx="2"/>
          </p:nvPr>
        </p:nvSpPr>
        <p:spPr/>
        <p:txBody>
          <a:bodyPr>
            <a:normAutofit fontScale="92500" lnSpcReduction="10000"/>
          </a:bodyPr>
          <a:lstStyle/>
          <a:p>
            <a:pPr marL="0" indent="0">
              <a:buNone/>
            </a:pPr>
            <a:r>
              <a:rPr lang="en-US" dirty="0"/>
              <a:t>Required:</a:t>
            </a:r>
          </a:p>
          <a:p>
            <a:pPr lvl="1"/>
            <a:r>
              <a:rPr lang="en-US" dirty="0"/>
              <a:t>TRS Eligible Employees</a:t>
            </a:r>
          </a:p>
          <a:p>
            <a:pPr lvl="1"/>
            <a:r>
              <a:rPr lang="en-US" dirty="0"/>
              <a:t>Non-Eligible Employees</a:t>
            </a:r>
          </a:p>
          <a:p>
            <a:pPr lvl="2"/>
            <a:r>
              <a:rPr lang="en-US" dirty="0"/>
              <a:t>Substitute</a:t>
            </a:r>
          </a:p>
          <a:p>
            <a:pPr lvl="2"/>
            <a:r>
              <a:rPr lang="en-US" dirty="0"/>
              <a:t>Less than Half Time</a:t>
            </a:r>
          </a:p>
          <a:p>
            <a:pPr lvl="2"/>
            <a:r>
              <a:rPr lang="en-US" dirty="0"/>
              <a:t>ORP Participants (Higher Ed. Only) </a:t>
            </a:r>
          </a:p>
          <a:p>
            <a:pPr lvl="1"/>
            <a:r>
              <a:rPr lang="en-US" dirty="0"/>
              <a:t>Seasonal/Casual Employee</a:t>
            </a:r>
          </a:p>
          <a:p>
            <a:pPr lvl="1"/>
            <a:r>
              <a:rPr lang="en-US" dirty="0"/>
              <a:t>All Non-TRS Retirees (ERS, Out of State, Private Sector) </a:t>
            </a:r>
          </a:p>
          <a:p>
            <a:pPr marL="0" indent="0">
              <a:buNone/>
            </a:pPr>
            <a:r>
              <a:rPr lang="en-US" dirty="0"/>
              <a:t>Not Required:</a:t>
            </a:r>
          </a:p>
          <a:p>
            <a:pPr lvl="1"/>
            <a:r>
              <a:rPr lang="en-US" dirty="0"/>
              <a:t>Student Employees</a:t>
            </a:r>
          </a:p>
          <a:p>
            <a:pPr lvl="2"/>
            <a:r>
              <a:rPr lang="en-US" dirty="0"/>
              <a:t>*Entities of Higher Education </a:t>
            </a:r>
            <a:r>
              <a:rPr lang="en-US" b="1" dirty="0"/>
              <a:t>Only</a:t>
            </a:r>
            <a:r>
              <a:rPr lang="en-US" dirty="0"/>
              <a:t>*-condition of employment in the position requires employee to be enrolled as a student at your institution.</a:t>
            </a:r>
          </a:p>
          <a:p>
            <a:endParaRPr lang="en-US" dirty="0"/>
          </a:p>
        </p:txBody>
      </p:sp>
      <p:sp>
        <p:nvSpPr>
          <p:cNvPr id="4" name="Slide Number Placeholder 3">
            <a:extLst>
              <a:ext uri="{FF2B5EF4-FFF2-40B4-BE49-F238E27FC236}">
                <a16:creationId xmlns:a16="http://schemas.microsoft.com/office/drawing/2014/main" id="{693630F2-8DDD-4DD5-B595-B55A5E0B8A5E}"/>
              </a:ext>
            </a:extLst>
          </p:cNvPr>
          <p:cNvSpPr>
            <a:spLocks noGrp="1"/>
          </p:cNvSpPr>
          <p:nvPr>
            <p:ph type="sldNum" sz="quarter" idx="12"/>
          </p:nvPr>
        </p:nvSpPr>
        <p:spPr/>
        <p:txBody>
          <a:bodyPr/>
          <a:lstStyle/>
          <a:p>
            <a:fld id="{EBB06CB8-09CA-444F-B64E-B134B812EDE5}" type="slidenum">
              <a:rPr lang="en-US" smtClean="0"/>
              <a:t>8</a:t>
            </a:fld>
            <a:endParaRPr lang="en-US"/>
          </a:p>
        </p:txBody>
      </p:sp>
      <p:sp>
        <p:nvSpPr>
          <p:cNvPr id="5" name="Title 4">
            <a:extLst>
              <a:ext uri="{FF2B5EF4-FFF2-40B4-BE49-F238E27FC236}">
                <a16:creationId xmlns:a16="http://schemas.microsoft.com/office/drawing/2014/main" id="{46BEE4F2-9307-491F-B4BF-8B805E582EE3}"/>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94CCB446-2D9E-4E06-BD72-79A862D56560}"/>
              </a:ext>
            </a:extLst>
          </p:cNvPr>
          <p:cNvSpPr>
            <a:spLocks noGrp="1"/>
          </p:cNvSpPr>
          <p:nvPr>
            <p:ph sz="half" idx="1"/>
          </p:nvPr>
        </p:nvSpPr>
        <p:spPr>
          <a:xfrm>
            <a:off x="838200" y="1484313"/>
            <a:ext cx="5181600" cy="46926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indent="0" algn="ctr">
              <a:buNone/>
            </a:pPr>
            <a:r>
              <a:rPr lang="en-US" sz="5400" b="1" dirty="0"/>
              <a:t>All Employees </a:t>
            </a:r>
            <a:r>
              <a:rPr lang="en-US" sz="3600" b="1" dirty="0"/>
              <a:t>"Full Payroll”</a:t>
            </a:r>
          </a:p>
          <a:p>
            <a:pPr marL="0" indent="0" algn="ctr">
              <a:buNone/>
            </a:pPr>
            <a:r>
              <a:rPr lang="en-US" dirty="0"/>
              <a:t>regardless of eligibility or position</a:t>
            </a:r>
          </a:p>
        </p:txBody>
      </p:sp>
    </p:spTree>
    <p:extLst>
      <p:ext uri="{BB962C8B-B14F-4D97-AF65-F5344CB8AC3E}">
        <p14:creationId xmlns:p14="http://schemas.microsoft.com/office/powerpoint/2010/main" val="227678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anim calcmode="lin" valueType="num">
                                      <p:cBhvr>
                                        <p:cTn id="8" dur="3000" fill="hold"/>
                                        <p:tgtEl>
                                          <p:spTgt spid="6"/>
                                        </p:tgtEl>
                                        <p:attrNameLst>
                                          <p:attrName>ppt_w</p:attrName>
                                        </p:attrNameLst>
                                      </p:cBhvr>
                                      <p:tavLst>
                                        <p:tav tm="0" fmla="#ppt_w*sin(2.5*pi*$)">
                                          <p:val>
                                            <p:fltVal val="0"/>
                                          </p:val>
                                        </p:tav>
                                        <p:tav tm="100000">
                                          <p:val>
                                            <p:fltVal val="1"/>
                                          </p:val>
                                        </p:tav>
                                      </p:tavLst>
                                    </p:anim>
                                    <p:anim calcmode="lin" valueType="num">
                                      <p:cBhvr>
                                        <p:cTn id="9" dur="3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D1FFF-7DD6-4645-988C-CD1542387AA7}"/>
              </a:ext>
            </a:extLst>
          </p:cNvPr>
          <p:cNvSpPr>
            <a:spLocks noGrp="1"/>
          </p:cNvSpPr>
          <p:nvPr>
            <p:ph type="title"/>
          </p:nvPr>
        </p:nvSpPr>
        <p:spPr/>
        <p:txBody>
          <a:bodyPr/>
          <a:lstStyle/>
          <a:p>
            <a:r>
              <a:rPr lang="en-US" dirty="0"/>
              <a:t>TRS Eligible Employment</a:t>
            </a:r>
          </a:p>
        </p:txBody>
      </p:sp>
      <p:sp>
        <p:nvSpPr>
          <p:cNvPr id="3" name="Content Placeholder 2">
            <a:extLst>
              <a:ext uri="{FF2B5EF4-FFF2-40B4-BE49-F238E27FC236}">
                <a16:creationId xmlns:a16="http://schemas.microsoft.com/office/drawing/2014/main" id="{48D2B470-902F-439A-9C65-0E7A21EC7C3E}"/>
              </a:ext>
            </a:extLst>
          </p:cNvPr>
          <p:cNvSpPr>
            <a:spLocks noGrp="1"/>
          </p:cNvSpPr>
          <p:nvPr>
            <p:ph idx="1"/>
          </p:nvPr>
        </p:nvSpPr>
        <p:spPr/>
        <p:txBody>
          <a:bodyPr/>
          <a:lstStyle/>
          <a:p>
            <a:pPr marL="0" indent="0" algn="ctr">
              <a:buNone/>
            </a:pPr>
            <a:r>
              <a:rPr lang="en-US" b="1" dirty="0"/>
              <a:t>Three Requirements</a:t>
            </a:r>
          </a:p>
          <a:p>
            <a:pPr marL="0" indent="0" algn="ctr">
              <a:buNone/>
            </a:pPr>
            <a:r>
              <a:rPr lang="en-US" dirty="0"/>
              <a:t>Must be established through a single employer</a:t>
            </a:r>
          </a:p>
        </p:txBody>
      </p:sp>
      <p:sp>
        <p:nvSpPr>
          <p:cNvPr id="4" name="Slide Number Placeholder 3">
            <a:extLst>
              <a:ext uri="{FF2B5EF4-FFF2-40B4-BE49-F238E27FC236}">
                <a16:creationId xmlns:a16="http://schemas.microsoft.com/office/drawing/2014/main" id="{AC5D74A6-9967-4AFD-AEB2-6C0BFF9CB953}"/>
              </a:ext>
            </a:extLst>
          </p:cNvPr>
          <p:cNvSpPr>
            <a:spLocks noGrp="1"/>
          </p:cNvSpPr>
          <p:nvPr>
            <p:ph type="sldNum" sz="quarter" idx="12"/>
          </p:nvPr>
        </p:nvSpPr>
        <p:spPr/>
        <p:txBody>
          <a:bodyPr/>
          <a:lstStyle/>
          <a:p>
            <a:fld id="{EBB06CB8-09CA-444F-B64E-B134B812EDE5}" type="slidenum">
              <a:rPr lang="en-US" smtClean="0"/>
              <a:t>9</a:t>
            </a:fld>
            <a:endParaRPr lang="en-US"/>
          </a:p>
        </p:txBody>
      </p:sp>
      <p:grpSp>
        <p:nvGrpSpPr>
          <p:cNvPr id="5" name="Group 4">
            <a:extLst>
              <a:ext uri="{FF2B5EF4-FFF2-40B4-BE49-F238E27FC236}">
                <a16:creationId xmlns:a16="http://schemas.microsoft.com/office/drawing/2014/main" id="{A1BEA9F9-BBD7-4F5F-96EB-BF4B09B4FB34}"/>
              </a:ext>
            </a:extLst>
          </p:cNvPr>
          <p:cNvGrpSpPr/>
          <p:nvPr/>
        </p:nvGrpSpPr>
        <p:grpSpPr>
          <a:xfrm>
            <a:off x="1205345" y="2750884"/>
            <a:ext cx="9781309" cy="2982191"/>
            <a:chOff x="519545" y="1859973"/>
            <a:chExt cx="9781309" cy="2982191"/>
          </a:xfrm>
        </p:grpSpPr>
        <p:sp>
          <p:nvSpPr>
            <p:cNvPr id="6" name="Rounded Rectangle 7">
              <a:extLst>
                <a:ext uri="{FF2B5EF4-FFF2-40B4-BE49-F238E27FC236}">
                  <a16:creationId xmlns:a16="http://schemas.microsoft.com/office/drawing/2014/main" id="{33B6F160-0FEE-4A40-ADB3-3E756690BA91}"/>
                </a:ext>
              </a:extLst>
            </p:cNvPr>
            <p:cNvSpPr/>
            <p:nvPr/>
          </p:nvSpPr>
          <p:spPr>
            <a:xfrm>
              <a:off x="519545" y="1859973"/>
              <a:ext cx="2680855" cy="298219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Working ½ time or more of the FTE for the position (not the person) </a:t>
              </a:r>
            </a:p>
          </p:txBody>
        </p:sp>
        <p:sp>
          <p:nvSpPr>
            <p:cNvPr id="7" name="Rounded Rectangle 8">
              <a:extLst>
                <a:ext uri="{FF2B5EF4-FFF2-40B4-BE49-F238E27FC236}">
                  <a16:creationId xmlns:a16="http://schemas.microsoft.com/office/drawing/2014/main" id="{F856B02C-F343-4569-868E-683B1E755CAD}"/>
                </a:ext>
              </a:extLst>
            </p:cNvPr>
            <p:cNvSpPr/>
            <p:nvPr/>
          </p:nvSpPr>
          <p:spPr>
            <a:xfrm>
              <a:off x="4069772" y="1859973"/>
              <a:ext cx="2680855" cy="298219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Definite period of time 4 ½ months (18 weeks) or longer</a:t>
              </a:r>
            </a:p>
            <a:p>
              <a:pPr algn="ctr"/>
              <a:r>
                <a:rPr lang="en-US" sz="2400" dirty="0"/>
                <a:t>OR</a:t>
              </a:r>
            </a:p>
            <a:p>
              <a:pPr algn="ctr"/>
              <a:r>
                <a:rPr lang="en-US" sz="2400" dirty="0"/>
                <a:t>Undefined amount of time</a:t>
              </a:r>
            </a:p>
          </p:txBody>
        </p:sp>
        <p:sp>
          <p:nvSpPr>
            <p:cNvPr id="8" name="Rounded Rectangle 10">
              <a:extLst>
                <a:ext uri="{FF2B5EF4-FFF2-40B4-BE49-F238E27FC236}">
                  <a16:creationId xmlns:a16="http://schemas.microsoft.com/office/drawing/2014/main" id="{B1645F95-C473-4931-B776-F617DF4B7EB7}"/>
                </a:ext>
              </a:extLst>
            </p:cNvPr>
            <p:cNvSpPr/>
            <p:nvPr/>
          </p:nvSpPr>
          <p:spPr>
            <a:xfrm>
              <a:off x="7619999" y="1859973"/>
              <a:ext cx="2680855" cy="298219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Comparable rate of pay</a:t>
              </a:r>
            </a:p>
          </p:txBody>
        </p:sp>
      </p:grpSp>
    </p:spTree>
    <p:extLst>
      <p:ext uri="{BB962C8B-B14F-4D97-AF65-F5344CB8AC3E}">
        <p14:creationId xmlns:p14="http://schemas.microsoft.com/office/powerpoint/2010/main" val="1422075200"/>
      </p:ext>
    </p:extLst>
  </p:cSld>
  <p:clrMapOvr>
    <a:masterClrMapping/>
  </p:clrMapOvr>
</p:sld>
</file>

<file path=ppt/theme/theme1.xml><?xml version="1.0" encoding="utf-8"?>
<a:theme xmlns:a="http://schemas.openxmlformats.org/drawingml/2006/main" name="TRSTheme">
  <a:themeElements>
    <a:clrScheme name="Custom 1">
      <a:dk1>
        <a:sysClr val="windowText" lastClr="000000"/>
      </a:dk1>
      <a:lt1>
        <a:sysClr val="window" lastClr="FFFFFF"/>
      </a:lt1>
      <a:dk2>
        <a:srgbClr val="28628E"/>
      </a:dk2>
      <a:lt2>
        <a:srgbClr val="E7E6E6"/>
      </a:lt2>
      <a:accent1>
        <a:srgbClr val="DBA900"/>
      </a:accent1>
      <a:accent2>
        <a:srgbClr val="34855B"/>
      </a:accent2>
      <a:accent3>
        <a:srgbClr val="696057"/>
      </a:accent3>
      <a:accent4>
        <a:srgbClr val="E75200"/>
      </a:accent4>
      <a:accent5>
        <a:srgbClr val="692044"/>
      </a:accent5>
      <a:accent6>
        <a:srgbClr val="789D90"/>
      </a:accent6>
      <a:hlink>
        <a:srgbClr val="0563C1"/>
      </a:hlink>
      <a:folHlink>
        <a:srgbClr val="954F72"/>
      </a:folHlink>
    </a:clrScheme>
    <a:fontScheme name="TRSPPT_font">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STheme" id="{7E077EC2-1480-4F26-8F09-891DA69CCEC9}" vid="{88B08225-E75C-4223-8C01-00ABBEC7AB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raining Materials" ma:contentTypeID="0x01010019F84FDE1334C741A429AB2DD47A85F60F00C3EA01D59F664141AEEA3C61952DBB19" ma:contentTypeVersion="23" ma:contentTypeDescription="OPS2000: Final copy of conducted training materials. Includes, but is not limited to syllabi, presentations, instructor guides, handbooks, lesson plans, online modules and other course materials." ma:contentTypeScope="" ma:versionID="57efe3267ffc72bd968f9d2b175f6afc">
  <xsd:schema xmlns:xsd="http://www.w3.org/2001/XMLSchema" xmlns:xs="http://www.w3.org/2001/XMLSchema" xmlns:p="http://schemas.microsoft.com/office/2006/metadata/properties" xmlns:ns1="http://schemas.microsoft.com/sharepoint/v3" xmlns:ns2="502e745b-d652-49df-bbff-eb8ca66836bf" xmlns:ns3="e0085224-6f7b-42d3-b660-c6c3374935e5" xmlns:ns4="415f6b34-7dcc-40f3-8068-7a6e011f140e" xmlns:ns5="http://schemas.microsoft.com/sharepoint/v4" targetNamespace="http://schemas.microsoft.com/office/2006/metadata/properties" ma:root="true" ma:fieldsID="6cd4577d3aa8450ab1246d0ba4fa11d2" ns1:_="" ns2:_="" ns3:_="" ns4:_="" ns5:_="">
    <xsd:import namespace="http://schemas.microsoft.com/sharepoint/v3"/>
    <xsd:import namespace="502e745b-d652-49df-bbff-eb8ca66836bf"/>
    <xsd:import namespace="e0085224-6f7b-42d3-b660-c6c3374935e5"/>
    <xsd:import namespace="415f6b34-7dcc-40f3-8068-7a6e011f140e"/>
    <xsd:import namespace="http://schemas.microsoft.com/sharepoint/v4"/>
    <xsd:element name="properties">
      <xsd:complexType>
        <xsd:sequence>
          <xsd:element name="documentManagement">
            <xsd:complexType>
              <xsd:all>
                <xsd:element ref="ns2:Category" minOccurs="0"/>
                <xsd:element ref="ns3:DocumentStatus" minOccurs="0"/>
                <xsd:element ref="ns4:Obsolete" minOccurs="0"/>
                <xsd:element ref="ns4:EventCalendarYearEnd" minOccurs="0"/>
                <xsd:element ref="ns4:p12730df519442adaffc71da13345255" minOccurs="0"/>
                <xsd:element ref="ns4:f9401754f09244ceab36156fa8b6c919" minOccurs="0"/>
                <xsd:element ref="ns4:TaxCatchAllLabel" minOccurs="0"/>
                <xsd:element ref="ns1:_dlc_Exempt" minOccurs="0"/>
                <xsd:element ref="ns1:_dlc_ExpireDateSaved" minOccurs="0"/>
                <xsd:element ref="ns1:_dlc_ExpireDate" minOccurs="0"/>
                <xsd:element ref="ns4:e1d2496122a748958c98a599b4e7fab4" minOccurs="0"/>
                <xsd:element ref="ns4:TaxCatchAll" minOccurs="0"/>
                <xsd:element ref="ns5:IconOverlay" minOccurs="0"/>
                <xsd:element ref="ns1:_vti_ItemDeclaredRecord" minOccurs="0"/>
                <xsd:element ref="ns1:_vti_ItemHoldRecordStatus" minOccurs="0"/>
                <xsd:element ref="ns2:Fiscal_x0020_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6" nillable="true" ma:displayName="Exempt from Policy" ma:hidden="true" ma:internalName="_dlc_Exempt" ma:readOnly="true">
      <xsd:simpleType>
        <xsd:restriction base="dms:Unknown"/>
      </xsd:simpleType>
    </xsd:element>
    <xsd:element name="_dlc_ExpireDateSaved" ma:index="17" nillable="true" ma:displayName="Original Expiration Date" ma:hidden="true" ma:internalName="_dlc_ExpireDateSaved" ma:readOnly="true">
      <xsd:simpleType>
        <xsd:restriction base="dms:DateTime"/>
      </xsd:simpleType>
    </xsd:element>
    <xsd:element name="_dlc_ExpireDate" ma:index="18" nillable="true" ma:displayName="Expiration Date" ma:description="" ma:hidden="true" ma:indexed="true" ma:internalName="_dlc_ExpireDate" ma:readOnly="true">
      <xsd:simpleType>
        <xsd:restriction base="dms:DateTime"/>
      </xsd:simpleType>
    </xsd:element>
    <xsd:element name="_vti_ItemDeclaredRecord" ma:index="23" nillable="true" ma:displayName="Declared Record" ma:hidden="true" ma:internalName="_vti_ItemDeclaredRecord" ma:readOnly="true">
      <xsd:simpleType>
        <xsd:restriction base="dms:DateTime"/>
      </xsd:simpleType>
    </xsd:element>
    <xsd:element name="_vti_ItemHoldRecordStatus" ma:index="24"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02e745b-d652-49df-bbff-eb8ca66836bf" elementFormDefault="qualified">
    <xsd:import namespace="http://schemas.microsoft.com/office/2006/documentManagement/types"/>
    <xsd:import namespace="http://schemas.microsoft.com/office/infopath/2007/PartnerControls"/>
    <xsd:element name="Category" ma:index="2" nillable="true" ma:displayName="Category" ma:format="Dropdown" ma:internalName="Category">
      <xsd:simpleType>
        <xsd:restriction base="dms:Choice">
          <xsd:enumeration value="Contract"/>
          <xsd:enumeration value="Presentation"/>
          <xsd:enumeration value="Travel Schedule"/>
        </xsd:restriction>
      </xsd:simpleType>
    </xsd:element>
    <xsd:element name="Fiscal_x0020_Year" ma:index="26" nillable="true" ma:displayName="Fiscal Year" ma:internalName="Fiscal_x0020_Year">
      <xsd:simpleType>
        <xsd:restriction base="dms:Text">
          <xsd:maxLength value="4"/>
        </xsd:restriction>
      </xsd:simpleType>
    </xsd:element>
  </xsd:schema>
  <xsd:schema xmlns:xsd="http://www.w3.org/2001/XMLSchema" xmlns:xs="http://www.w3.org/2001/XMLSchema" xmlns:dms="http://schemas.microsoft.com/office/2006/documentManagement/types" xmlns:pc="http://schemas.microsoft.com/office/infopath/2007/PartnerControls" targetNamespace="e0085224-6f7b-42d3-b660-c6c3374935e5" elementFormDefault="qualified">
    <xsd:import namespace="http://schemas.microsoft.com/office/2006/documentManagement/types"/>
    <xsd:import namespace="http://schemas.microsoft.com/office/infopath/2007/PartnerControls"/>
    <xsd:element name="DocumentStatus" ma:index="3" nillable="true" ma:displayName="Document Status" ma:format="Dropdown" ma:internalName="DocumentStatus">
      <xsd:simpleType>
        <xsd:restriction base="dms:Choice">
          <xsd:enumeration value="Draft"/>
          <xsd:enumeration value="Final"/>
          <xsd:enumeration value="Obsolete"/>
        </xsd:restriction>
      </xsd:simpleType>
    </xsd:element>
  </xsd:schema>
  <xsd:schema xmlns:xsd="http://www.w3.org/2001/XMLSchema" xmlns:xs="http://www.w3.org/2001/XMLSchema" xmlns:dms="http://schemas.microsoft.com/office/2006/documentManagement/types" xmlns:pc="http://schemas.microsoft.com/office/infopath/2007/PartnerControls" targetNamespace="415f6b34-7dcc-40f3-8068-7a6e011f140e" elementFormDefault="qualified">
    <xsd:import namespace="http://schemas.microsoft.com/office/2006/documentManagement/types"/>
    <xsd:import namespace="http://schemas.microsoft.com/office/infopath/2007/PartnerControls"/>
    <xsd:element name="Obsolete" ma:index="4" nillable="true" ma:displayName="Obsolete" ma:description="Date that item became obsolete/was superseded." ma:format="DateOnly" ma:internalName="Obsolete">
      <xsd:simpleType>
        <xsd:restriction base="dms:DateTime"/>
      </xsd:simpleType>
    </xsd:element>
    <xsd:element name="EventCalendarYearEnd" ma:index="5" nillable="true" ma:displayName="Event Calendar Year End" ma:description="Last day of the Calendar year of the event" ma:format="DateOnly" ma:internalName="EventCalendarYearEnd">
      <xsd:simpleType>
        <xsd:restriction base="dms:DateTime"/>
      </xsd:simpleType>
    </xsd:element>
    <xsd:element name="p12730df519442adaffc71da13345255" ma:index="8" nillable="true" ma:taxonomy="true" ma:internalName="p12730df519442adaffc71da13345255" ma:taxonomyFieldName="Division" ma:displayName="Division" ma:readOnly="false" ma:default="" ma:fieldId="{912730df-5194-42ad-affc-71da13345255}" ma:sspId="259bc6ef-dde0-4330-a605-8b20f0f52598" ma:termSetId="453071a5-09e3-42b3-847d-4e45f1613fbc" ma:anchorId="00000000-0000-0000-0000-000000000000" ma:open="false" ma:isKeyword="false">
      <xsd:complexType>
        <xsd:sequence>
          <xsd:element ref="pc:Terms" minOccurs="0" maxOccurs="1"/>
        </xsd:sequence>
      </xsd:complexType>
    </xsd:element>
    <xsd:element name="f9401754f09244ceab36156fa8b6c919" ma:index="10" nillable="true" ma:taxonomy="true" ma:internalName="f9401754f09244ceab36156fa8b6c919" ma:taxonomyFieldName="Function" ma:displayName="Function" ma:readOnly="false" ma:default="" ma:fieldId="{f9401754-f092-44ce-ab36-156fa8b6c919}" ma:sspId="259bc6ef-dde0-4330-a605-8b20f0f52598" ma:termSetId="0606b621-a0dc-4d86-8ca3-afa1e74d4251" ma:anchorId="00000000-0000-0000-0000-000000000000" ma:open="false" ma:isKeyword="false">
      <xsd:complexType>
        <xsd:sequence>
          <xsd:element ref="pc:Terms" minOccurs="0" maxOccurs="1"/>
        </xsd:sequence>
      </xsd:complexType>
    </xsd:element>
    <xsd:element name="TaxCatchAllLabel" ma:index="12" nillable="true" ma:displayName="Taxonomy Catch All Column1" ma:hidden="true" ma:list="{891af96c-48a5-4e51-9090-79d87032f6ee}" ma:internalName="TaxCatchAllLabel" ma:readOnly="true" ma:showField="CatchAllDataLabel" ma:web="e0085224-6f7b-42d3-b660-c6c3374935e5">
      <xsd:complexType>
        <xsd:complexContent>
          <xsd:extension base="dms:MultiChoiceLookup">
            <xsd:sequence>
              <xsd:element name="Value" type="dms:Lookup" maxOccurs="unbounded" minOccurs="0" nillable="true"/>
            </xsd:sequence>
          </xsd:extension>
        </xsd:complexContent>
      </xsd:complexType>
    </xsd:element>
    <xsd:element name="e1d2496122a748958c98a599b4e7fab4" ma:index="19" nillable="true" ma:taxonomy="true" ma:internalName="e1d2496122a748958c98a599b4e7fab4" ma:taxonomyFieldName="GeneralSubject" ma:displayName="General Subject" ma:default="" ma:fieldId="{e1d24961-22a7-4895-8c98-a599b4e7fab4}" ma:sspId="259bc6ef-dde0-4330-a605-8b20f0f52598" ma:termSetId="9ef60e3c-52f6-46cc-9c5b-13e3ae9ac973" ma:anchorId="00000000-0000-0000-0000-000000000000" ma:open="false" ma:isKeyword="false">
      <xsd:complexType>
        <xsd:sequence>
          <xsd:element ref="pc:Terms" minOccurs="0" maxOccurs="1"/>
        </xsd:sequence>
      </xsd:complexType>
    </xsd:element>
    <xsd:element name="TaxCatchAll" ma:index="21" nillable="true" ma:displayName="Taxonomy Catch All Column" ma:hidden="true" ma:list="{891af96c-48a5-4e51-9090-79d87032f6ee}" ma:internalName="TaxCatchAll" ma:showField="CatchAllData" ma:web="e0085224-6f7b-42d3-b660-c6c3374935e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TaxCatchAll xmlns="8a076bde-a3a2-4cad-8ed4-f6a95bc9b502">
      <Value>3</Value>
      <Value>2</Value>
      <Value>8</Value>
    </TaxCatchAll>
    <p8d76a189bd84531aabcaa83fae0ab1b xmlns="8a076bde-a3a2-4cad-8ed4-f6a95bc9b502">
      <Terms xmlns="http://schemas.microsoft.com/office/infopath/2007/PartnerControls"/>
    </p8d76a189bd84531aabcaa83fae0ab1b>
    <TRSGeneralSingleLineofText2 xmlns="8a076bde-a3a2-4cad-8ed4-f6a95bc9b502" xsi:nil="true"/>
    <b7f557035d154ec09f7dbbd1044aa482 xmlns="8a076bde-a3a2-4cad-8ed4-f6a95bc9b502">
      <Terms xmlns="http://schemas.microsoft.com/office/infopath/2007/PartnerControls"/>
    </b7f557035d154ec09f7dbbd1044aa482>
    <TRSGeneralSingleLineofText1 xmlns="8a076bde-a3a2-4cad-8ed4-f6a95bc9b502" xsi:nil="true"/>
    <PublishingIsFurlPage xmlns="http://schemas.microsoft.com/sharepoint/v3">false</PublishingIsFurlPage>
    <TRSGeneralCheckbox1 xmlns="8a076bde-a3a2-4cad-8ed4-f6a95bc9b502">true</TRSGeneralCheckbox1>
    <PersonResponsible xmlns="e53605fc-3e7f-4a20-9679-c0e44c05c8df">Reporting Entity</PersonResponsible>
    <TRSGeneralNumberContent1 xmlns="8a076bde-a3a2-4cad-8ed4-f6a95bc9b502" xsi:nil="true"/>
    <TRSGeneralDate1 xmlns="8a076bde-a3a2-4cad-8ed4-f6a95bc9b502" xsi:nil="true"/>
    <n28f09058eba4d25920c18a47d993548 xmlns="8a076bde-a3a2-4cad-8ed4-f6a95bc9b502">
      <Terms xmlns="http://schemas.microsoft.com/office/infopath/2007/PartnerControls">
        <TermInfo xmlns="http://schemas.microsoft.com/office/infopath/2007/PartnerControls">
          <TermName xmlns="http://schemas.microsoft.com/office/infopath/2007/PartnerControls">Reporting Entity</TermName>
          <TermId xmlns="http://schemas.microsoft.com/office/infopath/2007/PartnerControls">823ee8c8-6023-4643-90e2-ecf2e98958e9</TermId>
        </TermInfo>
      </Terms>
    </n28f09058eba4d25920c18a47d993548>
    <SeoRobotsNoIndex xmlns="http://schemas.microsoft.com/sharepoint/v3" xsi:nil="true"/>
    <k2c2464eeb9f4dc5989b5762d034f9a2 xmlns="8a076bde-a3a2-4cad-8ed4-f6a95bc9b502">
      <Terms xmlns="http://schemas.microsoft.com/office/infopath/2007/PartnerControls">
        <TermInfo xmlns="http://schemas.microsoft.com/office/infopath/2007/PartnerControls">
          <TermName xmlns="http://schemas.microsoft.com/office/infopath/2007/PartnerControls">RE Reporting</TermName>
          <TermId xmlns="http://schemas.microsoft.com/office/infopath/2007/PartnerControls">c89d2959-e08f-483a-8c16-dbdddfdfe012</TermId>
        </TermInfo>
      </Terms>
    </k2c2464eeb9f4dc5989b5762d034f9a2>
    <_dlc_DocId xmlns="8a076bde-a3a2-4cad-8ed4-f6a95bc9b502">2FYZ7VVNDPDX-721353832-1981</_dlc_DocId>
    <_dlc_DocIdUrl xmlns="8a076bde-a3a2-4cad-8ed4-f6a95bc9b502">
      <Url>https://authoring.trs.texas.gov/_layouts/15/DocIdRedir.aspx?ID=2FYZ7VVNDPDX-721353832-1981</Url>
      <Description>2FYZ7VVNDPDX-721353832-1981</Description>
    </_dlc_DocIdUrl>
  </documentManagement>
</p:properties>
</file>

<file path=customXml/item5.xml><?xml version="1.0" encoding="utf-8"?>
<ct:contentTypeSchema xmlns:ct="http://schemas.microsoft.com/office/2006/metadata/contentType" xmlns:ma="http://schemas.microsoft.com/office/2006/metadata/properties/metaAttributes" ct:_="" ma:_="" ma:contentTypeName="TRS Document" ma:contentTypeID="0x010100B7A052C72D924F02B7C6198B974652540055F48E8858CD2A4CA2AE277776EF72D0" ma:contentTypeVersion="8" ma:contentTypeDescription="Content type for all TRS documents (Policies, Handbook etc.)" ma:contentTypeScope="" ma:versionID="8559fb0d8c7407384ae19072d40c630c">
  <xsd:schema xmlns:xsd="http://www.w3.org/2001/XMLSchema" xmlns:xs="http://www.w3.org/2001/XMLSchema" xmlns:p="http://schemas.microsoft.com/office/2006/metadata/properties" xmlns:ns1="http://schemas.microsoft.com/sharepoint/v3" xmlns:ns2="8a076bde-a3a2-4cad-8ed4-f6a95bc9b502" xmlns:ns3="e53605fc-3e7f-4a20-9679-c0e44c05c8df" targetNamespace="http://schemas.microsoft.com/office/2006/metadata/properties" ma:root="true" ma:fieldsID="40f2608e5751faeb77190381b394217e" ns1:_="" ns2:_="" ns3:_="">
    <xsd:import namespace="http://schemas.microsoft.com/sharepoint/v3"/>
    <xsd:import namespace="8a076bde-a3a2-4cad-8ed4-f6a95bc9b502"/>
    <xsd:import namespace="e53605fc-3e7f-4a20-9679-c0e44c05c8df"/>
    <xsd:element name="properties">
      <xsd:complexType>
        <xsd:sequence>
          <xsd:element name="documentManagement">
            <xsd:complexType>
              <xsd:all>
                <xsd:element ref="ns2:_dlc_DocId" minOccurs="0"/>
                <xsd:element ref="ns2:_dlc_DocIdUrl" minOccurs="0"/>
                <xsd:element ref="ns2:_dlc_DocIdPersistId" minOccurs="0"/>
                <xsd:element ref="ns2:TRSGeneralDate1" minOccurs="0"/>
                <xsd:element ref="ns2:TaxCatchAll" minOccurs="0"/>
                <xsd:element ref="ns2:n28f09058eba4d25920c18a47d993548" minOccurs="0"/>
                <xsd:element ref="ns2:k2c2464eeb9f4dc5989b5762d034f9a2" minOccurs="0"/>
                <xsd:element ref="ns2:b7f557035d154ec09f7dbbd1044aa482" minOccurs="0"/>
                <xsd:element ref="ns3:PersonResponsible" minOccurs="0"/>
                <xsd:element ref="ns2:TRSGeneralCheckbox1" minOccurs="0"/>
                <xsd:element ref="ns2:TRSGeneralSingleLineofText1" minOccurs="0"/>
                <xsd:element ref="ns2:TRSGeneralNumberContent1" minOccurs="0"/>
                <xsd:element ref="ns2:p8d76a189bd84531aabcaa83fae0ab1b" minOccurs="0"/>
                <xsd:element ref="ns2:TaxCatchAllLabel" minOccurs="0"/>
                <xsd:element ref="ns2:TRSGeneralSingleLineofText2" minOccurs="0"/>
                <xsd:element ref="ns1:SeoRobotsNoIndex" minOccurs="0"/>
                <xsd:element ref="ns1:PublishingIsFurlPag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SeoRobotsNoIndex" ma:index="27" nillable="true" ma:displayName="Hide from Internet Search Engines" ma:description="Hide from Internet Search Engines is a site column created by the Publishing feature. It is used to indicate to search engine crawlers that a particular page should not be indexed." ma:hidden="true" ma:internalName="Hide_x0020_from_x0020_Internet_x0020_Search_x0020_Engines" ma:readOnly="false">
      <xsd:simpleType>
        <xsd:restriction base="dms:Boolean"/>
      </xsd:simpleType>
    </xsd:element>
    <xsd:element name="PublishingIsFurlPage" ma:index="28" nillable="true" ma:displayName="Hide physical URLs from search" ma:description="If checked, the physical URL of this page will not appear in search results. Friendly URLs assigned to this page will always appear." ma:internalName="Hide_x0020_physical_x0020_URLs_x0020_from_x0020_search"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a076bde-a3a2-4cad-8ed4-f6a95bc9b50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RSGeneralDate1" ma:index="14" nillable="true" ma:displayName="Certification Date" ma:format="DateOnly" ma:internalName="TRSGeneralDate1">
      <xsd:simpleType>
        <xsd:restriction base="dms:DateTime"/>
      </xsd:simpleType>
    </xsd:element>
    <xsd:element name="TaxCatchAll" ma:index="15" nillable="true" ma:displayName="Taxonomy Catch All Column" ma:hidden="true" ma:list="{fdc01d17-8e1c-4bc4-aa00-3125b36ec993}" ma:internalName="TaxCatchAll" ma:showField="CatchAllData" ma:web="8a076bde-a3a2-4cad-8ed4-f6a95bc9b502">
      <xsd:complexType>
        <xsd:complexContent>
          <xsd:extension base="dms:MultiChoiceLookup">
            <xsd:sequence>
              <xsd:element name="Value" type="dms:Lookup" maxOccurs="unbounded" minOccurs="0" nillable="true"/>
            </xsd:sequence>
          </xsd:extension>
        </xsd:complexContent>
      </xsd:complexType>
    </xsd:element>
    <xsd:element name="n28f09058eba4d25920c18a47d993548" ma:index="16" nillable="true" ma:taxonomy="true" ma:internalName="n28f09058eba4d25920c18a47d993548" ma:taxonomyFieldName="TRSAudiences" ma:displayName="Audiences" ma:default="" ma:fieldId="{728f0905-8eba-4d25-920c-18a47d993548}" ma:taxonomyMulti="true" ma:sspId="e349e825-a563-46bc-b51c-c0dd459b4822" ma:termSetId="e4df77c5-3b03-49d0-b27b-ab5843672d94" ma:anchorId="00000000-0000-0000-0000-000000000000" ma:open="false" ma:isKeyword="false">
      <xsd:complexType>
        <xsd:sequence>
          <xsd:element ref="pc:Terms" minOccurs="0" maxOccurs="1"/>
        </xsd:sequence>
      </xsd:complexType>
    </xsd:element>
    <xsd:element name="k2c2464eeb9f4dc5989b5762d034f9a2" ma:index="17" nillable="true" ma:taxonomy="true" ma:internalName="k2c2464eeb9f4dc5989b5762d034f9a2" ma:taxonomyFieldName="TRSSubjects" ma:displayName="Subjects" ma:default="" ma:fieldId="{42c2464e-eb9f-4dc5-989b-5762d034f9a2}" ma:taxonomyMulti="true" ma:sspId="e349e825-a563-46bc-b51c-c0dd459b4822" ma:termSetId="3d098cdf-d656-4512-8f06-bc7e9de9f654" ma:anchorId="00000000-0000-0000-0000-000000000000" ma:open="false" ma:isKeyword="false">
      <xsd:complexType>
        <xsd:sequence>
          <xsd:element ref="pc:Terms" minOccurs="0" maxOccurs="1"/>
        </xsd:sequence>
      </xsd:complexType>
    </xsd:element>
    <xsd:element name="b7f557035d154ec09f7dbbd1044aa482" ma:index="18" nillable="true" ma:taxonomy="true" ma:internalName="b7f557035d154ec09f7dbbd1044aa482" ma:taxonomyFieldName="TRSActions" ma:displayName="Actions" ma:fieldId="{b7f55703-5d15-4ec0-9f7d-bbd1044aa482}"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TRSGeneralCheckbox1" ma:index="20" nillable="true" ma:displayName="Open In New Window" ma:default="1" ma:internalName="TRSGeneralCheckbox1">
      <xsd:simpleType>
        <xsd:restriction base="dms:Boolean"/>
      </xsd:simpleType>
    </xsd:element>
    <xsd:element name="TRSGeneralSingleLineofText1" ma:index="21" nillable="true" ma:displayName="Short Description" ma:internalName="TRSGeneralSingleLineofText1">
      <xsd:simpleType>
        <xsd:restriction base="dms:Text">
          <xsd:maxLength value="255"/>
        </xsd:restriction>
      </xsd:simpleType>
    </xsd:element>
    <xsd:element name="TRSGeneralNumberContent1" ma:index="22" nillable="true" ma:displayName="Sort Order" ma:decimals="0" ma:internalName="TRSGeneralNumberContent1" ma:percentage="FALSE">
      <xsd:simpleType>
        <xsd:restriction base="dms:Number"/>
      </xsd:simpleType>
    </xsd:element>
    <xsd:element name="p8d76a189bd84531aabcaa83fae0ab1b" ma:index="23" nillable="true" ma:taxonomy="true" ma:internalName="p8d76a189bd84531aabcaa83fae0ab1b" ma:taxonomyFieldName="TRSGroupID" ma:displayName="GroupID" ma:default="" ma:fieldId="{98d76a18-9bd8-4531-aabc-aa83fae0ab1b}" ma:taxonomyMulti="true" ma:sspId="e349e825-a563-46bc-b51c-c0dd459b4822" ma:termSetId="bbc3e42a-62e6-4b0f-9274-fe90b3b455b9" ma:anchorId="00000000-0000-0000-0000-000000000000" ma:open="false" ma:isKeyword="false">
      <xsd:complexType>
        <xsd:sequence>
          <xsd:element ref="pc:Terms" minOccurs="0" maxOccurs="1"/>
        </xsd:sequence>
      </xsd:complexType>
    </xsd:element>
    <xsd:element name="TaxCatchAllLabel" ma:index="24" nillable="true" ma:displayName="Taxonomy Catch All Column1" ma:hidden="true" ma:list="{fdc01d17-8e1c-4bc4-aa00-3125b36ec993}" ma:internalName="TaxCatchAllLabel" ma:readOnly="true" ma:showField="CatchAllDataLabel" ma:web="8a076bde-a3a2-4cad-8ed4-f6a95bc9b502">
      <xsd:complexType>
        <xsd:complexContent>
          <xsd:extension base="dms:MultiChoiceLookup">
            <xsd:sequence>
              <xsd:element name="Value" type="dms:Lookup" maxOccurs="unbounded" minOccurs="0" nillable="true"/>
            </xsd:sequence>
          </xsd:extension>
        </xsd:complexContent>
      </xsd:complexType>
    </xsd:element>
    <xsd:element name="TRSGeneralSingleLineofText2" ma:index="26" nillable="true" ma:displayName="Document Owner" ma:internalName="TRSGeneralSingleLineofText2">
      <xsd:simpleType>
        <xsd:restriction base="dms:Text">
          <xsd:maxLength value="255"/>
        </xsd:restriction>
      </xsd:simpleType>
    </xsd:element>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53605fc-3e7f-4a20-9679-c0e44c05c8df" elementFormDefault="qualified">
    <xsd:import namespace="http://schemas.microsoft.com/office/2006/documentManagement/types"/>
    <xsd:import namespace="http://schemas.microsoft.com/office/infopath/2007/PartnerControls"/>
    <xsd:element name="PersonResponsible" ma:index="19" nillable="true" ma:displayName="Pillar" ma:format="Dropdown" ma:internalName="PersonResponsible">
      <xsd:simpleType>
        <xsd:restriction base="dms:Choice">
          <xsd:enumeration value="403(b)"/>
          <xsd:enumeration value="About TRS"/>
          <xsd:enumeration value="About TRS-Actuarial Valuation"/>
          <xsd:enumeration value="About TRS-Archive News Release"/>
          <xsd:enumeration value="About TRS-Archive Newsletter"/>
          <xsd:enumeration value="About TRS-Board Agenda"/>
          <xsd:enumeration value="About TRS-Board Book"/>
          <xsd:enumeration value="About TRS-Board Minutes"/>
          <xsd:enumeration value="About TRS-CAFR"/>
          <xsd:enumeration value="About TRS-Ethics"/>
          <xsd:enumeration value="About TRS-Ethics Forms"/>
          <xsd:enumeration value="About TRS-Legislation"/>
          <xsd:enumeration value="About TRS-News Release"/>
          <xsd:enumeration value="About TRS-Procurement"/>
          <xsd:enumeration value="About TRS-Strategic Plan"/>
          <xsd:enumeration value="About TRS-Transcript"/>
          <xsd:enumeration value="About TRS-TRS News"/>
          <xsd:enumeration value="Active Member"/>
          <xsd:enumeration value="Active Member-Form"/>
          <xsd:enumeration value="Careers"/>
          <xsd:enumeration value="Contractor"/>
          <xsd:enumeration value="Contractor-Form"/>
          <xsd:enumeration value="Health Care Benefits-TRS-ActiveCare"/>
          <xsd:enumeration value="Health Care Benefits-TRS-Care"/>
          <xsd:enumeration value="Investment"/>
          <xsd:enumeration value="Pension Benefits"/>
          <xsd:enumeration value="Procurement"/>
          <xsd:enumeration value="Reporting Entity"/>
          <xsd:enumeration value="Reporting Entity-Audit"/>
          <xsd:enumeration value="Reporting Entity-EAG"/>
          <xsd:enumeration value="Reporting Entity-Form"/>
          <xsd:enumeration value="Reporting Entity-GASB"/>
          <xsd:enumeration value="Reporting Entity-Update"/>
          <xsd:enumeration value="Retiree Beneficiary-Form"/>
          <xsd:enumeration value="Whats-New"/>
          <xsd:enumeration value="COVID-19"/>
          <xsd:enumeration value="Employee Resources (Hidden From Search)"/>
          <xsd:enumeration value="Z_Hide From Search"/>
          <xsd:enumeration value="Z_Not Surfac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SharedContentType xmlns="Microsoft.SharePoint.Taxonomy.ContentTypeSync" SourceId="e349e825-a563-46bc-b51c-c0dd459b4822" ContentTypeId="0x01010019F84FDE1334C741A429AB2DD47A85F60F" PreviousValue="true"/>
</file>

<file path=customXml/itemProps1.xml><?xml version="1.0" encoding="utf-8"?>
<ds:datastoreItem xmlns:ds="http://schemas.openxmlformats.org/officeDocument/2006/customXml" ds:itemID="{D77EF143-989B-4A98-8AD7-7608E52F126A}">
  <ds:schemaRefs>
    <ds:schemaRef ds:uri="http://schemas.microsoft.com/sharepoint/v3/contenttype/forms"/>
  </ds:schemaRefs>
</ds:datastoreItem>
</file>

<file path=customXml/itemProps2.xml><?xml version="1.0" encoding="utf-8"?>
<ds:datastoreItem xmlns:ds="http://schemas.openxmlformats.org/officeDocument/2006/customXml" ds:itemID="{B816C45E-FE32-4F35-89C1-FBEA8B205D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02e745b-d652-49df-bbff-eb8ca66836bf"/>
    <ds:schemaRef ds:uri="e0085224-6f7b-42d3-b660-c6c3374935e5"/>
    <ds:schemaRef ds:uri="415f6b34-7dcc-40f3-8068-7a6e011f140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2AC6DD-0876-4057-8D4B-3726BD2577AB}"/>
</file>

<file path=customXml/itemProps4.xml><?xml version="1.0" encoding="utf-8"?>
<ds:datastoreItem xmlns:ds="http://schemas.openxmlformats.org/officeDocument/2006/customXml" ds:itemID="{8E0EB3F9-CD7A-4CC2-86B3-8B9964D03CFC}">
  <ds:schemaRefs>
    <ds:schemaRef ds:uri="http://purl.org/dc/elements/1.1/"/>
    <ds:schemaRef ds:uri="http://schemas.microsoft.com/office/infopath/2007/PartnerControls"/>
    <ds:schemaRef ds:uri="http://schemas.openxmlformats.org/package/2006/metadata/core-properties"/>
    <ds:schemaRef ds:uri="http://purl.org/dc/dcmitype/"/>
    <ds:schemaRef ds:uri="http://schemas.microsoft.com/sharepoint/v4"/>
    <ds:schemaRef ds:uri="http://schemas.microsoft.com/office/2006/documentManagement/types"/>
    <ds:schemaRef ds:uri="e0085224-6f7b-42d3-b660-c6c3374935e5"/>
    <ds:schemaRef ds:uri="http://purl.org/dc/terms/"/>
    <ds:schemaRef ds:uri="415f6b34-7dcc-40f3-8068-7a6e011f140e"/>
    <ds:schemaRef ds:uri="http://schemas.microsoft.com/office/2006/metadata/properties"/>
    <ds:schemaRef ds:uri="502e745b-d652-49df-bbff-eb8ca66836bf"/>
    <ds:schemaRef ds:uri="http://schemas.microsoft.com/sharepoint/v3"/>
    <ds:schemaRef ds:uri="http://www.w3.org/XML/1998/namespace"/>
  </ds:schemaRefs>
</ds:datastoreItem>
</file>

<file path=customXml/itemProps5.xml><?xml version="1.0" encoding="utf-8"?>
<ds:datastoreItem xmlns:ds="http://schemas.openxmlformats.org/officeDocument/2006/customXml" ds:itemID="{F23CC49A-B6BC-4E8B-9577-91ACC10831E2}"/>
</file>

<file path=customXml/itemProps6.xml><?xml version="1.0" encoding="utf-8"?>
<ds:datastoreItem xmlns:ds="http://schemas.openxmlformats.org/officeDocument/2006/customXml" ds:itemID="{E7B5D533-9156-4594-8EE2-2B3C20656D2E}">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1203</TotalTime>
  <Words>5211</Words>
  <Application>Microsoft Office PowerPoint</Application>
  <PresentationFormat>Widescreen</PresentationFormat>
  <Paragraphs>868</Paragraphs>
  <Slides>74</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74</vt:i4>
      </vt:variant>
    </vt:vector>
  </HeadingPairs>
  <TitlesOfParts>
    <vt:vector size="79" baseType="lpstr">
      <vt:lpstr>Arial</vt:lpstr>
      <vt:lpstr>Arial Narrow</vt:lpstr>
      <vt:lpstr>Calibri</vt:lpstr>
      <vt:lpstr>Wingdings</vt:lpstr>
      <vt:lpstr>TRSTheme</vt:lpstr>
      <vt:lpstr>PowerPoint Presentation</vt:lpstr>
      <vt:lpstr>Disclosure </vt:lpstr>
      <vt:lpstr>Welcome</vt:lpstr>
      <vt:lpstr>Online Resources – Payroll Manuals</vt:lpstr>
      <vt:lpstr>Due Dates &amp; Penalties</vt:lpstr>
      <vt:lpstr>What to Submit</vt:lpstr>
      <vt:lpstr>Part 1 – Active Employees</vt:lpstr>
      <vt:lpstr>PowerPoint Presentation</vt:lpstr>
      <vt:lpstr>TRS Eligible Employment</vt:lpstr>
      <vt:lpstr>Considerations for Eligibility – Concurrent Employment</vt:lpstr>
      <vt:lpstr>Additional Considerations for Eligibility</vt:lpstr>
      <vt:lpstr>Online Resources for Eligibility</vt:lpstr>
      <vt:lpstr>View Employee Information Screen</vt:lpstr>
      <vt:lpstr>View Employee Information – No TRS Account</vt:lpstr>
      <vt:lpstr>View Employee Information---Current TRS Member</vt:lpstr>
      <vt:lpstr>Employee Demographic (ED) Report</vt:lpstr>
      <vt:lpstr>Important Fields on ED 40</vt:lpstr>
      <vt:lpstr>ED 45 Record</vt:lpstr>
      <vt:lpstr>Employment and Positions</vt:lpstr>
      <vt:lpstr>Sending the ED45 in the SAME month as the change</vt:lpstr>
      <vt:lpstr>Sending the ED45 AFTER the position change</vt:lpstr>
      <vt:lpstr>ED 90 – Final Report Month</vt:lpstr>
      <vt:lpstr>ED to RP Report</vt:lpstr>
      <vt:lpstr>RP Report</vt:lpstr>
      <vt:lpstr>TRS Creditable Compensation</vt:lpstr>
      <vt:lpstr>TRS Creditable Compensation Examples</vt:lpstr>
      <vt:lpstr>Performance Pay</vt:lpstr>
      <vt:lpstr>Online Resources for Creditable Compensation</vt:lpstr>
      <vt:lpstr>TRS Member Contributions</vt:lpstr>
      <vt:lpstr>Employer Contribution on the Regular Payroll Report</vt:lpstr>
      <vt:lpstr>RP Report – New Member</vt:lpstr>
      <vt:lpstr>New Member Contribution Example </vt:lpstr>
      <vt:lpstr>RP Report – Federal Fund/Private Grant</vt:lpstr>
      <vt:lpstr>RP Report – Federal TRS Care</vt:lpstr>
      <vt:lpstr>RP Report – Statutory Minimum</vt:lpstr>
      <vt:lpstr>RP Report - Statutory Minimum</vt:lpstr>
      <vt:lpstr>Compensation Subject to Statutory Minimum</vt:lpstr>
      <vt:lpstr>Wholly Separate – Not Subject to Statutory Minimum</vt:lpstr>
      <vt:lpstr>RP Report – Public Education Employer Contribution</vt:lpstr>
      <vt:lpstr>RP Report</vt:lpstr>
      <vt:lpstr>Report Requirements</vt:lpstr>
      <vt:lpstr>Hours Worked vs. Hours Scheduled</vt:lpstr>
      <vt:lpstr>Part 2 – TRS Retired Employees</vt:lpstr>
      <vt:lpstr>Who to Submit</vt:lpstr>
      <vt:lpstr>View Employee Information – TRS Retiree </vt:lpstr>
      <vt:lpstr>Three Categories of Retirees</vt:lpstr>
      <vt:lpstr>One-Half Time for Retirees</vt:lpstr>
      <vt:lpstr>Employment After Retirement Limits Chart</vt:lpstr>
      <vt:lpstr>ER Report – Other Considerations</vt:lpstr>
      <vt:lpstr>ER Report – Other Considerations</vt:lpstr>
      <vt:lpstr>Reporting Time Worked by Retirees</vt:lpstr>
      <vt:lpstr>ER Report - Surcharges</vt:lpstr>
      <vt:lpstr>ER Report </vt:lpstr>
      <vt:lpstr>ER Report</vt:lpstr>
      <vt:lpstr>ER Zero Signature</vt:lpstr>
      <vt:lpstr>ER Report – Overlapping Dates</vt:lpstr>
      <vt:lpstr>Resolving Errors</vt:lpstr>
      <vt:lpstr>Error: ED40 not found </vt:lpstr>
      <vt:lpstr>Error: Reported Position Code Does Not Match</vt:lpstr>
      <vt:lpstr>Reported information does not match TRS information </vt:lpstr>
      <vt:lpstr>Contribution of xx is not correct amount. Contribution is xx% </vt:lpstr>
      <vt:lpstr>Cannot report XX contributions when membership flag is N </vt:lpstr>
      <vt:lpstr>Member contributions must be reported when membership flag is Y </vt:lpstr>
      <vt:lpstr>Cannot change membership flag due to posted transactions </vt:lpstr>
      <vt:lpstr>Verify Membership Eligibility</vt:lpstr>
      <vt:lpstr>ER-Reporting information does not match reported data from prior report period </vt:lpstr>
      <vt:lpstr>Software Provider or TRS? </vt:lpstr>
      <vt:lpstr>Communicating with your coach effectively </vt:lpstr>
      <vt:lpstr>Overrides</vt:lpstr>
      <vt:lpstr>Coach Statistics </vt:lpstr>
      <vt:lpstr>Available Resources</vt:lpstr>
      <vt:lpstr>Empowerment</vt:lpstr>
      <vt:lpstr>Reporting Employer Contacts</vt:lpstr>
      <vt:lpstr>PowerPoint Presentation</vt:lpstr>
    </vt:vector>
  </TitlesOfParts>
  <Company>TRS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Weberlein, David</dc:creator>
  <cp:lastModifiedBy>Lau, Lynn</cp:lastModifiedBy>
  <cp:revision>81</cp:revision>
  <dcterms:created xsi:type="dcterms:W3CDTF">2019-05-20T13:58:17Z</dcterms:created>
  <dcterms:modified xsi:type="dcterms:W3CDTF">2020-07-22T12:07:00Z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0x010100B7A052C72D924F02B7C6198B974652540055F48E8858CD2A4CA2AE277776EF72D0</vt:lpwstr>
  </property>
  <property fmtid="{D5CDD505-2E9C-101B-9397-08002B2CF9AE}" pid="3" name="_dlc_policyId">
    <vt:lpwstr>0x01010019F84FDE1334C741A429AB2DD47A85F60F|-46295404</vt:lpwstr>
  </property>
  <property fmtid="{D5CDD505-2E9C-101B-9397-08002B2CF9AE}" pid="4" name="ItemRetentionFormula">
    <vt:lpwstr>&lt;formula id="Microsoft.Office.RecordsManagement.PolicyFeatures.Expiration.Formula.BuiltIn"&gt;&lt;number&gt;0&lt;/number&gt;&lt;property&gt;Obsolete&lt;/property&gt;&lt;propertyId&gt;6490a6b8-2a82-4dc8-b274-c86ba5c82438&lt;/propertyId&gt;&lt;period&gt;days&lt;/period&gt;&lt;/formula&gt;</vt:lpwstr>
  </property>
  <property fmtid="{D5CDD505-2E9C-101B-9397-08002B2CF9AE}" pid="5" name="Division">
    <vt:lpwstr>3;#Benefit Services|d4717583-e930-4d02-90fb-5fb11e351d25</vt:lpwstr>
  </property>
  <property fmtid="{D5CDD505-2E9C-101B-9397-08002B2CF9AE}" pid="6" name="GeneralSubject">
    <vt:lpwstr>8;#Reporting Entities|f54a0e5d-7c76-494b-b1dd-bbdbab4c5aa0</vt:lpwstr>
  </property>
  <property fmtid="{D5CDD505-2E9C-101B-9397-08002B2CF9AE}" pid="7" name="Function">
    <vt:lpwstr>2;#Benefit Reporting|8a001e87-e2e8-4e09-a7f8-e71ef0a8dc6f</vt:lpwstr>
  </property>
  <property fmtid="{D5CDD505-2E9C-101B-9397-08002B2CF9AE}" pid="8" name="TRSAudiences">
    <vt:lpwstr>14;#Reporting Entity|823ee8c8-6023-4643-90e2-ecf2e98958e9</vt:lpwstr>
  </property>
  <property fmtid="{D5CDD505-2E9C-101B-9397-08002B2CF9AE}" pid="9" name="TRSGroupID">
    <vt:lpwstr/>
  </property>
  <property fmtid="{D5CDD505-2E9C-101B-9397-08002B2CF9AE}" pid="10" name="TRSSubjects">
    <vt:lpwstr>349;#RE Reporting|c89d2959-e08f-483a-8c16-dbdddfdfe012</vt:lpwstr>
  </property>
  <property fmtid="{D5CDD505-2E9C-101B-9397-08002B2CF9AE}" pid="11" name="TRSActions">
    <vt:lpwstr/>
  </property>
  <property fmtid="{D5CDD505-2E9C-101B-9397-08002B2CF9AE}" pid="12" name="_dlc_DocIdItemGuid">
    <vt:lpwstr>dcbd4f07-a031-48e3-8887-0eff4f2f83b1</vt:lpwstr>
  </property>
</Properties>
</file>