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Masters/slideMaster1.xml" ContentType="application/vnd.openxmlformats-officedocument.presentationml.slideMaster+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1.xml" ContentType="application/vnd.openxmlformats-officedocument.presentationml.notesSlide+xml"/>
  <Override PartName="/ppt/notesSlides/notesSlide24.xml" ContentType="application/vnd.openxmlformats-officedocument.presentationml.notesSlide+xml"/>
  <Override PartName="/ppt/notesSlides/notesSlide23.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4.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1"/>
  </p:sldMasterIdLst>
  <p:notesMasterIdLst>
    <p:notesMasterId r:id="rId88"/>
  </p:notesMasterIdLst>
  <p:sldIdLst>
    <p:sldId id="257" r:id="rId2"/>
    <p:sldId id="310" r:id="rId3"/>
    <p:sldId id="260" r:id="rId4"/>
    <p:sldId id="261" r:id="rId5"/>
    <p:sldId id="311" r:id="rId6"/>
    <p:sldId id="277" r:id="rId7"/>
    <p:sldId id="312" r:id="rId8"/>
    <p:sldId id="313" r:id="rId9"/>
    <p:sldId id="278" r:id="rId10"/>
    <p:sldId id="337" r:id="rId11"/>
    <p:sldId id="293" r:id="rId12"/>
    <p:sldId id="292" r:id="rId13"/>
    <p:sldId id="304" r:id="rId14"/>
    <p:sldId id="275" r:id="rId15"/>
    <p:sldId id="296" r:id="rId16"/>
    <p:sldId id="287" r:id="rId17"/>
    <p:sldId id="279" r:id="rId18"/>
    <p:sldId id="315" r:id="rId19"/>
    <p:sldId id="316" r:id="rId20"/>
    <p:sldId id="317" r:id="rId21"/>
    <p:sldId id="262" r:id="rId22"/>
    <p:sldId id="318" r:id="rId23"/>
    <p:sldId id="319" r:id="rId24"/>
    <p:sldId id="266" r:id="rId25"/>
    <p:sldId id="267" r:id="rId26"/>
    <p:sldId id="288" r:id="rId27"/>
    <p:sldId id="305" r:id="rId28"/>
    <p:sldId id="306" r:id="rId29"/>
    <p:sldId id="307" r:id="rId30"/>
    <p:sldId id="338" r:id="rId31"/>
    <p:sldId id="320" r:id="rId32"/>
    <p:sldId id="321" r:id="rId33"/>
    <p:sldId id="322" r:id="rId34"/>
    <p:sldId id="339" r:id="rId35"/>
    <p:sldId id="323" r:id="rId36"/>
    <p:sldId id="340" r:id="rId37"/>
    <p:sldId id="300" r:id="rId38"/>
    <p:sldId id="308" r:id="rId39"/>
    <p:sldId id="301" r:id="rId40"/>
    <p:sldId id="302" r:id="rId41"/>
    <p:sldId id="263" r:id="rId42"/>
    <p:sldId id="264" r:id="rId43"/>
    <p:sldId id="265" r:id="rId44"/>
    <p:sldId id="284" r:id="rId45"/>
    <p:sldId id="283" r:id="rId46"/>
    <p:sldId id="285" r:id="rId47"/>
    <p:sldId id="286" r:id="rId48"/>
    <p:sldId id="295" r:id="rId49"/>
    <p:sldId id="309" r:id="rId50"/>
    <p:sldId id="324" r:id="rId51"/>
    <p:sldId id="325" r:id="rId52"/>
    <p:sldId id="326" r:id="rId53"/>
    <p:sldId id="327" r:id="rId54"/>
    <p:sldId id="328" r:id="rId55"/>
    <p:sldId id="329" r:id="rId56"/>
    <p:sldId id="280" r:id="rId57"/>
    <p:sldId id="330" r:id="rId58"/>
    <p:sldId id="332" r:id="rId59"/>
    <p:sldId id="341" r:id="rId60"/>
    <p:sldId id="342" r:id="rId61"/>
    <p:sldId id="331" r:id="rId62"/>
    <p:sldId id="281" r:id="rId63"/>
    <p:sldId id="269" r:id="rId64"/>
    <p:sldId id="333" r:id="rId65"/>
    <p:sldId id="334" r:id="rId66"/>
    <p:sldId id="335" r:id="rId67"/>
    <p:sldId id="270" r:id="rId68"/>
    <p:sldId id="273" r:id="rId69"/>
    <p:sldId id="336" r:id="rId70"/>
    <p:sldId id="259" r:id="rId71"/>
    <p:sldId id="343" r:id="rId72"/>
    <p:sldId id="344" r:id="rId73"/>
    <p:sldId id="345" r:id="rId74"/>
    <p:sldId id="346" r:id="rId75"/>
    <p:sldId id="347" r:id="rId76"/>
    <p:sldId id="348" r:id="rId77"/>
    <p:sldId id="349" r:id="rId78"/>
    <p:sldId id="350" r:id="rId79"/>
    <p:sldId id="351" r:id="rId80"/>
    <p:sldId id="352" r:id="rId81"/>
    <p:sldId id="353" r:id="rId82"/>
    <p:sldId id="354" r:id="rId83"/>
    <p:sldId id="355" r:id="rId84"/>
    <p:sldId id="356" r:id="rId85"/>
    <p:sldId id="357" r:id="rId86"/>
    <p:sldId id="358" r:id="rId8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D4AC36"/>
    <a:srgbClr val="193661"/>
    <a:srgbClr val="4A642E"/>
    <a:srgbClr val="FAA61A"/>
    <a:srgbClr val="B8292F"/>
    <a:srgbClr val="F26522"/>
    <a:srgbClr val="372C82"/>
    <a:srgbClr val="9CB33C"/>
    <a:srgbClr val="009690"/>
    <a:srgbClr val="0077A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63" autoAdjust="0"/>
    <p:restoredTop sz="83112" autoAdjust="0"/>
  </p:normalViewPr>
  <p:slideViewPr>
    <p:cSldViewPr snapToGrid="0">
      <p:cViewPr varScale="1">
        <p:scale>
          <a:sx n="91" d="100"/>
          <a:sy n="91" d="100"/>
        </p:scale>
        <p:origin x="978"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commentAuthors" Target="commentAuthor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presProps" Target="presProps.xml"/><Relationship Id="rId95" Type="http://schemas.openxmlformats.org/officeDocument/2006/relationships/customXml" Target="../customXml/item2.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notesMaster" Target="notesMasters/notesMaster1.xml"/><Relationship Id="rId91" Type="http://schemas.openxmlformats.org/officeDocument/2006/relationships/viewProps" Target="viewProps.xml"/><Relationship Id="rId96"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customXml" Target="../customXml/item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customXml" Target="../customXml/item4.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theme" Target="theme/theme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4F1132A-D3A9-4DA9-BD62-090C938F92B3}" type="datetimeFigureOut">
              <a:rPr lang="en-US" smtClean="0"/>
              <a:t>7/20/2020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0005054-DD49-4F25-B060-CD9000DCA0F7}" type="slidenum">
              <a:rPr lang="en-US" smtClean="0"/>
              <a:t>‹#›</a:t>
            </a:fld>
            <a:endParaRPr lang="en-US"/>
          </a:p>
        </p:txBody>
      </p:sp>
    </p:spTree>
    <p:extLst>
      <p:ext uri="{BB962C8B-B14F-4D97-AF65-F5344CB8AC3E}">
        <p14:creationId xmlns:p14="http://schemas.microsoft.com/office/powerpoint/2010/main" val="38085047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0005054-DD49-4F25-B060-CD9000DCA0F7}" type="slidenum">
              <a:rPr lang="en-US" smtClean="0"/>
              <a:t>1</a:t>
            </a:fld>
            <a:endParaRPr lang="en-US"/>
          </a:p>
        </p:txBody>
      </p:sp>
    </p:spTree>
    <p:extLst>
      <p:ext uri="{BB962C8B-B14F-4D97-AF65-F5344CB8AC3E}">
        <p14:creationId xmlns:p14="http://schemas.microsoft.com/office/powerpoint/2010/main" val="4190811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0005054-DD49-4F25-B060-CD9000DCA0F7}" type="slidenum">
              <a:rPr lang="en-US" smtClean="0"/>
              <a:t>53</a:t>
            </a:fld>
            <a:endParaRPr lang="en-US"/>
          </a:p>
        </p:txBody>
      </p:sp>
    </p:spTree>
    <p:extLst>
      <p:ext uri="{BB962C8B-B14F-4D97-AF65-F5344CB8AC3E}">
        <p14:creationId xmlns:p14="http://schemas.microsoft.com/office/powerpoint/2010/main" val="31175669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Why TRS no longer provides 12 Consecutive Month Break in Service information. If TRS gives wrong information, retiree could appeal. If</a:t>
            </a:r>
            <a:r>
              <a:rPr lang="en-US" baseline="0" dirty="0"/>
              <a:t> your entity gives wrong information, cannot appeal. </a:t>
            </a:r>
            <a:endParaRPr lang="en-US" dirty="0"/>
          </a:p>
        </p:txBody>
      </p:sp>
      <p:sp>
        <p:nvSpPr>
          <p:cNvPr id="4" name="Slide Number Placeholder 3"/>
          <p:cNvSpPr>
            <a:spLocks noGrp="1"/>
          </p:cNvSpPr>
          <p:nvPr>
            <p:ph type="sldNum" sz="quarter" idx="10"/>
          </p:nvPr>
        </p:nvSpPr>
        <p:spPr/>
        <p:txBody>
          <a:bodyPr/>
          <a:lstStyle/>
          <a:p>
            <a:fld id="{A7771A87-B48F-438B-9082-6937734EB5DD}" type="slidenum">
              <a:rPr lang="en-US" smtClean="0"/>
              <a:t>55</a:t>
            </a:fld>
            <a:endParaRPr lang="en-US"/>
          </a:p>
        </p:txBody>
      </p:sp>
    </p:spTree>
    <p:extLst>
      <p:ext uri="{BB962C8B-B14F-4D97-AF65-F5344CB8AC3E}">
        <p14:creationId xmlns:p14="http://schemas.microsoft.com/office/powerpoint/2010/main" val="836676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If the employment is measured in course hours or semester hours rather than clock hours, each hour of instruction in the classroom or lab will count as 2 clock hours in order to reflect instructional time as well as preparation and other time typically associated with one hour of instruction. If your entity has established a greater amount of preparation time for each hour of instruction, the established standard will be used to determine the number of course or semester hours the retiree may teach without loss of annuity.</a:t>
            </a:r>
          </a:p>
          <a:p>
            <a:endParaRPr lang="en-US" dirty="0"/>
          </a:p>
        </p:txBody>
      </p:sp>
      <p:sp>
        <p:nvSpPr>
          <p:cNvPr id="4" name="Slide Number Placeholder 3"/>
          <p:cNvSpPr>
            <a:spLocks noGrp="1"/>
          </p:cNvSpPr>
          <p:nvPr>
            <p:ph type="sldNum" sz="quarter" idx="5"/>
          </p:nvPr>
        </p:nvSpPr>
        <p:spPr/>
        <p:txBody>
          <a:bodyPr/>
          <a:lstStyle/>
          <a:p>
            <a:fld id="{30005054-DD49-4F25-B060-CD9000DCA0F7}" type="slidenum">
              <a:rPr lang="en-US" smtClean="0"/>
              <a:t>59</a:t>
            </a:fld>
            <a:endParaRPr lang="en-US"/>
          </a:p>
        </p:txBody>
      </p:sp>
    </p:spTree>
    <p:extLst>
      <p:ext uri="{BB962C8B-B14F-4D97-AF65-F5344CB8AC3E}">
        <p14:creationId xmlns:p14="http://schemas.microsoft.com/office/powerpoint/2010/main" val="22175343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Each hour of college or semester credit given for the class will count as two hours worked in a week. If your entity has established a greater amount of preparation time for each hour of instruction, the established standard will be used to determine the number of course or semester hours. </a:t>
            </a:r>
          </a:p>
          <a:p>
            <a:endParaRPr lang="en-US" sz="1200" b="0" i="0" u="none" strike="noStrike" kern="1200" baseline="0" dirty="0">
              <a:solidFill>
                <a:schemeClr val="tx1"/>
              </a:solidFill>
              <a:latin typeface="+mn-lt"/>
              <a:ea typeface="+mn-ea"/>
              <a:cs typeface="+mn-cs"/>
            </a:endParaRPr>
          </a:p>
          <a:p>
            <a:r>
              <a:rPr lang="en-US" dirty="0"/>
              <a:t>In February 2020, there are 20 work days. 20 X 1.2 hours = 24 hours worked in the month of February. </a:t>
            </a:r>
          </a:p>
        </p:txBody>
      </p:sp>
      <p:sp>
        <p:nvSpPr>
          <p:cNvPr id="4" name="Slide Number Placeholder 3"/>
          <p:cNvSpPr>
            <a:spLocks noGrp="1"/>
          </p:cNvSpPr>
          <p:nvPr>
            <p:ph type="sldNum" sz="quarter" idx="5"/>
          </p:nvPr>
        </p:nvSpPr>
        <p:spPr/>
        <p:txBody>
          <a:bodyPr/>
          <a:lstStyle/>
          <a:p>
            <a:fld id="{30005054-DD49-4F25-B060-CD9000DCA0F7}" type="slidenum">
              <a:rPr lang="en-US" smtClean="0"/>
              <a:t>60</a:t>
            </a:fld>
            <a:endParaRPr lang="en-US"/>
          </a:p>
        </p:txBody>
      </p:sp>
    </p:spTree>
    <p:extLst>
      <p:ext uri="{BB962C8B-B14F-4D97-AF65-F5344CB8AC3E}">
        <p14:creationId xmlns:p14="http://schemas.microsoft.com/office/powerpoint/2010/main" val="3077847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771A87-B48F-438B-9082-6937734EB5DD}" type="slidenum">
              <a:rPr lang="en-US" smtClean="0"/>
              <a:t>61</a:t>
            </a:fld>
            <a:endParaRPr lang="en-US"/>
          </a:p>
        </p:txBody>
      </p:sp>
    </p:spTree>
    <p:extLst>
      <p:ext uri="{BB962C8B-B14F-4D97-AF65-F5344CB8AC3E}">
        <p14:creationId xmlns:p14="http://schemas.microsoft.com/office/powerpoint/2010/main" val="5781311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7771A87-B48F-438B-9082-6937734EB5DD}" type="slidenum">
              <a:rPr lang="en-US" smtClean="0"/>
              <a:t>69</a:t>
            </a:fld>
            <a:endParaRPr lang="en-US"/>
          </a:p>
        </p:txBody>
      </p:sp>
    </p:spTree>
    <p:extLst>
      <p:ext uri="{BB962C8B-B14F-4D97-AF65-F5344CB8AC3E}">
        <p14:creationId xmlns:p14="http://schemas.microsoft.com/office/powerpoint/2010/main" val="33428009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Error messages cannot always tell a user exactly how to correct the issue because the system does not know what is correct and what is not.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For example, if the error says an eD40 for Position Code 01 does not exist, but an ED40 for Position Code 02 is on file, which position code is correct?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The goal is to problem solve based on the error message shown by analyzing what the error means. </a:t>
            </a:r>
          </a:p>
          <a:p>
            <a:endParaRPr lang="en-US" dirty="0"/>
          </a:p>
        </p:txBody>
      </p:sp>
      <p:sp>
        <p:nvSpPr>
          <p:cNvPr id="4" name="Slide Number Placeholder 3"/>
          <p:cNvSpPr>
            <a:spLocks noGrp="1"/>
          </p:cNvSpPr>
          <p:nvPr>
            <p:ph type="sldNum" sz="quarter" idx="5"/>
          </p:nvPr>
        </p:nvSpPr>
        <p:spPr/>
        <p:txBody>
          <a:bodyPr/>
          <a:lstStyle/>
          <a:p>
            <a:fld id="{30005054-DD49-4F25-B060-CD9000DCA0F7}" type="slidenum">
              <a:rPr lang="en-US" smtClean="0"/>
              <a:t>70</a:t>
            </a:fld>
            <a:endParaRPr lang="en-US"/>
          </a:p>
        </p:txBody>
      </p:sp>
    </p:spTree>
    <p:extLst>
      <p:ext uri="{BB962C8B-B14F-4D97-AF65-F5344CB8AC3E}">
        <p14:creationId xmlns:p14="http://schemas.microsoft.com/office/powerpoint/2010/main" val="10098395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If there is not an additional job, but this is a TRS eligible stipend paid to an employee as part of their usual job it should be included with the employee’s regular position code. Check with your software provider to ensure that the stipend is coded correctly.</a:t>
            </a:r>
          </a:p>
          <a:p>
            <a:endParaRPr lang="en-US" dirty="0"/>
          </a:p>
        </p:txBody>
      </p:sp>
      <p:sp>
        <p:nvSpPr>
          <p:cNvPr id="4" name="Slide Number Placeholder 3"/>
          <p:cNvSpPr>
            <a:spLocks noGrp="1"/>
          </p:cNvSpPr>
          <p:nvPr>
            <p:ph type="sldNum" sz="quarter" idx="5"/>
          </p:nvPr>
        </p:nvSpPr>
        <p:spPr/>
        <p:txBody>
          <a:bodyPr/>
          <a:lstStyle/>
          <a:p>
            <a:fld id="{30005054-DD49-4F25-B060-CD9000DCA0F7}" type="slidenum">
              <a:rPr lang="en-US" smtClean="0"/>
              <a:t>72</a:t>
            </a:fld>
            <a:endParaRPr lang="en-US"/>
          </a:p>
        </p:txBody>
      </p:sp>
    </p:spTree>
    <p:extLst>
      <p:ext uri="{BB962C8B-B14F-4D97-AF65-F5344CB8AC3E}">
        <p14:creationId xmlns:p14="http://schemas.microsoft.com/office/powerpoint/2010/main" val="37149748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If adjusting a previous year, were the contribution rates different at that time?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Review the interaction between Federal Funds, Statutory Minimum, and Public Education Employer Contribution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dirty="0"/>
              <a:t>https://www.trs.texas.gov/Pages/re_statutory_minimum_examples.aspx </a:t>
            </a:r>
          </a:p>
          <a:p>
            <a:endParaRPr lang="en-US" dirty="0"/>
          </a:p>
        </p:txBody>
      </p:sp>
      <p:sp>
        <p:nvSpPr>
          <p:cNvPr id="4" name="Slide Number Placeholder 3"/>
          <p:cNvSpPr>
            <a:spLocks noGrp="1"/>
          </p:cNvSpPr>
          <p:nvPr>
            <p:ph type="sldNum" sz="quarter" idx="5"/>
          </p:nvPr>
        </p:nvSpPr>
        <p:spPr/>
        <p:txBody>
          <a:bodyPr/>
          <a:lstStyle/>
          <a:p>
            <a:fld id="{30005054-DD49-4F25-B060-CD9000DCA0F7}" type="slidenum">
              <a:rPr lang="en-US" smtClean="0"/>
              <a:t>74</a:t>
            </a:fld>
            <a:endParaRPr lang="en-US"/>
          </a:p>
        </p:txBody>
      </p:sp>
    </p:spTree>
    <p:extLst>
      <p:ext uri="{BB962C8B-B14F-4D97-AF65-F5344CB8AC3E}">
        <p14:creationId xmlns:p14="http://schemas.microsoft.com/office/powerpoint/2010/main" val="22736082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If the person is/was not eligible and contributions were withheld in error, refund them back to the member.</a:t>
            </a:r>
          </a:p>
          <a:p>
            <a:endParaRPr lang="en-US" dirty="0"/>
          </a:p>
        </p:txBody>
      </p:sp>
      <p:sp>
        <p:nvSpPr>
          <p:cNvPr id="4" name="Slide Number Placeholder 3"/>
          <p:cNvSpPr>
            <a:spLocks noGrp="1"/>
          </p:cNvSpPr>
          <p:nvPr>
            <p:ph type="sldNum" sz="quarter" idx="5"/>
          </p:nvPr>
        </p:nvSpPr>
        <p:spPr/>
        <p:txBody>
          <a:bodyPr/>
          <a:lstStyle/>
          <a:p>
            <a:fld id="{30005054-DD49-4F25-B060-CD9000DCA0F7}" type="slidenum">
              <a:rPr lang="en-US" smtClean="0"/>
              <a:t>75</a:t>
            </a:fld>
            <a:endParaRPr lang="en-US"/>
          </a:p>
        </p:txBody>
      </p:sp>
    </p:spTree>
    <p:extLst>
      <p:ext uri="{BB962C8B-B14F-4D97-AF65-F5344CB8AC3E}">
        <p14:creationId xmlns:p14="http://schemas.microsoft.com/office/powerpoint/2010/main" val="18163692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771A87-B48F-438B-9082-6937734EB5DD}" type="slidenum">
              <a:rPr lang="en-US" smtClean="0"/>
              <a:t>8</a:t>
            </a:fld>
            <a:endParaRPr lang="en-US"/>
          </a:p>
        </p:txBody>
      </p:sp>
    </p:spTree>
    <p:extLst>
      <p:ext uri="{BB962C8B-B14F-4D97-AF65-F5344CB8AC3E}">
        <p14:creationId xmlns:p14="http://schemas.microsoft.com/office/powerpoint/2010/main" val="241114141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ED45 functionality-</a:t>
            </a:r>
          </a:p>
          <a:p>
            <a:r>
              <a:rPr lang="en-US" dirty="0"/>
              <a:t>Edit vs. End/Add</a:t>
            </a:r>
          </a:p>
          <a:p>
            <a:endParaRPr lang="en-US" dirty="0"/>
          </a:p>
          <a:p>
            <a:r>
              <a:rPr lang="en-US" dirty="0"/>
              <a:t>ED45 - Contract &amp; Position Adjustment Record - Examples</a:t>
            </a:r>
          </a:p>
          <a:p>
            <a:pPr marL="228600" indent="-228600">
              <a:buAutoNum type="arabicPeriod"/>
            </a:pPr>
            <a:r>
              <a:rPr lang="en-US" dirty="0"/>
              <a:t>Edit a previously submitted and TRS-accepted ED40 record. If the position code, dates, or any other information were wrong on the original ED40, submit an ED45 with an Adjustment Reason Code of “E” (Edit) and put the corrected information in the applicable “New” fields. The ED45 must have the exact same Beginning Date of Contract/Work Agreement for the same FY as the originally accepted contract. The original contract is voided and is replaced by the information on the new ED45.</a:t>
            </a:r>
          </a:p>
          <a:p>
            <a:pPr marL="228600" indent="-228600">
              <a:buAutoNum type="arabicPeriod"/>
            </a:pPr>
            <a:r>
              <a:rPr lang="en-US" dirty="0"/>
              <a:t>End/Add a previously submitted and TRS-accepted ED40 record. This allows the ED45 to both end an existing contract/position record and start a new contract/position going forward. Unlike an Edit, the End/Add functionality does not replace the original contract/work agreement as it remains on the system. The original contract/work agreement is given a new ending date of the day prior to the beginning date of the new contract/work agreement and another contract/work agreement is added to the system using the new information on the ED45. Instead of submitting an ED45 to end the old position and then submitting an ED40 to start the new position, an ED45 with an Adjustment Reason Code of “A” (End/Date) can be reported to reflect a change in position. All “New” fields need be to be reported if the Adjustment Reason Code is “A” even if the previously reported data will be the same for the new position.</a:t>
            </a:r>
          </a:p>
          <a:p>
            <a:endParaRPr lang="en-US" dirty="0"/>
          </a:p>
        </p:txBody>
      </p:sp>
      <p:sp>
        <p:nvSpPr>
          <p:cNvPr id="4" name="Slide Number Placeholder 3"/>
          <p:cNvSpPr>
            <a:spLocks noGrp="1"/>
          </p:cNvSpPr>
          <p:nvPr>
            <p:ph type="sldNum" sz="quarter" idx="5"/>
          </p:nvPr>
        </p:nvSpPr>
        <p:spPr/>
        <p:txBody>
          <a:bodyPr/>
          <a:lstStyle/>
          <a:p>
            <a:fld id="{30005054-DD49-4F25-B060-CD9000DCA0F7}" type="slidenum">
              <a:rPr lang="en-US" smtClean="0"/>
              <a:t>77</a:t>
            </a:fld>
            <a:endParaRPr lang="en-US"/>
          </a:p>
        </p:txBody>
      </p:sp>
    </p:spTree>
    <p:extLst>
      <p:ext uri="{BB962C8B-B14F-4D97-AF65-F5344CB8AC3E}">
        <p14:creationId xmlns:p14="http://schemas.microsoft.com/office/powerpoint/2010/main" val="260423002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If eligibility has not changed, provide answers to the following questions to your coach for an override:</a:t>
            </a:r>
          </a:p>
          <a:p>
            <a:pPr marL="1143000" marR="0" lvl="2" indent="-228600">
              <a:lnSpc>
                <a:spcPct val="107000"/>
              </a:lnSpc>
              <a:spcBef>
                <a:spcPts val="0"/>
              </a:spcBef>
              <a:spcAft>
                <a:spcPts val="0"/>
              </a:spcAft>
              <a:buFont typeface="Wingdings" panose="05000000000000000000" pitchFamily="2" charset="2"/>
              <a:buChar char=""/>
            </a:pPr>
            <a:r>
              <a:rPr lang="en-US" dirty="0">
                <a:latin typeface="Calibri" panose="020F0502020204030204" pitchFamily="34" charset="0"/>
                <a:ea typeface="Calibri" panose="020F0502020204030204" pitchFamily="34" charset="0"/>
                <a:cs typeface="Times New Roman" panose="02020603050405020304" pitchFamily="18" charset="0"/>
              </a:rPr>
              <a:t>How many hours per week employee hired to work?</a:t>
            </a:r>
          </a:p>
          <a:p>
            <a:pPr marL="1143000" marR="0" lvl="2" indent="-228600">
              <a:lnSpc>
                <a:spcPct val="107000"/>
              </a:lnSpc>
              <a:spcBef>
                <a:spcPts val="0"/>
              </a:spcBef>
              <a:spcAft>
                <a:spcPts val="0"/>
              </a:spcAft>
              <a:buFont typeface="Wingdings" panose="05000000000000000000" pitchFamily="2" charset="2"/>
              <a:buChar char=""/>
            </a:pPr>
            <a:r>
              <a:rPr lang="en-US" dirty="0">
                <a:latin typeface="Calibri" panose="020F0502020204030204" pitchFamily="34" charset="0"/>
                <a:ea typeface="Calibri" panose="020F0502020204030204" pitchFamily="34" charset="0"/>
                <a:cs typeface="Times New Roman" panose="02020603050405020304" pitchFamily="18" charset="0"/>
              </a:rPr>
              <a:t>The position’s FTE (must be either 00 or between 30-40)</a:t>
            </a:r>
          </a:p>
          <a:p>
            <a:pPr marL="1143000" marR="0" lvl="2" indent="-228600">
              <a:lnSpc>
                <a:spcPct val="107000"/>
              </a:lnSpc>
              <a:spcBef>
                <a:spcPts val="0"/>
              </a:spcBef>
              <a:spcAft>
                <a:spcPts val="0"/>
              </a:spcAft>
              <a:buFont typeface="Wingdings" panose="05000000000000000000" pitchFamily="2" charset="2"/>
              <a:buChar char=""/>
            </a:pPr>
            <a:r>
              <a:rPr lang="en-US" dirty="0">
                <a:latin typeface="Calibri" panose="020F0502020204030204" pitchFamily="34" charset="0"/>
                <a:ea typeface="Calibri" panose="020F0502020204030204" pitchFamily="34" charset="0"/>
                <a:cs typeface="Times New Roman" panose="02020603050405020304" pitchFamily="18" charset="0"/>
              </a:rPr>
              <a:t>Explanation why hours are more or less than expected for this report month</a:t>
            </a:r>
          </a:p>
          <a:p>
            <a:pPr marL="1143000" marR="0" lvl="2" indent="-228600">
              <a:lnSpc>
                <a:spcPct val="107000"/>
              </a:lnSpc>
              <a:spcBef>
                <a:spcPts val="0"/>
              </a:spcBef>
              <a:spcAft>
                <a:spcPts val="800"/>
              </a:spcAft>
              <a:buFont typeface="Wingdings" panose="05000000000000000000" pitchFamily="2" charset="2"/>
              <a:buChar char=""/>
            </a:pPr>
            <a:r>
              <a:rPr lang="en-US" dirty="0">
                <a:latin typeface="Calibri" panose="020F0502020204030204" pitchFamily="34" charset="0"/>
                <a:ea typeface="Calibri" panose="020F0502020204030204" pitchFamily="34" charset="0"/>
                <a:cs typeface="Times New Roman" panose="02020603050405020304" pitchFamily="18" charset="0"/>
              </a:rPr>
              <a:t>Statement of when employee is returning to agreed upon hours </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30005054-DD49-4F25-B060-CD9000DCA0F7}" type="slidenum">
              <a:rPr lang="en-US" smtClean="0"/>
              <a:t>78</a:t>
            </a:fld>
            <a:endParaRPr lang="en-US"/>
          </a:p>
        </p:txBody>
      </p:sp>
    </p:spTree>
    <p:extLst>
      <p:ext uri="{BB962C8B-B14F-4D97-AF65-F5344CB8AC3E}">
        <p14:creationId xmlns:p14="http://schemas.microsoft.com/office/powerpoint/2010/main" val="409545846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Retiree Employment type is based on what retiree actually did that month, not what they were hired to do.</a:t>
            </a:r>
          </a:p>
          <a:p>
            <a:endParaRPr lang="en-US" dirty="0"/>
          </a:p>
          <a:p>
            <a:r>
              <a:rPr lang="en-US" dirty="0"/>
              <a:t>If there have been no changes, edit the current record to match what was previously reported.</a:t>
            </a:r>
          </a:p>
          <a:p>
            <a:endParaRPr lang="en-US" dirty="0"/>
          </a:p>
          <a:p>
            <a:r>
              <a:rPr lang="en-US" dirty="0"/>
              <a:t>If any changes have occurred, an ER27 to adjust the previous month and end that position must be sent.</a:t>
            </a:r>
          </a:p>
          <a:p>
            <a:endParaRPr lang="en-US" dirty="0"/>
          </a:p>
        </p:txBody>
      </p:sp>
      <p:sp>
        <p:nvSpPr>
          <p:cNvPr id="4" name="Slide Number Placeholder 3"/>
          <p:cNvSpPr>
            <a:spLocks noGrp="1"/>
          </p:cNvSpPr>
          <p:nvPr>
            <p:ph type="sldNum" sz="quarter" idx="5"/>
          </p:nvPr>
        </p:nvSpPr>
        <p:spPr/>
        <p:txBody>
          <a:bodyPr/>
          <a:lstStyle/>
          <a:p>
            <a:fld id="{30005054-DD49-4F25-B060-CD9000DCA0F7}" type="slidenum">
              <a:rPr lang="en-US" smtClean="0"/>
              <a:t>79</a:t>
            </a:fld>
            <a:endParaRPr lang="en-US"/>
          </a:p>
        </p:txBody>
      </p:sp>
    </p:spTree>
    <p:extLst>
      <p:ext uri="{BB962C8B-B14F-4D97-AF65-F5344CB8AC3E}">
        <p14:creationId xmlns:p14="http://schemas.microsoft.com/office/powerpoint/2010/main" val="240741808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Contact a TRS Benefit Counselor for:</a:t>
            </a:r>
          </a:p>
          <a:p>
            <a:r>
              <a:rPr lang="en-US" dirty="0"/>
              <a:t>Any member questions regarding general account information, and:</a:t>
            </a:r>
          </a:p>
          <a:p>
            <a:r>
              <a:rPr lang="en-US" dirty="0"/>
              <a:t>	Refunds </a:t>
            </a:r>
          </a:p>
          <a:p>
            <a:r>
              <a:rPr lang="en-US" dirty="0"/>
              <a:t>	Retirement Benefits</a:t>
            </a:r>
          </a:p>
          <a:p>
            <a:r>
              <a:rPr lang="en-US" dirty="0"/>
              <a:t>	Death Benefits </a:t>
            </a:r>
          </a:p>
          <a:p>
            <a:r>
              <a:rPr lang="en-US" dirty="0"/>
              <a:t> 	Employment after Retirement rules regarding retiree limits</a:t>
            </a:r>
          </a:p>
          <a:p>
            <a:r>
              <a:rPr lang="en-US" dirty="0"/>
              <a:t>In most cases, the member must contact TRS themselves---TRS is not able to provide member account information to the employer without authorization from the member. </a:t>
            </a:r>
          </a:p>
          <a:p>
            <a:endParaRPr lang="en-US" dirty="0"/>
          </a:p>
        </p:txBody>
      </p:sp>
      <p:sp>
        <p:nvSpPr>
          <p:cNvPr id="4" name="Slide Number Placeholder 3"/>
          <p:cNvSpPr>
            <a:spLocks noGrp="1"/>
          </p:cNvSpPr>
          <p:nvPr>
            <p:ph type="sldNum" sz="quarter" idx="5"/>
          </p:nvPr>
        </p:nvSpPr>
        <p:spPr/>
        <p:txBody>
          <a:bodyPr/>
          <a:lstStyle/>
          <a:p>
            <a:fld id="{30005054-DD49-4F25-B060-CD9000DCA0F7}" type="slidenum">
              <a:rPr lang="en-US" smtClean="0"/>
              <a:t>80</a:t>
            </a:fld>
            <a:endParaRPr lang="en-US"/>
          </a:p>
        </p:txBody>
      </p:sp>
    </p:spTree>
    <p:extLst>
      <p:ext uri="{BB962C8B-B14F-4D97-AF65-F5344CB8AC3E}">
        <p14:creationId xmlns:p14="http://schemas.microsoft.com/office/powerpoint/2010/main" val="380218673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Please ensure you are sending any emails that contain personally identifying information in a secure or encrypted manner.</a:t>
            </a:r>
          </a:p>
          <a:p>
            <a:endParaRPr lang="en-US" dirty="0"/>
          </a:p>
          <a:p>
            <a:r>
              <a:rPr lang="en-US" dirty="0"/>
              <a:t>Information to include in your email:</a:t>
            </a:r>
          </a:p>
          <a:p>
            <a:r>
              <a:rPr lang="en-US" sz="1200" dirty="0"/>
              <a:t>	What report is this on?</a:t>
            </a:r>
          </a:p>
          <a:p>
            <a:r>
              <a:rPr lang="en-US" sz="1200" dirty="0"/>
              <a:t>	What employee is the error on?</a:t>
            </a:r>
          </a:p>
          <a:p>
            <a:r>
              <a:rPr lang="en-US" sz="1200" dirty="0"/>
              <a:t>	What have you tried to resolved the error on your own?</a:t>
            </a:r>
          </a:p>
          <a:p>
            <a:r>
              <a:rPr lang="en-US" sz="1200" dirty="0"/>
              <a:t>	If so, what have you tried?</a:t>
            </a:r>
          </a:p>
          <a:p>
            <a:r>
              <a:rPr lang="en-US" sz="1200" dirty="0"/>
              <a:t>	What errors are you getting?</a:t>
            </a:r>
          </a:p>
          <a:p>
            <a:r>
              <a:rPr lang="en-US" sz="1200" dirty="0"/>
              <a:t>	If position changes occurred, include dates.</a:t>
            </a:r>
          </a:p>
          <a:p>
            <a:endParaRPr lang="en-US" dirty="0"/>
          </a:p>
        </p:txBody>
      </p:sp>
      <p:sp>
        <p:nvSpPr>
          <p:cNvPr id="4" name="Slide Number Placeholder 3"/>
          <p:cNvSpPr>
            <a:spLocks noGrp="1"/>
          </p:cNvSpPr>
          <p:nvPr>
            <p:ph type="sldNum" sz="quarter" idx="5"/>
          </p:nvPr>
        </p:nvSpPr>
        <p:spPr/>
        <p:txBody>
          <a:bodyPr/>
          <a:lstStyle/>
          <a:p>
            <a:fld id="{30005054-DD49-4F25-B060-CD9000DCA0F7}" type="slidenum">
              <a:rPr lang="en-US" smtClean="0"/>
              <a:t>81</a:t>
            </a:fld>
            <a:endParaRPr lang="en-US"/>
          </a:p>
        </p:txBody>
      </p:sp>
    </p:spTree>
    <p:extLst>
      <p:ext uri="{BB962C8B-B14F-4D97-AF65-F5344CB8AC3E}">
        <p14:creationId xmlns:p14="http://schemas.microsoft.com/office/powerpoint/2010/main" val="199506538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overrides are due to defects. Many are due to validations working exactly as designed, but reported information is correct. Overrides are a way for TRS to verify that reported information fits within TRS Laws and Rules. </a:t>
            </a:r>
          </a:p>
          <a:p>
            <a:endParaRPr lang="en-US" dirty="0"/>
          </a:p>
          <a:p>
            <a:r>
              <a:rPr lang="en-US" dirty="0"/>
              <a:t>SAO requires full documentation of explanation and support for all overrides.</a:t>
            </a:r>
          </a:p>
          <a:p>
            <a:endParaRPr lang="en-US" dirty="0"/>
          </a:p>
        </p:txBody>
      </p:sp>
      <p:sp>
        <p:nvSpPr>
          <p:cNvPr id="4" name="Slide Number Placeholder 3"/>
          <p:cNvSpPr>
            <a:spLocks noGrp="1"/>
          </p:cNvSpPr>
          <p:nvPr>
            <p:ph type="sldNum" sz="quarter" idx="5"/>
          </p:nvPr>
        </p:nvSpPr>
        <p:spPr/>
        <p:txBody>
          <a:bodyPr/>
          <a:lstStyle/>
          <a:p>
            <a:fld id="{30005054-DD49-4F25-B060-CD9000DCA0F7}" type="slidenum">
              <a:rPr lang="en-US" smtClean="0"/>
              <a:t>82</a:t>
            </a:fld>
            <a:endParaRPr lang="en-US"/>
          </a:p>
        </p:txBody>
      </p:sp>
    </p:spTree>
    <p:extLst>
      <p:ext uri="{BB962C8B-B14F-4D97-AF65-F5344CB8AC3E}">
        <p14:creationId xmlns:p14="http://schemas.microsoft.com/office/powerpoint/2010/main" val="290031576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Training time for new coaches is 6-8 months</a:t>
            </a:r>
          </a:p>
          <a:p>
            <a:r>
              <a:rPr lang="en-US" dirty="0"/>
              <a:t>Currently 2 vacancies for coaches remain</a:t>
            </a:r>
          </a:p>
          <a:p>
            <a:endParaRPr lang="en-US" dirty="0"/>
          </a:p>
          <a:p>
            <a:pPr marL="457200" indent="-457200">
              <a:buFont typeface="Arial" panose="020B0604020202020204" pitchFamily="34" charset="0"/>
              <a:buChar char="•"/>
            </a:pPr>
            <a:r>
              <a:rPr lang="en-US" sz="1200" dirty="0"/>
              <a:t>Average number of phone calls per month:</a:t>
            </a:r>
          </a:p>
          <a:p>
            <a:pPr marL="914400" lvl="1" indent="-457200">
              <a:buFont typeface="Arial" panose="020B0604020202020204" pitchFamily="34" charset="0"/>
              <a:buChar char="•"/>
            </a:pPr>
            <a:r>
              <a:rPr lang="en-US" sz="1200" dirty="0"/>
              <a:t>Incoming: 307</a:t>
            </a:r>
          </a:p>
          <a:p>
            <a:pPr marL="914400" lvl="1" indent="-457200">
              <a:buFont typeface="Arial" panose="020B0604020202020204" pitchFamily="34" charset="0"/>
              <a:buChar char="•"/>
            </a:pPr>
            <a:r>
              <a:rPr lang="en-US" sz="1200" dirty="0"/>
              <a:t>Outgoing: 707</a:t>
            </a:r>
          </a:p>
          <a:p>
            <a:pPr marL="914400" lvl="1" indent="-457200">
              <a:buFont typeface="Arial" panose="020B0604020202020204" pitchFamily="34" charset="0"/>
              <a:buChar char="•"/>
            </a:pPr>
            <a:r>
              <a:rPr lang="en-US" sz="1200" dirty="0"/>
              <a:t>Voicemails received: 355</a:t>
            </a:r>
          </a:p>
          <a:p>
            <a:pPr marL="914400" lvl="1" indent="-457200">
              <a:buFont typeface="Arial" panose="020B0604020202020204" pitchFamily="34" charset="0"/>
              <a:buChar char="•"/>
            </a:pPr>
            <a:r>
              <a:rPr lang="en-US" sz="1200" dirty="0"/>
              <a:t>Average time for incoming calls: 26 minutes</a:t>
            </a:r>
          </a:p>
          <a:p>
            <a:pPr marL="914400" lvl="1" indent="-457200">
              <a:buFont typeface="Arial" panose="020B0604020202020204" pitchFamily="34" charset="0"/>
              <a:buChar char="•"/>
            </a:pPr>
            <a:r>
              <a:rPr lang="en-US" sz="1200" dirty="0"/>
              <a:t>Average time for outgoing calls: 10 minutes</a:t>
            </a:r>
          </a:p>
          <a:p>
            <a:pPr marL="914400" lvl="1" indent="-457200">
              <a:buFont typeface="Arial" panose="020B0604020202020204" pitchFamily="34" charset="0"/>
              <a:buChar char="•"/>
            </a:pPr>
            <a:endParaRPr lang="en-US" sz="1200" dirty="0"/>
          </a:p>
          <a:p>
            <a:pPr marL="457200" indent="-457200">
              <a:buFont typeface="Arial" panose="020B0604020202020204" pitchFamily="34" charset="0"/>
              <a:buChar char="•"/>
            </a:pPr>
            <a:r>
              <a:rPr lang="en-US" sz="1200" dirty="0"/>
              <a:t>Average number of emails per week: </a:t>
            </a:r>
          </a:p>
          <a:p>
            <a:pPr marL="914400" lvl="1" indent="-457200">
              <a:buFont typeface="Arial" panose="020B0604020202020204" pitchFamily="34" charset="0"/>
              <a:buChar char="•"/>
            </a:pPr>
            <a:r>
              <a:rPr lang="en-US" sz="1200" dirty="0"/>
              <a:t>Incoming: 3808</a:t>
            </a:r>
          </a:p>
          <a:p>
            <a:pPr marL="914400" lvl="1" indent="-457200">
              <a:buFont typeface="Arial" panose="020B0604020202020204" pitchFamily="34" charset="0"/>
              <a:buChar char="•"/>
            </a:pPr>
            <a:r>
              <a:rPr lang="en-US" sz="1200" dirty="0"/>
              <a:t>Outgoing: 2701</a:t>
            </a:r>
          </a:p>
          <a:p>
            <a:pPr marL="914400" lvl="1" indent="-457200">
              <a:buFont typeface="Arial" panose="020B0604020202020204" pitchFamily="34" charset="0"/>
              <a:buChar char="•"/>
            </a:pPr>
            <a:endParaRPr lang="en-US" sz="1200" dirty="0"/>
          </a:p>
          <a:p>
            <a:pPr marL="457200" indent="-457200">
              <a:buFont typeface="Arial" panose="020B0604020202020204" pitchFamily="34" charset="0"/>
              <a:buChar char="•"/>
            </a:pPr>
            <a:r>
              <a:rPr lang="en-US" sz="1200" dirty="0"/>
              <a:t>Average number of overrides processed per month:</a:t>
            </a:r>
          </a:p>
          <a:p>
            <a:pPr marL="914400" lvl="1" indent="-457200">
              <a:buFont typeface="Arial" panose="020B0604020202020204" pitchFamily="34" charset="0"/>
              <a:buChar char="•"/>
            </a:pPr>
            <a:r>
              <a:rPr lang="en-US" sz="1200" dirty="0"/>
              <a:t>449</a:t>
            </a:r>
          </a:p>
          <a:p>
            <a:endParaRPr lang="en-US" dirty="0"/>
          </a:p>
        </p:txBody>
      </p:sp>
      <p:sp>
        <p:nvSpPr>
          <p:cNvPr id="4" name="Slide Number Placeholder 3"/>
          <p:cNvSpPr>
            <a:spLocks noGrp="1"/>
          </p:cNvSpPr>
          <p:nvPr>
            <p:ph type="sldNum" sz="quarter" idx="5"/>
          </p:nvPr>
        </p:nvSpPr>
        <p:spPr/>
        <p:txBody>
          <a:bodyPr/>
          <a:lstStyle/>
          <a:p>
            <a:fld id="{30005054-DD49-4F25-B060-CD9000DCA0F7}" type="slidenum">
              <a:rPr lang="en-US" smtClean="0"/>
              <a:t>83</a:t>
            </a:fld>
            <a:endParaRPr lang="en-US"/>
          </a:p>
        </p:txBody>
      </p:sp>
    </p:spTree>
    <p:extLst>
      <p:ext uri="{BB962C8B-B14F-4D97-AF65-F5344CB8AC3E}">
        <p14:creationId xmlns:p14="http://schemas.microsoft.com/office/powerpoint/2010/main" val="59642047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ffectLst/>
              </a:rPr>
              <a:t>TRS launched the Employer Advisory Group (EAG) in 2017 to facilitate communication between TRS and Employers. </a:t>
            </a:r>
          </a:p>
          <a:p>
            <a:endParaRPr lang="en-US" dirty="0">
              <a:effectLst/>
            </a:endParaRPr>
          </a:p>
          <a:p>
            <a:r>
              <a:rPr lang="en-US" dirty="0">
                <a:effectLst/>
              </a:rPr>
              <a:t>The EAG’s purpose and goal are for TRS and Employers to have a common understanding of any issues related to reporting requirements and work together jointly to identify practical ways to comply with new laws, rules, and accounting requirements.</a:t>
            </a:r>
          </a:p>
          <a:p>
            <a:endParaRPr lang="en-US" dirty="0">
              <a:effectLst/>
            </a:endParaRPr>
          </a:p>
          <a:p>
            <a:r>
              <a:rPr lang="en-US" dirty="0">
                <a:effectLst/>
              </a:rPr>
              <a:t>The group includes TRS Benefit Services Staff and representatives from all reporting employer types, sizes and locations. Their participation is voluntary and does not imply that the members are in agreement with all decisions ultimately made by TRS.</a:t>
            </a:r>
          </a:p>
          <a:p>
            <a:endParaRPr lang="en-US" dirty="0">
              <a:effectLst/>
            </a:endParaRPr>
          </a:p>
          <a:p>
            <a:r>
              <a:rPr lang="en-US" dirty="0">
                <a:effectLst/>
              </a:rPr>
              <a:t>If there are issues or questions you would like to be brought up in an EAG meeting, please visit the TRS Website for a list of EAG members and contact the representative for your region. </a:t>
            </a:r>
          </a:p>
          <a:p>
            <a:endParaRPr lang="en-US" dirty="0"/>
          </a:p>
          <a:p>
            <a:endParaRPr lang="en-US" dirty="0"/>
          </a:p>
        </p:txBody>
      </p:sp>
      <p:sp>
        <p:nvSpPr>
          <p:cNvPr id="4" name="Slide Number Placeholder 3"/>
          <p:cNvSpPr>
            <a:spLocks noGrp="1"/>
          </p:cNvSpPr>
          <p:nvPr>
            <p:ph type="sldNum" sz="quarter" idx="5"/>
          </p:nvPr>
        </p:nvSpPr>
        <p:spPr/>
        <p:txBody>
          <a:bodyPr/>
          <a:lstStyle/>
          <a:p>
            <a:fld id="{30005054-DD49-4F25-B060-CD9000DCA0F7}" type="slidenum">
              <a:rPr lang="en-US" smtClean="0"/>
              <a:t>84</a:t>
            </a:fld>
            <a:endParaRPr lang="en-US"/>
          </a:p>
        </p:txBody>
      </p:sp>
    </p:spTree>
    <p:extLst>
      <p:ext uri="{BB962C8B-B14F-4D97-AF65-F5344CB8AC3E}">
        <p14:creationId xmlns:p14="http://schemas.microsoft.com/office/powerpoint/2010/main" val="24464187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New image – was word cloud</a:t>
            </a:r>
          </a:p>
        </p:txBody>
      </p:sp>
      <p:sp>
        <p:nvSpPr>
          <p:cNvPr id="4" name="Slide Number Placeholder 3"/>
          <p:cNvSpPr>
            <a:spLocks noGrp="1"/>
          </p:cNvSpPr>
          <p:nvPr>
            <p:ph type="sldNum" sz="quarter" idx="5"/>
          </p:nvPr>
        </p:nvSpPr>
        <p:spPr/>
        <p:txBody>
          <a:bodyPr/>
          <a:lstStyle/>
          <a:p>
            <a:fld id="{30005054-DD49-4F25-B060-CD9000DCA0F7}" type="slidenum">
              <a:rPr lang="en-US" smtClean="0"/>
              <a:t>11</a:t>
            </a:fld>
            <a:endParaRPr lang="en-US"/>
          </a:p>
        </p:txBody>
      </p:sp>
    </p:spTree>
    <p:extLst>
      <p:ext uri="{BB962C8B-B14F-4D97-AF65-F5344CB8AC3E}">
        <p14:creationId xmlns:p14="http://schemas.microsoft.com/office/powerpoint/2010/main" val="8722847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TRS has a different Last Name or DOB than</a:t>
            </a:r>
            <a:r>
              <a:rPr lang="en-US" baseline="0" dirty="0"/>
              <a:t> what is used in search, may result in No TRS Account. If all three search fields are entered, will result in no findings. </a:t>
            </a:r>
            <a:endParaRPr lang="en-US" dirty="0"/>
          </a:p>
        </p:txBody>
      </p:sp>
      <p:sp>
        <p:nvSpPr>
          <p:cNvPr id="4" name="Slide Number Placeholder 3"/>
          <p:cNvSpPr>
            <a:spLocks noGrp="1"/>
          </p:cNvSpPr>
          <p:nvPr>
            <p:ph type="sldNum" sz="quarter" idx="10"/>
          </p:nvPr>
        </p:nvSpPr>
        <p:spPr/>
        <p:txBody>
          <a:bodyPr/>
          <a:lstStyle/>
          <a:p>
            <a:fld id="{A7771A87-B48F-438B-9082-6937734EB5DD}" type="slidenum">
              <a:rPr lang="en-US" smtClean="0"/>
              <a:t>19</a:t>
            </a:fld>
            <a:endParaRPr lang="en-US"/>
          </a:p>
        </p:txBody>
      </p:sp>
    </p:spTree>
    <p:extLst>
      <p:ext uri="{BB962C8B-B14F-4D97-AF65-F5344CB8AC3E}">
        <p14:creationId xmlns:p14="http://schemas.microsoft.com/office/powerpoint/2010/main" val="19638324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First bullet was corrected from: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purpose of the Employee Demographic Report is to create and maintain information for TRS participants</a:t>
            </a:r>
          </a:p>
          <a:p>
            <a:endParaRPr lang="en-US" dirty="0"/>
          </a:p>
        </p:txBody>
      </p:sp>
      <p:sp>
        <p:nvSpPr>
          <p:cNvPr id="4" name="Slide Number Placeholder 3"/>
          <p:cNvSpPr>
            <a:spLocks noGrp="1"/>
          </p:cNvSpPr>
          <p:nvPr>
            <p:ph type="sldNum" sz="quarter" idx="5"/>
          </p:nvPr>
        </p:nvSpPr>
        <p:spPr/>
        <p:txBody>
          <a:bodyPr/>
          <a:lstStyle/>
          <a:p>
            <a:fld id="{30005054-DD49-4F25-B060-CD9000DCA0F7}" type="slidenum">
              <a:rPr lang="en-US" smtClean="0"/>
              <a:t>21</a:t>
            </a:fld>
            <a:endParaRPr lang="en-US"/>
          </a:p>
        </p:txBody>
      </p:sp>
    </p:spTree>
    <p:extLst>
      <p:ext uri="{BB962C8B-B14F-4D97-AF65-F5344CB8AC3E}">
        <p14:creationId xmlns:p14="http://schemas.microsoft.com/office/powerpoint/2010/main" val="874013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Should we have a screen shot here or list of examples of fields </a:t>
            </a:r>
            <a:r>
              <a:rPr lang="en-US" dirty="0" err="1"/>
              <a:t>ie</a:t>
            </a:r>
            <a:r>
              <a:rPr lang="en-US" dirty="0"/>
              <a:t>, Position Codes</a:t>
            </a:r>
          </a:p>
        </p:txBody>
      </p:sp>
      <p:sp>
        <p:nvSpPr>
          <p:cNvPr id="4" name="Slide Number Placeholder 3"/>
          <p:cNvSpPr>
            <a:spLocks noGrp="1"/>
          </p:cNvSpPr>
          <p:nvPr>
            <p:ph type="sldNum" sz="quarter" idx="5"/>
          </p:nvPr>
        </p:nvSpPr>
        <p:spPr/>
        <p:txBody>
          <a:bodyPr/>
          <a:lstStyle/>
          <a:p>
            <a:fld id="{30005054-DD49-4F25-B060-CD9000DCA0F7}" type="slidenum">
              <a:rPr lang="en-US" smtClean="0"/>
              <a:t>22</a:t>
            </a:fld>
            <a:endParaRPr lang="en-US"/>
          </a:p>
        </p:txBody>
      </p:sp>
    </p:spTree>
    <p:extLst>
      <p:ext uri="{BB962C8B-B14F-4D97-AF65-F5344CB8AC3E}">
        <p14:creationId xmlns:p14="http://schemas.microsoft.com/office/powerpoint/2010/main" val="16370351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0005054-DD49-4F25-B060-CD9000DCA0F7}" type="slidenum">
              <a:rPr lang="en-US" smtClean="0"/>
              <a:t>27</a:t>
            </a:fld>
            <a:endParaRPr lang="en-US"/>
          </a:p>
        </p:txBody>
      </p:sp>
    </p:spTree>
    <p:extLst>
      <p:ext uri="{BB962C8B-B14F-4D97-AF65-F5344CB8AC3E}">
        <p14:creationId xmlns:p14="http://schemas.microsoft.com/office/powerpoint/2010/main" val="11646400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771A87-B48F-438B-9082-6937734EB5DD}" type="slidenum">
              <a:rPr lang="en-US" smtClean="0"/>
              <a:t>35</a:t>
            </a:fld>
            <a:endParaRPr lang="en-US"/>
          </a:p>
        </p:txBody>
      </p:sp>
    </p:spTree>
    <p:extLst>
      <p:ext uri="{BB962C8B-B14F-4D97-AF65-F5344CB8AC3E}">
        <p14:creationId xmlns:p14="http://schemas.microsoft.com/office/powerpoint/2010/main" val="38384200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Jill note: Should the position codes be 01, 02, 03 or do those references mean something else in this example?</a:t>
            </a:r>
          </a:p>
        </p:txBody>
      </p:sp>
      <p:sp>
        <p:nvSpPr>
          <p:cNvPr id="4" name="Slide Number Placeholder 3"/>
          <p:cNvSpPr>
            <a:spLocks noGrp="1"/>
          </p:cNvSpPr>
          <p:nvPr>
            <p:ph type="sldNum" sz="quarter" idx="5"/>
          </p:nvPr>
        </p:nvSpPr>
        <p:spPr/>
        <p:txBody>
          <a:bodyPr/>
          <a:lstStyle/>
          <a:p>
            <a:fld id="{30005054-DD49-4F25-B060-CD9000DCA0F7}" type="slidenum">
              <a:rPr lang="en-US" smtClean="0"/>
              <a:t>48</a:t>
            </a:fld>
            <a:endParaRPr lang="en-US"/>
          </a:p>
        </p:txBody>
      </p:sp>
    </p:spTree>
    <p:extLst>
      <p:ext uri="{BB962C8B-B14F-4D97-AF65-F5344CB8AC3E}">
        <p14:creationId xmlns:p14="http://schemas.microsoft.com/office/powerpoint/2010/main" val="351205029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userDrawn="1"/>
        </p:nvSpPr>
        <p:spPr>
          <a:xfrm>
            <a:off x="914400" y="-3203"/>
            <a:ext cx="11277600" cy="914400"/>
          </a:xfrm>
          <a:prstGeom prst="rect">
            <a:avLst/>
          </a:prstGeom>
          <a:solidFill>
            <a:schemeClr val="tx2"/>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081260" y="297197"/>
            <a:ext cx="10272539" cy="514792"/>
          </a:xfrm>
        </p:spPr>
        <p:txBody>
          <a:bodyPr lIns="0" tIns="0" rIns="0" bIns="0" anchor="t">
            <a:normAutofit/>
          </a:bodyPr>
          <a:lstStyle>
            <a:lvl1pPr>
              <a:defRPr sz="2400" b="1">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a:xfrm>
            <a:off x="838200" y="1484986"/>
            <a:ext cx="10515600" cy="4691977"/>
          </a:xfrm>
        </p:spPr>
        <p:txBody>
          <a:bodyPr lIns="0" tIns="0" rIns="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3C7E00C-A029-48A5-B075-75709056DB2D}" type="datetime1">
              <a:rPr lang="en-US" smtClean="0"/>
              <a:t>7/20/2020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B06CB8-09CA-444F-B64E-B134B812EDE5}" type="slidenum">
              <a:rPr lang="en-US" smtClean="0"/>
              <a:t>‹#›</a:t>
            </a:fld>
            <a:endParaRPr lang="en-US"/>
          </a:p>
        </p:txBody>
      </p:sp>
      <p:sp>
        <p:nvSpPr>
          <p:cNvPr id="11" name="Rectangle 10"/>
          <p:cNvSpPr/>
          <p:nvPr userDrawn="1"/>
        </p:nvSpPr>
        <p:spPr>
          <a:xfrm>
            <a:off x="0" y="-3203"/>
            <a:ext cx="914400" cy="914400"/>
          </a:xfrm>
          <a:prstGeom prst="rect">
            <a:avLst/>
          </a:prstGeom>
          <a:solidFill>
            <a:schemeClr val="accent3"/>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353" y="-23813"/>
            <a:ext cx="614969" cy="952501"/>
          </a:xfrm>
          <a:prstGeom prst="rect">
            <a:avLst/>
          </a:prstGeom>
        </p:spPr>
      </p:pic>
      <p:sp>
        <p:nvSpPr>
          <p:cNvPr id="14" name="Rectangle 13"/>
          <p:cNvSpPr/>
          <p:nvPr userDrawn="1"/>
        </p:nvSpPr>
        <p:spPr>
          <a:xfrm>
            <a:off x="0" y="991376"/>
            <a:ext cx="12192000" cy="9920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326443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484986"/>
            <a:ext cx="5181600" cy="4691977"/>
          </a:xfrm>
        </p:spPr>
        <p:txBody>
          <a:bodyPr lIns="0" tIns="0" rIns="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484986"/>
            <a:ext cx="5181600" cy="4691977"/>
          </a:xfrm>
        </p:spPr>
        <p:txBody>
          <a:bodyPr lIns="0" tIns="0" rIns="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275D213-DC9E-4540-82DE-FA332C1CE86C}" type="datetime1">
              <a:rPr lang="en-US" smtClean="0"/>
              <a:t>7/20/2020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B06CB8-09CA-444F-B64E-B134B812EDE5}" type="slidenum">
              <a:rPr lang="en-US" smtClean="0"/>
              <a:t>‹#›</a:t>
            </a:fld>
            <a:endParaRPr lang="en-US"/>
          </a:p>
        </p:txBody>
      </p:sp>
      <p:sp>
        <p:nvSpPr>
          <p:cNvPr id="13" name="Rectangle 12"/>
          <p:cNvSpPr/>
          <p:nvPr userDrawn="1"/>
        </p:nvSpPr>
        <p:spPr>
          <a:xfrm>
            <a:off x="914400" y="-3203"/>
            <a:ext cx="11277600" cy="914400"/>
          </a:xfrm>
          <a:prstGeom prst="rect">
            <a:avLst/>
          </a:prstGeom>
          <a:solidFill>
            <a:schemeClr val="tx2"/>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1"/>
          <p:cNvSpPr>
            <a:spLocks noGrp="1"/>
          </p:cNvSpPr>
          <p:nvPr>
            <p:ph type="title"/>
          </p:nvPr>
        </p:nvSpPr>
        <p:spPr>
          <a:xfrm>
            <a:off x="1081260" y="297197"/>
            <a:ext cx="10272539" cy="514792"/>
          </a:xfrm>
        </p:spPr>
        <p:txBody>
          <a:bodyPr lIns="0" tIns="0" rIns="0" bIns="0" anchor="t">
            <a:normAutofit/>
          </a:bodyPr>
          <a:lstStyle>
            <a:lvl1pPr>
              <a:defRPr sz="2400" b="1">
                <a:solidFill>
                  <a:schemeClr val="bg1"/>
                </a:solidFill>
              </a:defRPr>
            </a:lvl1pPr>
          </a:lstStyle>
          <a:p>
            <a:r>
              <a:rPr lang="en-US"/>
              <a:t>Click to edit Master title style</a:t>
            </a:r>
            <a:endParaRPr lang="en-US" dirty="0"/>
          </a:p>
        </p:txBody>
      </p:sp>
      <p:sp>
        <p:nvSpPr>
          <p:cNvPr id="15" name="Rectangle 14"/>
          <p:cNvSpPr/>
          <p:nvPr userDrawn="1"/>
        </p:nvSpPr>
        <p:spPr>
          <a:xfrm>
            <a:off x="0" y="-3203"/>
            <a:ext cx="914400" cy="914400"/>
          </a:xfrm>
          <a:prstGeom prst="rect">
            <a:avLst/>
          </a:prstGeom>
          <a:solidFill>
            <a:schemeClr val="accent3"/>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353" y="-23813"/>
            <a:ext cx="614969" cy="952501"/>
          </a:xfrm>
          <a:prstGeom prst="rect">
            <a:avLst/>
          </a:prstGeom>
        </p:spPr>
      </p:pic>
      <p:sp>
        <p:nvSpPr>
          <p:cNvPr id="2" name="Rectangle 1"/>
          <p:cNvSpPr/>
          <p:nvPr userDrawn="1"/>
        </p:nvSpPr>
        <p:spPr>
          <a:xfrm>
            <a:off x="0" y="991376"/>
            <a:ext cx="12192000" cy="9920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348396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9788" y="1484986"/>
            <a:ext cx="5157787" cy="460857"/>
          </a:xfrm>
        </p:spPr>
        <p:txBody>
          <a:bodyPr lIns="0" tIns="0" rIns="0" bIns="0" anchor="t"/>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172614"/>
            <a:ext cx="5157787" cy="4017049"/>
          </a:xfrm>
        </p:spPr>
        <p:txBody>
          <a:bodyPr lIns="0" tIns="0" rIns="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484986"/>
            <a:ext cx="5183188" cy="460857"/>
          </a:xfrm>
        </p:spPr>
        <p:txBody>
          <a:bodyPr lIns="0" tIns="0" rIns="0" bIns="0" anchor="t"/>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172614"/>
            <a:ext cx="5183188" cy="4017049"/>
          </a:xfrm>
        </p:spPr>
        <p:txBody>
          <a:bodyPr lIns="0" tIns="0" rIns="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B087D8C-6C1B-4388-930E-762C59AF2C78}" type="datetime1">
              <a:rPr lang="en-US" smtClean="0"/>
              <a:t>7/20/2020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BB06CB8-09CA-444F-B64E-B134B812EDE5}" type="slidenum">
              <a:rPr lang="en-US" smtClean="0"/>
              <a:t>‹#›</a:t>
            </a:fld>
            <a:endParaRPr lang="en-US"/>
          </a:p>
        </p:txBody>
      </p:sp>
      <p:sp>
        <p:nvSpPr>
          <p:cNvPr id="17" name="Rectangle 16"/>
          <p:cNvSpPr/>
          <p:nvPr userDrawn="1"/>
        </p:nvSpPr>
        <p:spPr>
          <a:xfrm>
            <a:off x="914400" y="-3203"/>
            <a:ext cx="11277600" cy="914400"/>
          </a:xfrm>
          <a:prstGeom prst="rect">
            <a:avLst/>
          </a:prstGeom>
          <a:solidFill>
            <a:schemeClr val="tx2"/>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itle 1"/>
          <p:cNvSpPr>
            <a:spLocks noGrp="1"/>
          </p:cNvSpPr>
          <p:nvPr>
            <p:ph type="title"/>
          </p:nvPr>
        </p:nvSpPr>
        <p:spPr>
          <a:xfrm>
            <a:off x="1081260" y="297197"/>
            <a:ext cx="10272539" cy="514792"/>
          </a:xfrm>
        </p:spPr>
        <p:txBody>
          <a:bodyPr lIns="0" tIns="0" rIns="0" bIns="0" anchor="t">
            <a:normAutofit/>
          </a:bodyPr>
          <a:lstStyle>
            <a:lvl1pPr>
              <a:defRPr sz="2400" b="1">
                <a:solidFill>
                  <a:schemeClr val="bg1"/>
                </a:solidFill>
              </a:defRPr>
            </a:lvl1pPr>
          </a:lstStyle>
          <a:p>
            <a:r>
              <a:rPr lang="en-US"/>
              <a:t>Click to edit Master title style</a:t>
            </a:r>
            <a:endParaRPr lang="en-US" dirty="0"/>
          </a:p>
        </p:txBody>
      </p:sp>
      <p:sp>
        <p:nvSpPr>
          <p:cNvPr id="19" name="Rectangle 18"/>
          <p:cNvSpPr/>
          <p:nvPr userDrawn="1"/>
        </p:nvSpPr>
        <p:spPr>
          <a:xfrm>
            <a:off x="0" y="-3203"/>
            <a:ext cx="914400" cy="914400"/>
          </a:xfrm>
          <a:prstGeom prst="rect">
            <a:avLst/>
          </a:prstGeom>
          <a:solidFill>
            <a:schemeClr val="accent3"/>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353" y="-23813"/>
            <a:ext cx="614969" cy="952501"/>
          </a:xfrm>
          <a:prstGeom prst="rect">
            <a:avLst/>
          </a:prstGeom>
        </p:spPr>
      </p:pic>
      <p:sp>
        <p:nvSpPr>
          <p:cNvPr id="21" name="Rectangle 20"/>
          <p:cNvSpPr/>
          <p:nvPr userDrawn="1"/>
        </p:nvSpPr>
        <p:spPr>
          <a:xfrm>
            <a:off x="0" y="991376"/>
            <a:ext cx="12192000" cy="9920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931553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28A923D9-20C8-40A0-BDC7-F72D4E648E65}" type="datetime1">
              <a:rPr lang="en-US" smtClean="0"/>
              <a:t>7/20/2020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BB06CB8-09CA-444F-B64E-B134B812EDE5}" type="slidenum">
              <a:rPr lang="en-US" smtClean="0"/>
              <a:t>‹#›</a:t>
            </a:fld>
            <a:endParaRPr lang="en-US"/>
          </a:p>
        </p:txBody>
      </p:sp>
      <p:sp>
        <p:nvSpPr>
          <p:cNvPr id="11" name="Rectangle 10"/>
          <p:cNvSpPr/>
          <p:nvPr userDrawn="1"/>
        </p:nvSpPr>
        <p:spPr>
          <a:xfrm>
            <a:off x="914400" y="-3203"/>
            <a:ext cx="11277600" cy="914400"/>
          </a:xfrm>
          <a:prstGeom prst="rect">
            <a:avLst/>
          </a:prstGeom>
          <a:solidFill>
            <a:schemeClr val="tx2"/>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itle 1"/>
          <p:cNvSpPr>
            <a:spLocks noGrp="1"/>
          </p:cNvSpPr>
          <p:nvPr>
            <p:ph type="title"/>
          </p:nvPr>
        </p:nvSpPr>
        <p:spPr>
          <a:xfrm>
            <a:off x="1081260" y="297197"/>
            <a:ext cx="10272539" cy="514792"/>
          </a:xfrm>
        </p:spPr>
        <p:txBody>
          <a:bodyPr lIns="0" tIns="0" rIns="0" bIns="0" anchor="t">
            <a:normAutofit/>
          </a:bodyPr>
          <a:lstStyle>
            <a:lvl1pPr>
              <a:defRPr sz="2400" b="1">
                <a:solidFill>
                  <a:schemeClr val="bg1"/>
                </a:solidFill>
              </a:defRPr>
            </a:lvl1pPr>
          </a:lstStyle>
          <a:p>
            <a:r>
              <a:rPr lang="en-US"/>
              <a:t>Click to edit Master title style</a:t>
            </a:r>
            <a:endParaRPr lang="en-US" dirty="0"/>
          </a:p>
        </p:txBody>
      </p:sp>
      <p:sp>
        <p:nvSpPr>
          <p:cNvPr id="13" name="Rectangle 12"/>
          <p:cNvSpPr/>
          <p:nvPr userDrawn="1"/>
        </p:nvSpPr>
        <p:spPr>
          <a:xfrm>
            <a:off x="0" y="-3203"/>
            <a:ext cx="914400" cy="914400"/>
          </a:xfrm>
          <a:prstGeom prst="rect">
            <a:avLst/>
          </a:prstGeom>
          <a:solidFill>
            <a:schemeClr val="accent3"/>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353" y="-23813"/>
            <a:ext cx="614969" cy="952501"/>
          </a:xfrm>
          <a:prstGeom prst="rect">
            <a:avLst/>
          </a:prstGeom>
        </p:spPr>
      </p:pic>
      <p:sp>
        <p:nvSpPr>
          <p:cNvPr id="15" name="Rectangle 14"/>
          <p:cNvSpPr/>
          <p:nvPr userDrawn="1"/>
        </p:nvSpPr>
        <p:spPr>
          <a:xfrm>
            <a:off x="0" y="991376"/>
            <a:ext cx="12192000" cy="9920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33281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5183188" y="1272845"/>
            <a:ext cx="6172200" cy="4588205"/>
          </a:xfrm>
        </p:spPr>
        <p:txBody>
          <a:bodyPr lIns="0" tIns="0" rIns="0" bIns="0">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1272845"/>
            <a:ext cx="3932237" cy="4596143"/>
          </a:xfrm>
        </p:spPr>
        <p:txBody>
          <a:bodyPr lIns="0" tIns="0" rIns="0" bIns="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0789F0B-0D4C-4EB9-A271-9839F90A1151}" type="datetime1">
              <a:rPr lang="en-US" smtClean="0"/>
              <a:t>7/20/2020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B06CB8-09CA-444F-B64E-B134B812EDE5}" type="slidenum">
              <a:rPr lang="en-US" smtClean="0"/>
              <a:t>‹#›</a:t>
            </a:fld>
            <a:endParaRPr lang="en-US"/>
          </a:p>
        </p:txBody>
      </p:sp>
      <p:sp>
        <p:nvSpPr>
          <p:cNvPr id="12" name="Rectangle 11"/>
          <p:cNvSpPr/>
          <p:nvPr userDrawn="1"/>
        </p:nvSpPr>
        <p:spPr>
          <a:xfrm>
            <a:off x="914400" y="-3203"/>
            <a:ext cx="11277600" cy="914400"/>
          </a:xfrm>
          <a:prstGeom prst="rect">
            <a:avLst/>
          </a:prstGeom>
          <a:solidFill>
            <a:schemeClr val="tx2"/>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tle 1"/>
          <p:cNvSpPr>
            <a:spLocks noGrp="1"/>
          </p:cNvSpPr>
          <p:nvPr>
            <p:ph type="title"/>
          </p:nvPr>
        </p:nvSpPr>
        <p:spPr>
          <a:xfrm>
            <a:off x="1081260" y="297197"/>
            <a:ext cx="10272539" cy="514792"/>
          </a:xfrm>
        </p:spPr>
        <p:txBody>
          <a:bodyPr lIns="0" tIns="0" rIns="0" bIns="0" anchor="t">
            <a:normAutofit/>
          </a:bodyPr>
          <a:lstStyle>
            <a:lvl1pPr>
              <a:defRPr sz="2400" b="1">
                <a:solidFill>
                  <a:schemeClr val="bg1"/>
                </a:solidFill>
              </a:defRPr>
            </a:lvl1pPr>
          </a:lstStyle>
          <a:p>
            <a:r>
              <a:rPr lang="en-US"/>
              <a:t>Click to edit Master title style</a:t>
            </a:r>
            <a:endParaRPr lang="en-US" dirty="0"/>
          </a:p>
        </p:txBody>
      </p:sp>
      <p:sp>
        <p:nvSpPr>
          <p:cNvPr id="14" name="Rectangle 13"/>
          <p:cNvSpPr/>
          <p:nvPr userDrawn="1"/>
        </p:nvSpPr>
        <p:spPr>
          <a:xfrm>
            <a:off x="0" y="-3203"/>
            <a:ext cx="914400" cy="914400"/>
          </a:xfrm>
          <a:prstGeom prst="rect">
            <a:avLst/>
          </a:prstGeom>
          <a:solidFill>
            <a:schemeClr val="accent3"/>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353" y="-23813"/>
            <a:ext cx="614969" cy="952501"/>
          </a:xfrm>
          <a:prstGeom prst="rect">
            <a:avLst/>
          </a:prstGeom>
        </p:spPr>
      </p:pic>
      <p:sp>
        <p:nvSpPr>
          <p:cNvPr id="16" name="Rectangle 15"/>
          <p:cNvSpPr/>
          <p:nvPr userDrawn="1"/>
        </p:nvSpPr>
        <p:spPr>
          <a:xfrm>
            <a:off x="0" y="991376"/>
            <a:ext cx="12192000" cy="9920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888018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300AFDF-389D-4F91-AF1A-060D54A9A3CA}" type="datetime1">
              <a:rPr lang="en-US" smtClean="0"/>
              <a:t>7/20/2020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BB06CB8-09CA-444F-B64E-B134B812EDE5}" type="slidenum">
              <a:rPr lang="en-US" smtClean="0"/>
              <a:t>‹#›</a:t>
            </a:fld>
            <a:endParaRPr lang="en-US"/>
          </a:p>
        </p:txBody>
      </p:sp>
    </p:spTree>
    <p:extLst>
      <p:ext uri="{BB962C8B-B14F-4D97-AF65-F5344CB8AC3E}">
        <p14:creationId xmlns:p14="http://schemas.microsoft.com/office/powerpoint/2010/main" val="12080912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418B496-D0B5-4A4B-8842-9FC68CA27BF4}" type="datetime1">
              <a:rPr lang="en-US" smtClean="0"/>
              <a:t>7/20/2020</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BB06CB8-09CA-444F-B64E-B134B812EDE5}" type="slidenum">
              <a:rPr lang="en-US" smtClean="0"/>
              <a:pPr/>
              <a:t>‹#›</a:t>
            </a:fld>
            <a:endParaRPr lang="en-US" dirty="0"/>
          </a:p>
        </p:txBody>
      </p:sp>
      <p:pic>
        <p:nvPicPr>
          <p:cNvPr id="7" name="Picture 6">
            <a:extLst>
              <a:ext uri="{FF2B5EF4-FFF2-40B4-BE49-F238E27FC236}">
                <a16:creationId xmlns:a16="http://schemas.microsoft.com/office/drawing/2014/main" id="{3F27A2F0-B5C8-4F7D-9367-DAF226F8380A}"/>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92597" y="6122407"/>
            <a:ext cx="862914" cy="615545"/>
          </a:xfrm>
          <a:prstGeom prst="rect">
            <a:avLst/>
          </a:prstGeom>
        </p:spPr>
      </p:pic>
    </p:spTree>
    <p:extLst>
      <p:ext uri="{BB962C8B-B14F-4D97-AF65-F5344CB8AC3E}">
        <p14:creationId xmlns:p14="http://schemas.microsoft.com/office/powerpoint/2010/main" val="1836361868"/>
      </p:ext>
    </p:extLst>
  </p:cSld>
  <p:clrMap bg1="lt1" tx1="dk1" bg2="lt2" tx2="dk2" accent1="accent1" accent2="accent2" accent3="accent3" accent4="accent4" accent5="accent5" accent6="accent6" hlink="hlink" folHlink="folHlink"/>
  <p:sldLayoutIdLst>
    <p:sldLayoutId id="2147483662" r:id="rId1"/>
    <p:sldLayoutId id="2147483664" r:id="rId2"/>
    <p:sldLayoutId id="2147483665" r:id="rId3"/>
    <p:sldLayoutId id="2147483666" r:id="rId4"/>
    <p:sldLayoutId id="2147483669" r:id="rId5"/>
    <p:sldLayoutId id="2147483667" r:id="rId6"/>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png"/><Relationship Id="rId7"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hyperlink" Target="https://creativecommons.org/licenses/by-sa/3.0/" TargetMode="External"/><Relationship Id="rId4" Type="http://schemas.openxmlformats.org/officeDocument/2006/relationships/hyperlink" Target="http://commons.wikimedia.org/wiki/File:Center_for_Middle_Eastern_Studies_Lund_University_Classroom.jpg" TargetMode="External"/></Relationships>
</file>

<file path=ppt/slides/_rels/slide1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hyperlink" Target="https://www.trs.texas.gov/Pages/Homepage.aspx" TargetMode="External"/><Relationship Id="rId2" Type="http://schemas.openxmlformats.org/officeDocument/2006/relationships/hyperlink" Target="https://www.trs.texas.gov/TRS%20Documents/update_feb_2018.pdf" TargetMode="External"/><Relationship Id="rId1" Type="http://schemas.openxmlformats.org/officeDocument/2006/relationships/slideLayout" Target="../slideLayouts/slideLayout1.xml"/><Relationship Id="rId5" Type="http://schemas.openxmlformats.org/officeDocument/2006/relationships/image" Target="../media/image29.jpg"/><Relationship Id="rId4" Type="http://schemas.openxmlformats.org/officeDocument/2006/relationships/image" Target="../media/image12.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hyperlink" Target="https://www.trs.texas.gov/TRS%20Documents/update_may_2018.pdf" TargetMode="External"/><Relationship Id="rId2" Type="http://schemas.openxmlformats.org/officeDocument/2006/relationships/hyperlink" Target="https://www.trs.texas.gov/TRS%20Documents/update_feb_2018.pdf" TargetMode="External"/><Relationship Id="rId1" Type="http://schemas.openxmlformats.org/officeDocument/2006/relationships/slideLayout" Target="../slideLayouts/slideLayout4.xml"/><Relationship Id="rId4" Type="http://schemas.openxmlformats.org/officeDocument/2006/relationships/image" Target="../media/image12.jpe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hyperlink" Target="https://urldefense.proofpoint.com/v2/url?u=https-3A__www.trs.texas.gov_TRS-2520Documents_update-5Faug-5F2018.pdf&amp;d=DwMFAg&amp;c=WJoLrfa-j2TGsH3dNaZP7ZptIoqveT7SdMHYQUomog0&amp;r=bSHYM-3B7nE7LW8Kgzw6Dd3AO5B-tduIk1DEqk4q6Hc&amp;m=yjOH1kD1XC_cGDjZHZJtm4B1QACePlY9aavDaopxVrk&amp;s=yvzBERzw21UAm73AVaLpEA-eJ1K7E4h8fzxBGBFv-r0&amp;e=" TargetMode="Externa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s://www.trs.texas.gov/TRS%20Documents/update_feb_2018.pdf" TargetMode="Externa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pn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37.gif"/><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3" Type="http://schemas.openxmlformats.org/officeDocument/2006/relationships/hyperlink" Target="https://www.trs.texas.gov/Pages/Homepage.aspx" TargetMode="External"/><Relationship Id="rId2" Type="http://schemas.openxmlformats.org/officeDocument/2006/relationships/hyperlink" Target="https://www.trs.texas.gov/TRS%20Documents/update_feb_2018.pdf" TargetMode="External"/><Relationship Id="rId1" Type="http://schemas.openxmlformats.org/officeDocument/2006/relationships/slideLayout" Target="../slideLayouts/slideLayout4.xml"/><Relationship Id="rId4" Type="http://schemas.openxmlformats.org/officeDocument/2006/relationships/image" Target="../media/image12.jpe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hyperlink" Target="https://www.trs.texas.gov/Pages/Homepage.aspx" TargetMode="External"/><Relationship Id="rId2" Type="http://schemas.openxmlformats.org/officeDocument/2006/relationships/hyperlink" Target="https://www.trs.texas.gov/TRS%20Documents/update_feb_2018.pdf" TargetMode="External"/><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12.jpeg"/></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3" Type="http://schemas.openxmlformats.org/officeDocument/2006/relationships/hyperlink" Target="http://www.statutes.legis.state.tx.us/Docs/GV/htm/GV.824.htm" TargetMode="External"/><Relationship Id="rId2" Type="http://schemas.openxmlformats.org/officeDocument/2006/relationships/hyperlink" Target="https://www.trs.texas.gov/TRS%20Documents/update_feb_2018.pdf" TargetMode="External"/><Relationship Id="rId1" Type="http://schemas.openxmlformats.org/officeDocument/2006/relationships/slideLayout" Target="../slideLayouts/slideLayout1.xml"/><Relationship Id="rId5" Type="http://schemas.openxmlformats.org/officeDocument/2006/relationships/hyperlink" Target="http://texreg.sos.state.tx.us/public/readtac$ext.TacPage?sl=R&amp;app=9&amp;p_dir=&amp;p_rloc=&amp;p_tloc=&amp;p_ploc=&amp;pg=1&amp;p_tac=&amp;ti=34&amp;pt=3&amp;ch=31&amp;rl=11" TargetMode="External"/><Relationship Id="rId4" Type="http://schemas.openxmlformats.org/officeDocument/2006/relationships/image" Target="../media/image12.jpeg"/></Relationships>
</file>

<file path=ppt/slides/_rels/slide63.xml.rels><?xml version="1.0" encoding="UTF-8" standalone="yes"?>
<Relationships xmlns="http://schemas.openxmlformats.org/package/2006/relationships"><Relationship Id="rId3" Type="http://schemas.openxmlformats.org/officeDocument/2006/relationships/hyperlink" Target="https://www.trs.texas.gov/Pages/Homepage.aspx" TargetMode="External"/><Relationship Id="rId2" Type="http://schemas.openxmlformats.org/officeDocument/2006/relationships/hyperlink" Target="https://www.trs.texas.gov/TRS%20Documents/update_feb_2018.pdf" TargetMode="External"/><Relationship Id="rId1" Type="http://schemas.openxmlformats.org/officeDocument/2006/relationships/slideLayout" Target="../slideLayouts/slideLayout1.xml"/><Relationship Id="rId4" Type="http://schemas.openxmlformats.org/officeDocument/2006/relationships/image" Target="../media/image12.jpe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jpeg"/><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hyperlink" Target="mailto:Reporting@trs.texas.gov" TargetMode="External"/><Relationship Id="rId4" Type="http://schemas.openxmlformats.org/officeDocument/2006/relationships/hyperlink" Target="http://www.trs.texas.gov/"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hyperlink" Target="http://thecollaboratory.wikidot.com/philosophy-of-thought-and-logic-2009-2010" TargetMode="External"/><Relationship Id="rId4" Type="http://schemas.microsoft.com/office/2007/relationships/hdphoto" Target="../media/hdphoto1.wdp"/></Relationships>
</file>

<file path=ppt/slides/_rels/slide7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8.png"/><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microsoft.com/office/2007/relationships/hdphoto" Target="../media/hdphoto3.wdp"/></Relationships>
</file>

<file path=ppt/slides/_rels/slide73.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4.xml"/></Relationships>
</file>

<file path=ppt/slides/_rels/slide74.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18.xml"/><Relationship Id="rId1" Type="http://schemas.openxmlformats.org/officeDocument/2006/relationships/slideLayout" Target="../slideLayouts/slideLayout4.xml"/><Relationship Id="rId4" Type="http://schemas.microsoft.com/office/2007/relationships/hdphoto" Target="../media/hdphoto4.wdp"/></Relationships>
</file>

<file path=ppt/slides/_rels/slide75.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76.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4.xml"/></Relationships>
</file>

<file path=ppt/slides/_rels/slide77.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20.xml"/><Relationship Id="rId1" Type="http://schemas.openxmlformats.org/officeDocument/2006/relationships/slideLayout" Target="../slideLayouts/slideLayout4.xml"/><Relationship Id="rId4" Type="http://schemas.openxmlformats.org/officeDocument/2006/relationships/image" Target="../media/image56.png"/></Relationships>
</file>

<file path=ppt/slides/_rels/slide78.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21.xml"/><Relationship Id="rId1" Type="http://schemas.openxmlformats.org/officeDocument/2006/relationships/slideLayout" Target="../slideLayouts/slideLayout4.xml"/><Relationship Id="rId4" Type="http://schemas.openxmlformats.org/officeDocument/2006/relationships/image" Target="../media/image58.png"/></Relationships>
</file>

<file path=ppt/slides/_rels/slide79.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hyperlink" Target="http://misslwholebrainteaching.blogspot.com/2012/12/12-days-of-christmas-giveaway-day-9.html" TargetMode="Externa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6.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hyperlink" Target="mailto:reporting@trs.texas.gov" TargetMode="Externa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hyperlink" Target="https://www.trs.texas.gov/Pages/Homepage.aspx" TargetMode="External"/><Relationship Id="rId2" Type="http://schemas.openxmlformats.org/officeDocument/2006/relationships/hyperlink" Target="https://www.trs.texas.gov/TRS%20Documents/update_feb_2018.pdf" TargetMode="External"/><Relationship Id="rId1" Type="http://schemas.openxmlformats.org/officeDocument/2006/relationships/slideLayout" Target="../slideLayouts/slideLayout1.xml"/><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0" y="-2"/>
            <a:ext cx="491310" cy="6858002"/>
          </a:xfrm>
          <a:prstGeom prst="rect">
            <a:avLst/>
          </a:prstGeom>
          <a:gradFill flip="none" rotWithShape="1">
            <a:gsLst>
              <a:gs pos="70000">
                <a:schemeClr val="accent3"/>
              </a:gs>
              <a:gs pos="100000">
                <a:schemeClr val="accent3">
                  <a:lumMod val="5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302" y="162187"/>
            <a:ext cx="473653" cy="6533623"/>
          </a:xfrm>
          <a:prstGeom prst="rect">
            <a:avLst/>
          </a:prstGeom>
        </p:spPr>
      </p:pic>
      <p:sp>
        <p:nvSpPr>
          <p:cNvPr id="16" name="Rectangle 15"/>
          <p:cNvSpPr/>
          <p:nvPr/>
        </p:nvSpPr>
        <p:spPr>
          <a:xfrm>
            <a:off x="6806597" y="0"/>
            <a:ext cx="538540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8" name="Straight Connector 27"/>
          <p:cNvCxnSpPr/>
          <p:nvPr/>
        </p:nvCxnSpPr>
        <p:spPr>
          <a:xfrm flipH="1">
            <a:off x="6756838" y="3878580"/>
            <a:ext cx="5435164" cy="0"/>
          </a:xfrm>
          <a:prstGeom prst="line">
            <a:avLst/>
          </a:prstGeom>
          <a:ln w="38100" cap="rnd">
            <a:solidFill>
              <a:schemeClr val="bg1"/>
            </a:solidFill>
            <a:prstDash val="sysDot"/>
            <a:round/>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82044" y="-99060"/>
            <a:ext cx="4416012" cy="7094220"/>
          </a:xfrm>
          <a:prstGeom prst="rect">
            <a:avLst/>
          </a:prstGeom>
        </p:spPr>
      </p:pic>
      <p:sp>
        <p:nvSpPr>
          <p:cNvPr id="22" name="TextBox 21"/>
          <p:cNvSpPr txBox="1"/>
          <p:nvPr/>
        </p:nvSpPr>
        <p:spPr>
          <a:xfrm>
            <a:off x="7143556" y="1595737"/>
            <a:ext cx="3698957" cy="369332"/>
          </a:xfrm>
          <a:prstGeom prst="rect">
            <a:avLst/>
          </a:prstGeom>
          <a:noFill/>
        </p:spPr>
        <p:txBody>
          <a:bodyPr wrap="square" lIns="0" tIns="0" rIns="0" bIns="0" rtlCol="0">
            <a:spAutoFit/>
          </a:bodyPr>
          <a:lstStyle/>
          <a:p>
            <a:r>
              <a:rPr lang="en-US" sz="2400" dirty="0">
                <a:solidFill>
                  <a:schemeClr val="bg1"/>
                </a:solidFill>
                <a:latin typeface="Arial Narrow" panose="020B0606020202030204" pitchFamily="34" charset="0"/>
              </a:rPr>
              <a:t>Summer 2020</a:t>
            </a:r>
          </a:p>
        </p:txBody>
      </p:sp>
      <p:sp>
        <p:nvSpPr>
          <p:cNvPr id="24" name="TextBox 23"/>
          <p:cNvSpPr txBox="1"/>
          <p:nvPr/>
        </p:nvSpPr>
        <p:spPr>
          <a:xfrm>
            <a:off x="7143557" y="2118344"/>
            <a:ext cx="4998686" cy="1661993"/>
          </a:xfrm>
          <a:prstGeom prst="rect">
            <a:avLst/>
          </a:prstGeom>
          <a:noFill/>
        </p:spPr>
        <p:txBody>
          <a:bodyPr wrap="square" lIns="0" tIns="0" rIns="0" bIns="0" rtlCol="0">
            <a:spAutoFit/>
          </a:bodyPr>
          <a:lstStyle/>
          <a:p>
            <a:r>
              <a:rPr lang="en-US" sz="3600" b="1" dirty="0">
                <a:solidFill>
                  <a:schemeClr val="bg1"/>
                </a:solidFill>
                <a:latin typeface="Arial Narrow" panose="020B0606020202030204" pitchFamily="34" charset="0"/>
              </a:rPr>
              <a:t>Higher Education </a:t>
            </a:r>
          </a:p>
          <a:p>
            <a:r>
              <a:rPr lang="en-US" sz="3600" b="1" dirty="0">
                <a:solidFill>
                  <a:schemeClr val="bg1"/>
                </a:solidFill>
                <a:latin typeface="Arial Narrow" panose="020B0606020202030204" pitchFamily="34" charset="0"/>
              </a:rPr>
              <a:t>Reporting Employer Training</a:t>
            </a:r>
          </a:p>
        </p:txBody>
      </p:sp>
      <p:pic>
        <p:nvPicPr>
          <p:cNvPr id="19" name="Picture 1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098057" y="5847125"/>
            <a:ext cx="1044186" cy="870155"/>
          </a:xfrm>
          <a:prstGeom prst="rect">
            <a:avLst/>
          </a:prstGeom>
        </p:spPr>
      </p:pic>
      <p:pic>
        <p:nvPicPr>
          <p:cNvPr id="29" name="Picture 28"/>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18854" y="3878580"/>
            <a:ext cx="4038600" cy="2979420"/>
          </a:xfrm>
          <a:prstGeom prst="rect">
            <a:avLst/>
          </a:prstGeom>
        </p:spPr>
      </p:pic>
      <p:pic>
        <p:nvPicPr>
          <p:cNvPr id="11" name="Picture 10"/>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4038600" y="3878580"/>
            <a:ext cx="2767996" cy="2979420"/>
          </a:xfrm>
          <a:prstGeom prst="rect">
            <a:avLst/>
          </a:prstGeom>
        </p:spPr>
      </p:pic>
      <p:pic>
        <p:nvPicPr>
          <p:cNvPr id="14" name="Picture 13">
            <a:extLst>
              <a:ext uri="{FF2B5EF4-FFF2-40B4-BE49-F238E27FC236}">
                <a16:creationId xmlns:a16="http://schemas.microsoft.com/office/drawing/2014/main" id="{FBBE8280-4A08-4D55-82D7-21435A33B75E}"/>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a:stretch/>
        </p:blipFill>
        <p:spPr>
          <a:xfrm>
            <a:off x="0" y="-2"/>
            <a:ext cx="6806595" cy="3878582"/>
          </a:xfrm>
          <a:prstGeom prst="rect">
            <a:avLst/>
          </a:prstGeom>
        </p:spPr>
      </p:pic>
    </p:spTree>
    <p:extLst>
      <p:ext uri="{BB962C8B-B14F-4D97-AF65-F5344CB8AC3E}">
        <p14:creationId xmlns:p14="http://schemas.microsoft.com/office/powerpoint/2010/main" val="2144857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a:extLst>
              <a:ext uri="{FF2B5EF4-FFF2-40B4-BE49-F238E27FC236}">
                <a16:creationId xmlns:a16="http://schemas.microsoft.com/office/drawing/2014/main" id="{BE2AFB20-4319-4C70-90B1-BB152A4F9161}"/>
              </a:ext>
            </a:extLst>
          </p:cNvPr>
          <p:cNvGraphicFramePr>
            <a:graphicFrameLocks noGrp="1"/>
          </p:cNvGraphicFramePr>
          <p:nvPr>
            <p:ph sz="half" idx="1"/>
            <p:extLst>
              <p:ext uri="{D42A27DB-BD31-4B8C-83A1-F6EECF244321}">
                <p14:modId xmlns:p14="http://schemas.microsoft.com/office/powerpoint/2010/main" val="3967549589"/>
              </p:ext>
            </p:extLst>
          </p:nvPr>
        </p:nvGraphicFramePr>
        <p:xfrm>
          <a:off x="329112" y="1272378"/>
          <a:ext cx="11542988" cy="4725197"/>
        </p:xfrm>
        <a:graphic>
          <a:graphicData uri="http://schemas.openxmlformats.org/drawingml/2006/table">
            <a:tbl>
              <a:tblPr firstRow="1" bandRow="1">
                <a:tableStyleId>{9DCAF9ED-07DC-4A11-8D7F-57B35C25682E}</a:tableStyleId>
              </a:tblPr>
              <a:tblGrid>
                <a:gridCol w="3475364">
                  <a:extLst>
                    <a:ext uri="{9D8B030D-6E8A-4147-A177-3AD203B41FA5}">
                      <a16:colId xmlns:a16="http://schemas.microsoft.com/office/drawing/2014/main" val="3868209182"/>
                    </a:ext>
                  </a:extLst>
                </a:gridCol>
                <a:gridCol w="3990743">
                  <a:extLst>
                    <a:ext uri="{9D8B030D-6E8A-4147-A177-3AD203B41FA5}">
                      <a16:colId xmlns:a16="http://schemas.microsoft.com/office/drawing/2014/main" val="3264427709"/>
                    </a:ext>
                  </a:extLst>
                </a:gridCol>
                <a:gridCol w="4076881">
                  <a:extLst>
                    <a:ext uri="{9D8B030D-6E8A-4147-A177-3AD203B41FA5}">
                      <a16:colId xmlns:a16="http://schemas.microsoft.com/office/drawing/2014/main" val="374272828"/>
                    </a:ext>
                  </a:extLst>
                </a:gridCol>
              </a:tblGrid>
              <a:tr h="70183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t>Online Classes</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t>Continuing Education Classes</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t>All Other Instructors</a:t>
                      </a:r>
                    </a:p>
                  </a:txBody>
                  <a:tcPr anchor="ctr"/>
                </a:tc>
                <a:extLst>
                  <a:ext uri="{0D108BD9-81ED-4DB2-BD59-A6C34878D82A}">
                    <a16:rowId xmlns:a16="http://schemas.microsoft.com/office/drawing/2014/main" val="1574363078"/>
                  </a:ext>
                </a:extLst>
              </a:tr>
              <a:tr h="3885936">
                <a:tc>
                  <a:txBody>
                    <a:bodyPr/>
                    <a:lstStyle/>
                    <a:p>
                      <a:pPr marL="342900" lvl="1" indent="-342900">
                        <a:spcBef>
                          <a:spcPts val="600"/>
                        </a:spcBef>
                        <a:buFont typeface="Arial" panose="020B0604020202020204" pitchFamily="34" charset="0"/>
                        <a:buChar char="•"/>
                      </a:pPr>
                      <a:r>
                        <a:rPr lang="en-US" sz="2400" dirty="0"/>
                        <a:t>Different standard used</a:t>
                      </a:r>
                    </a:p>
                    <a:p>
                      <a:pPr marL="342900" lvl="1" indent="-342900">
                        <a:spcBef>
                          <a:spcPts val="600"/>
                        </a:spcBef>
                        <a:buFont typeface="Arial" panose="020B0604020202020204" pitchFamily="34" charset="0"/>
                        <a:buChar char="•"/>
                      </a:pPr>
                      <a:r>
                        <a:rPr lang="en-US" sz="2400" dirty="0"/>
                        <a:t>Must be offered for college credit</a:t>
                      </a:r>
                    </a:p>
                    <a:p>
                      <a:pPr marL="342900" lvl="1" indent="-342900">
                        <a:spcBef>
                          <a:spcPts val="600"/>
                        </a:spcBef>
                        <a:buFont typeface="Arial" panose="020B0604020202020204" pitchFamily="34" charset="0"/>
                        <a:buChar char="•"/>
                      </a:pPr>
                      <a:r>
                        <a:rPr lang="en-US" sz="2400" dirty="0"/>
                        <a:t>Minimum of 2 clock hours for each semester/ credit/course hour</a:t>
                      </a:r>
                    </a:p>
                    <a:p>
                      <a:pPr marL="285750" indent="-285750">
                        <a:buFont typeface="Arial" panose="020B0604020202020204" pitchFamily="34" charset="0"/>
                        <a:buChar char="•"/>
                      </a:pPr>
                      <a:endParaRPr lang="en-US" dirty="0"/>
                    </a:p>
                  </a:txBody>
                  <a:tcPr/>
                </a:tc>
                <a:tc>
                  <a:txBody>
                    <a:bodyPr/>
                    <a:lstStyle/>
                    <a:p>
                      <a:pPr marL="342900" lvl="1" indent="-342900">
                        <a:spcBef>
                          <a:spcPts val="600"/>
                        </a:spcBef>
                        <a:buFont typeface="Arial" panose="020B0604020202020204" pitchFamily="34" charset="0"/>
                        <a:buChar char="•"/>
                      </a:pPr>
                      <a:r>
                        <a:rPr lang="en-US" sz="2400" dirty="0"/>
                        <a:t>Includes adult education and employee training </a:t>
                      </a:r>
                    </a:p>
                    <a:p>
                      <a:pPr marL="342900" lvl="1" indent="-342900">
                        <a:spcBef>
                          <a:spcPts val="600"/>
                        </a:spcBef>
                        <a:buFont typeface="Arial" panose="020B0604020202020204" pitchFamily="34" charset="0"/>
                        <a:buChar char="•"/>
                      </a:pPr>
                      <a:r>
                        <a:rPr lang="en-US" sz="2400" dirty="0"/>
                        <a:t>Not offered for college credit</a:t>
                      </a:r>
                    </a:p>
                    <a:p>
                      <a:pPr marL="342900" lvl="1" indent="-342900">
                        <a:spcBef>
                          <a:spcPts val="600"/>
                        </a:spcBef>
                        <a:buFont typeface="Arial" panose="020B0604020202020204" pitchFamily="34" charset="0"/>
                        <a:buChar char="•"/>
                      </a:pPr>
                      <a:r>
                        <a:rPr lang="en-US" sz="2400" dirty="0"/>
                        <a:t>Count actual number of hours worked</a:t>
                      </a:r>
                    </a:p>
                    <a:p>
                      <a:pPr marL="285750" indent="-285750">
                        <a:buFont typeface="Arial" panose="020B0604020202020204" pitchFamily="34" charset="0"/>
                        <a:buChar char="•"/>
                      </a:pPr>
                      <a:endParaRPr lang="en-US" dirty="0"/>
                    </a:p>
                  </a:txBody>
                  <a:tcPr/>
                </a:tc>
                <a:tc>
                  <a:txBody>
                    <a:bodyPr/>
                    <a:lstStyle/>
                    <a:p>
                      <a:pPr marL="342900" lvl="2" indent="-342900">
                        <a:buFont typeface="Arial" panose="020B0604020202020204" pitchFamily="34" charset="0"/>
                        <a:buChar char="•"/>
                      </a:pPr>
                      <a:r>
                        <a:rPr lang="en-US" sz="2400" dirty="0"/>
                        <a:t>Minimum of 2 clock hours for every hour spent in the classroom or lab</a:t>
                      </a:r>
                    </a:p>
                    <a:p>
                      <a:pPr marL="342900" lvl="2" indent="-342900">
                        <a:buFont typeface="Arial" panose="020B0604020202020204" pitchFamily="34" charset="0"/>
                        <a:buChar char="•"/>
                      </a:pPr>
                      <a:r>
                        <a:rPr lang="en-US" sz="2400" dirty="0"/>
                        <a:t>If employer has established a higher ratio (</a:t>
                      </a:r>
                      <a:r>
                        <a:rPr lang="en-US" sz="2400" dirty="0" err="1"/>
                        <a:t>ie</a:t>
                      </a:r>
                      <a:r>
                        <a:rPr lang="en-US" sz="2400" dirty="0"/>
                        <a:t>. 2.25 clock hours for every hour in the classroom or lab) OK to use</a:t>
                      </a:r>
                    </a:p>
                    <a:p>
                      <a:pPr marL="342900" lvl="2" indent="-342900">
                        <a:buFont typeface="Arial" panose="020B0604020202020204" pitchFamily="34" charset="0"/>
                        <a:buChar char="•"/>
                      </a:pPr>
                      <a:r>
                        <a:rPr lang="en-US" sz="2400" dirty="0"/>
                        <a:t>Use hours of instruction in the classroom or lab, not semester/ credit/course hour</a:t>
                      </a:r>
                    </a:p>
                    <a:p>
                      <a:endParaRPr lang="en-US" dirty="0"/>
                    </a:p>
                  </a:txBody>
                  <a:tcPr/>
                </a:tc>
                <a:extLst>
                  <a:ext uri="{0D108BD9-81ED-4DB2-BD59-A6C34878D82A}">
                    <a16:rowId xmlns:a16="http://schemas.microsoft.com/office/drawing/2014/main" val="1162752583"/>
                  </a:ext>
                </a:extLst>
              </a:tr>
            </a:tbl>
          </a:graphicData>
        </a:graphic>
      </p:graphicFrame>
      <p:sp>
        <p:nvSpPr>
          <p:cNvPr id="4" name="Slide Number Placeholder 3">
            <a:extLst>
              <a:ext uri="{FF2B5EF4-FFF2-40B4-BE49-F238E27FC236}">
                <a16:creationId xmlns:a16="http://schemas.microsoft.com/office/drawing/2014/main" id="{DF2A35BD-29AF-4D23-964A-A9905659D296}"/>
              </a:ext>
            </a:extLst>
          </p:cNvPr>
          <p:cNvSpPr>
            <a:spLocks noGrp="1"/>
          </p:cNvSpPr>
          <p:nvPr>
            <p:ph type="sldNum" sz="quarter" idx="12"/>
          </p:nvPr>
        </p:nvSpPr>
        <p:spPr/>
        <p:txBody>
          <a:bodyPr/>
          <a:lstStyle/>
          <a:p>
            <a:fld id="{EBB06CB8-09CA-444F-B64E-B134B812EDE5}" type="slidenum">
              <a:rPr lang="en-US" smtClean="0"/>
              <a:t>10</a:t>
            </a:fld>
            <a:endParaRPr lang="en-US"/>
          </a:p>
        </p:txBody>
      </p:sp>
      <p:sp>
        <p:nvSpPr>
          <p:cNvPr id="5" name="Title 4">
            <a:extLst>
              <a:ext uri="{FF2B5EF4-FFF2-40B4-BE49-F238E27FC236}">
                <a16:creationId xmlns:a16="http://schemas.microsoft.com/office/drawing/2014/main" id="{A7F52CA0-D11E-46BC-B6F7-69421B390B3C}"/>
              </a:ext>
            </a:extLst>
          </p:cNvPr>
          <p:cNvSpPr>
            <a:spLocks noGrp="1"/>
          </p:cNvSpPr>
          <p:nvPr>
            <p:ph type="title"/>
          </p:nvPr>
        </p:nvSpPr>
        <p:spPr/>
        <p:txBody>
          <a:bodyPr/>
          <a:lstStyle/>
          <a:p>
            <a:r>
              <a:rPr lang="en-US" dirty="0"/>
              <a:t>Higher Education – Hour Conversion</a:t>
            </a:r>
          </a:p>
        </p:txBody>
      </p:sp>
    </p:spTree>
    <p:extLst>
      <p:ext uri="{BB962C8B-B14F-4D97-AF65-F5344CB8AC3E}">
        <p14:creationId xmlns:p14="http://schemas.microsoft.com/office/powerpoint/2010/main" val="14138367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p:txBody>
          <a:bodyPr/>
          <a:lstStyle/>
          <a:p>
            <a:r>
              <a:rPr lang="en-US" dirty="0"/>
              <a:t>TRS Definition of Adjunct</a:t>
            </a:r>
          </a:p>
        </p:txBody>
      </p:sp>
      <p:sp>
        <p:nvSpPr>
          <p:cNvPr id="3" name="Content Placeholder 2"/>
          <p:cNvSpPr>
            <a:spLocks noGrp="1"/>
          </p:cNvSpPr>
          <p:nvPr>
            <p:ph idx="1"/>
          </p:nvPr>
        </p:nvSpPr>
        <p:spPr>
          <a:xfrm>
            <a:off x="671494" y="1285353"/>
            <a:ext cx="5546035" cy="4691977"/>
          </a:xfrm>
        </p:spPr>
        <p:txBody>
          <a:bodyPr/>
          <a:lstStyle/>
          <a:p>
            <a:r>
              <a:rPr lang="en-US" sz="2600" dirty="0"/>
              <a:t>An instructor position with an institution of higher education filled on a semester-by-semester basis, compensated on a per class basis, and the duties include only those directly related to instruction of students in a class taken by students for college credit.</a:t>
            </a:r>
          </a:p>
          <a:p>
            <a:r>
              <a:rPr lang="en-US" sz="2600" dirty="0"/>
              <a:t>Employees who are hired to work independent studies should be considered as adjunct instructors and the hours conversion needs to be applied.</a:t>
            </a:r>
          </a:p>
          <a:p>
            <a:endParaRPr lang="en-US" dirty="0"/>
          </a:p>
        </p:txBody>
      </p:sp>
      <p:sp>
        <p:nvSpPr>
          <p:cNvPr id="4" name="Slide Number Placeholder 3"/>
          <p:cNvSpPr>
            <a:spLocks noGrp="1"/>
          </p:cNvSpPr>
          <p:nvPr>
            <p:ph type="sldNum" sz="quarter" idx="12"/>
          </p:nvPr>
        </p:nvSpPr>
        <p:spPr/>
        <p:txBody>
          <a:bodyPr/>
          <a:lstStyle/>
          <a:p>
            <a:fld id="{85EA47E5-AC31-4FC6-97AC-BCE072676834}" type="slidenum">
              <a:rPr lang="en-US" smtClean="0"/>
              <a:pPr/>
              <a:t>11</a:t>
            </a:fld>
            <a:endParaRPr lang="en-US"/>
          </a:p>
        </p:txBody>
      </p:sp>
      <p:pic>
        <p:nvPicPr>
          <p:cNvPr id="13" name="Picture 12">
            <a:extLst>
              <a:ext uri="{FF2B5EF4-FFF2-40B4-BE49-F238E27FC236}">
                <a16:creationId xmlns:a16="http://schemas.microsoft.com/office/drawing/2014/main" id="{997A2CCB-CF77-4E39-A720-A5E34AB5CFFA}"/>
              </a:ext>
            </a:extLst>
          </p:cNvPr>
          <p:cNvPicPr>
            <a:picLocks noChangeAspect="1"/>
          </p:cNvPicPr>
          <p:nvPr/>
        </p:nvPicPr>
        <p:blipFill rotWithShape="1">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r="-2"/>
          <a:stretch/>
        </p:blipFill>
        <p:spPr>
          <a:xfrm>
            <a:off x="6723219" y="1281721"/>
            <a:ext cx="4797287" cy="4604897"/>
          </a:xfrm>
          <a:prstGeom prst="rect">
            <a:avLst/>
          </a:prstGeom>
        </p:spPr>
      </p:pic>
      <p:sp>
        <p:nvSpPr>
          <p:cNvPr id="14" name="TextBox 13">
            <a:extLst>
              <a:ext uri="{FF2B5EF4-FFF2-40B4-BE49-F238E27FC236}">
                <a16:creationId xmlns:a16="http://schemas.microsoft.com/office/drawing/2014/main" id="{31414A6D-BD5C-4927-A3C2-C3577CE6BCA0}"/>
              </a:ext>
            </a:extLst>
          </p:cNvPr>
          <p:cNvSpPr txBox="1"/>
          <p:nvPr/>
        </p:nvSpPr>
        <p:spPr>
          <a:xfrm>
            <a:off x="1300480" y="6629400"/>
            <a:ext cx="9591040" cy="230832"/>
          </a:xfrm>
          <a:prstGeom prst="rect">
            <a:avLst/>
          </a:prstGeom>
          <a:noFill/>
        </p:spPr>
        <p:txBody>
          <a:bodyPr wrap="square" rtlCol="0">
            <a:spAutoFit/>
          </a:bodyPr>
          <a:lstStyle/>
          <a:p>
            <a:r>
              <a:rPr lang="en-US" sz="900">
                <a:hlinkClick r:id="rId4" tooltip="http://commons.wikimedia.org/wiki/File:Center_for_Middle_Eastern_Studies_Lund_University_Classroom.jpg"/>
              </a:rPr>
              <a:t>This Photo</a:t>
            </a:r>
            <a:r>
              <a:rPr lang="en-US" sz="900"/>
              <a:t> by Unknown Author is licensed under </a:t>
            </a:r>
            <a:r>
              <a:rPr lang="en-US" sz="900">
                <a:hlinkClick r:id="rId5" tooltip="https://creativecommons.org/licenses/by-sa/3.0/"/>
              </a:rPr>
              <a:t>CC BY-SA</a:t>
            </a:r>
            <a:endParaRPr lang="en-US" sz="900"/>
          </a:p>
        </p:txBody>
      </p:sp>
    </p:spTree>
    <p:extLst>
      <p:ext uri="{BB962C8B-B14F-4D97-AF65-F5344CB8AC3E}">
        <p14:creationId xmlns:p14="http://schemas.microsoft.com/office/powerpoint/2010/main" val="39771348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p:txBody>
          <a:bodyPr/>
          <a:lstStyle/>
          <a:p>
            <a:r>
              <a:rPr lang="en-US"/>
              <a:t>Adjunct Membership Eligibility</a:t>
            </a:r>
            <a:endParaRPr lang="en-US" dirty="0"/>
          </a:p>
        </p:txBody>
      </p:sp>
      <p:sp>
        <p:nvSpPr>
          <p:cNvPr id="3" name="Content Placeholder 2"/>
          <p:cNvSpPr>
            <a:spLocks noGrp="1"/>
          </p:cNvSpPr>
          <p:nvPr>
            <p:ph idx="1"/>
          </p:nvPr>
        </p:nvSpPr>
        <p:spPr>
          <a:xfrm>
            <a:off x="838200" y="1484986"/>
            <a:ext cx="5362903" cy="4691977"/>
          </a:xfrm>
        </p:spPr>
        <p:txBody>
          <a:bodyPr/>
          <a:lstStyle/>
          <a:p>
            <a:pPr marL="0" indent="0">
              <a:buNone/>
            </a:pPr>
            <a:r>
              <a:rPr lang="en-US" sz="2600" dirty="0"/>
              <a:t>Must be hired to work at least 20 hours per week to be TRS eligible based on the following calculation:</a:t>
            </a:r>
          </a:p>
          <a:p>
            <a:r>
              <a:rPr lang="en-US" sz="2600" dirty="0"/>
              <a:t>Convert instructional time based on a minimum of two clock hours for each clock hour of instructional time in the classroom or lab unless the employer has established a greater amount of preparation time for each hour in the classroom or lab.</a:t>
            </a:r>
          </a:p>
          <a:p>
            <a:pPr lvl="1"/>
            <a:endParaRPr lang="en-US" dirty="0"/>
          </a:p>
          <a:p>
            <a:endParaRPr lang="en-US" dirty="0"/>
          </a:p>
        </p:txBody>
      </p:sp>
      <p:sp>
        <p:nvSpPr>
          <p:cNvPr id="4" name="Slide Number Placeholder 3"/>
          <p:cNvSpPr>
            <a:spLocks noGrp="1"/>
          </p:cNvSpPr>
          <p:nvPr>
            <p:ph type="sldNum" sz="quarter" idx="12"/>
          </p:nvPr>
        </p:nvSpPr>
        <p:spPr/>
        <p:txBody>
          <a:bodyPr/>
          <a:lstStyle/>
          <a:p>
            <a:fld id="{85EA47E5-AC31-4FC6-97AC-BCE072676834}" type="slidenum">
              <a:rPr lang="en-US" smtClean="0"/>
              <a:pPr/>
              <a:t>12</a:t>
            </a:fld>
            <a:endParaRPr lang="en-US"/>
          </a:p>
        </p:txBody>
      </p:sp>
      <p:pic>
        <p:nvPicPr>
          <p:cNvPr id="1028" name="Picture 4" descr="Image result for work week"/>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26621" y="1394003"/>
            <a:ext cx="5169954" cy="40699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03644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Adjunct Hour Conversion Examples</a:t>
            </a:r>
            <a:endParaRPr lang="en-US" dirty="0"/>
          </a:p>
        </p:txBody>
      </p:sp>
      <p:sp>
        <p:nvSpPr>
          <p:cNvPr id="3" name="Content Placeholder 2"/>
          <p:cNvSpPr>
            <a:spLocks noGrp="1"/>
          </p:cNvSpPr>
          <p:nvPr>
            <p:ph idx="1"/>
          </p:nvPr>
        </p:nvSpPr>
        <p:spPr>
          <a:xfrm>
            <a:off x="593436" y="1389367"/>
            <a:ext cx="8476992" cy="1671764"/>
          </a:xfrm>
        </p:spPr>
        <p:txBody>
          <a:bodyPr>
            <a:normAutofit fontScale="92500" lnSpcReduction="20000"/>
          </a:bodyPr>
          <a:lstStyle/>
          <a:p>
            <a:pPr marL="0" indent="0">
              <a:buNone/>
            </a:pPr>
            <a:r>
              <a:rPr lang="en-US" sz="3000" dirty="0"/>
              <a:t>Adjunct Faculty </a:t>
            </a:r>
            <a:r>
              <a:rPr lang="en-US" sz="3000" u="sng" dirty="0"/>
              <a:t>Online</a:t>
            </a:r>
            <a:r>
              <a:rPr lang="en-US" sz="3000" dirty="0"/>
              <a:t>: </a:t>
            </a:r>
          </a:p>
          <a:p>
            <a:pPr>
              <a:spcAft>
                <a:spcPts val="300"/>
              </a:spcAft>
            </a:pPr>
            <a:r>
              <a:rPr lang="en-US" sz="2600" dirty="0"/>
              <a:t>3 credit hours x 2 = 6 clock hours x 3 courses = 18 clock hours per week. Not eligible for TRS.</a:t>
            </a:r>
          </a:p>
          <a:p>
            <a:pPr>
              <a:spcAft>
                <a:spcPts val="300"/>
              </a:spcAft>
            </a:pPr>
            <a:r>
              <a:rPr lang="en-US" sz="2600" dirty="0"/>
              <a:t>3 credit hours x 2 = 6 clock hours x 4 courses = 24 clock hours per week. Eligible for TRS</a:t>
            </a:r>
          </a:p>
        </p:txBody>
      </p:sp>
      <p:sp>
        <p:nvSpPr>
          <p:cNvPr id="4" name="Slide Number Placeholder 3"/>
          <p:cNvSpPr>
            <a:spLocks noGrp="1"/>
          </p:cNvSpPr>
          <p:nvPr>
            <p:ph type="sldNum" sz="quarter" idx="12"/>
          </p:nvPr>
        </p:nvSpPr>
        <p:spPr>
          <a:xfrm>
            <a:off x="8610599" y="6269576"/>
            <a:ext cx="2743200" cy="365125"/>
          </a:xfrm>
        </p:spPr>
        <p:txBody>
          <a:bodyPr/>
          <a:lstStyle/>
          <a:p>
            <a:fld id="{85EA47E5-AC31-4FC6-97AC-BCE072676834}" type="slidenum">
              <a:rPr lang="en-US" smtClean="0"/>
              <a:pPr/>
              <a:t>13</a:t>
            </a:fld>
            <a:endParaRPr lang="en-US"/>
          </a:p>
        </p:txBody>
      </p:sp>
      <p:pic>
        <p:nvPicPr>
          <p:cNvPr id="2050" name="Picture 2" descr="Image result for online classe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878214" y="1024976"/>
            <a:ext cx="3436883" cy="2771894"/>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mage result for college clas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9754" y="3551274"/>
            <a:ext cx="3632370" cy="2179422"/>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A917397E-21F6-4585-9914-A31996803310}"/>
              </a:ext>
            </a:extLst>
          </p:cNvPr>
          <p:cNvSpPr txBox="1"/>
          <p:nvPr/>
        </p:nvSpPr>
        <p:spPr>
          <a:xfrm>
            <a:off x="4277711" y="3205095"/>
            <a:ext cx="7788113" cy="3247043"/>
          </a:xfrm>
          <a:prstGeom prst="rect">
            <a:avLst/>
          </a:prstGeom>
          <a:noFill/>
        </p:spPr>
        <p:txBody>
          <a:bodyPr wrap="square" rtlCol="0">
            <a:spAutoFit/>
          </a:bodyPr>
          <a:lstStyle/>
          <a:p>
            <a:r>
              <a:rPr lang="en-US" sz="2800" dirty="0"/>
              <a:t>Adjunct Faculty in </a:t>
            </a:r>
            <a:r>
              <a:rPr lang="en-US" sz="2800" u="sng" dirty="0"/>
              <a:t>Classroom</a:t>
            </a:r>
            <a:r>
              <a:rPr lang="en-US" sz="2800" dirty="0"/>
              <a:t>: </a:t>
            </a:r>
          </a:p>
          <a:p>
            <a:pPr marL="285750" indent="-285750">
              <a:spcBef>
                <a:spcPts val="600"/>
              </a:spcBef>
              <a:spcAft>
                <a:spcPts val="300"/>
              </a:spcAft>
              <a:buFont typeface="Arial" panose="020B0604020202020204" pitchFamily="34" charset="0"/>
              <a:buChar char="•"/>
            </a:pPr>
            <a:r>
              <a:rPr lang="en-US" sz="2400" dirty="0"/>
              <a:t>Teaching 3 courses. Each course meets 1 hour per day, 3 times a week. 3 x 2 = 6 clock hours x 3 courses = 18 clock hours per week. Not eligible for TRS.</a:t>
            </a:r>
          </a:p>
          <a:p>
            <a:pPr marL="285750" indent="-285750">
              <a:spcBef>
                <a:spcPts val="600"/>
              </a:spcBef>
              <a:spcAft>
                <a:spcPts val="300"/>
              </a:spcAft>
              <a:buFont typeface="Arial" panose="020B0604020202020204" pitchFamily="34" charset="0"/>
              <a:buChar char="•"/>
            </a:pPr>
            <a:r>
              <a:rPr lang="en-US" sz="2400" dirty="0"/>
              <a:t>Teaching 4 courses. Each course meets 1 hour per day, 3 times a week. 3 x 2 = 6 clock hours x 4 courses = 24 clock hours per week. Eligible for TRS.</a:t>
            </a:r>
          </a:p>
          <a:p>
            <a:endParaRPr lang="en-US" dirty="0"/>
          </a:p>
        </p:txBody>
      </p:sp>
    </p:spTree>
    <p:extLst>
      <p:ext uri="{BB962C8B-B14F-4D97-AF65-F5344CB8AC3E}">
        <p14:creationId xmlns:p14="http://schemas.microsoft.com/office/powerpoint/2010/main" val="12786927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p:txBody>
          <a:bodyPr/>
          <a:lstStyle/>
          <a:p>
            <a:r>
              <a:rPr lang="en-US"/>
              <a:t>Adjunct Eligibility Examples</a:t>
            </a:r>
            <a:endParaRPr lang="en-US" dirty="0"/>
          </a:p>
        </p:txBody>
      </p:sp>
      <p:sp>
        <p:nvSpPr>
          <p:cNvPr id="3" name="Content Placeholder 2"/>
          <p:cNvSpPr>
            <a:spLocks noGrp="1"/>
          </p:cNvSpPr>
          <p:nvPr>
            <p:ph idx="1"/>
          </p:nvPr>
        </p:nvSpPr>
        <p:spPr>
          <a:xfrm>
            <a:off x="940676" y="1283250"/>
            <a:ext cx="8925407" cy="4691977"/>
          </a:xfrm>
        </p:spPr>
        <p:txBody>
          <a:bodyPr/>
          <a:lstStyle/>
          <a:p>
            <a:r>
              <a:rPr lang="en-US" dirty="0"/>
              <a:t>Less than half-time in fall; half-time or more in spring</a:t>
            </a:r>
          </a:p>
          <a:p>
            <a:pPr lvl="1"/>
            <a:r>
              <a:rPr lang="en-US" dirty="0"/>
              <a:t>Becomes TRS eligible in the spring semester since total employment is more than 4 ½ months (Rule 25.1 (g))</a:t>
            </a:r>
          </a:p>
          <a:p>
            <a:pPr lvl="1"/>
            <a:endParaRPr lang="en-US" dirty="0"/>
          </a:p>
          <a:p>
            <a:r>
              <a:rPr lang="en-US" dirty="0"/>
              <a:t>Hired to work 20 hours or more only in the Fall semester</a:t>
            </a:r>
          </a:p>
          <a:p>
            <a:pPr lvl="1"/>
            <a:r>
              <a:rPr lang="en-US" dirty="0"/>
              <a:t>Not TRS eligible and considered Temporary Employment</a:t>
            </a:r>
          </a:p>
          <a:p>
            <a:pPr lvl="1"/>
            <a:endParaRPr lang="en-US" dirty="0"/>
          </a:p>
          <a:p>
            <a:r>
              <a:rPr lang="en-US" dirty="0"/>
              <a:t>Hired to work 20 hours or more in the Fall semester with the understanding they may work in the Spring semester</a:t>
            </a:r>
          </a:p>
          <a:p>
            <a:pPr lvl="1"/>
            <a:r>
              <a:rPr lang="en-US" dirty="0"/>
              <a:t>TRS eligible beginning in the Fall semester since total employment is expected to be more than 4 ½ months (Rule 25.1 (g))</a:t>
            </a:r>
          </a:p>
          <a:p>
            <a:pPr lvl="1"/>
            <a:endParaRPr lang="en-US" dirty="0"/>
          </a:p>
          <a:p>
            <a:endParaRPr lang="en-US" dirty="0"/>
          </a:p>
          <a:p>
            <a:endParaRPr lang="en-US" dirty="0"/>
          </a:p>
          <a:p>
            <a:endParaRPr lang="en-US" dirty="0"/>
          </a:p>
        </p:txBody>
      </p:sp>
      <p:sp>
        <p:nvSpPr>
          <p:cNvPr id="4" name="Slide Number Placeholder 3"/>
          <p:cNvSpPr>
            <a:spLocks noGrp="1"/>
          </p:cNvSpPr>
          <p:nvPr>
            <p:ph type="sldNum" sz="quarter" idx="12"/>
          </p:nvPr>
        </p:nvSpPr>
        <p:spPr/>
        <p:txBody>
          <a:bodyPr/>
          <a:lstStyle/>
          <a:p>
            <a:fld id="{85EA47E5-AC31-4FC6-97AC-BCE072676834}" type="slidenum">
              <a:rPr lang="en-US" smtClean="0"/>
              <a:pPr/>
              <a:t>14</a:t>
            </a:fld>
            <a:endParaRPr lang="en-US"/>
          </a:p>
        </p:txBody>
      </p:sp>
      <p:pic>
        <p:nvPicPr>
          <p:cNvPr id="10" name="Picture 2" descr="Image result for examples">
            <a:extLst>
              <a:ext uri="{FF2B5EF4-FFF2-40B4-BE49-F238E27FC236}">
                <a16:creationId xmlns:a16="http://schemas.microsoft.com/office/drawing/2014/main" id="{6696A8F1-7D00-49C7-960E-E415DDAD86B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66083" y="2290711"/>
            <a:ext cx="2975434" cy="27101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84621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85EA47E5-AC31-4FC6-97AC-BCE072676834}" type="slidenum">
              <a:rPr lang="en-US" smtClean="0"/>
              <a:pPr/>
              <a:t>15</a:t>
            </a:fld>
            <a:endParaRPr lang="en-US"/>
          </a:p>
        </p:txBody>
      </p:sp>
      <p:sp>
        <p:nvSpPr>
          <p:cNvPr id="6" name="Title 1"/>
          <p:cNvSpPr>
            <a:spLocks noGrp="1"/>
          </p:cNvSpPr>
          <p:nvPr>
            <p:ph type="title"/>
          </p:nvPr>
        </p:nvSpPr>
        <p:spPr/>
        <p:txBody>
          <a:bodyPr/>
          <a:lstStyle/>
          <a:p>
            <a:r>
              <a:rPr lang="en-US"/>
              <a:t>Adjunct Eligibility Examples</a:t>
            </a:r>
            <a:endParaRPr lang="en-US" dirty="0"/>
          </a:p>
        </p:txBody>
      </p:sp>
      <p:sp>
        <p:nvSpPr>
          <p:cNvPr id="4" name="Rectangle 3"/>
          <p:cNvSpPr/>
          <p:nvPr/>
        </p:nvSpPr>
        <p:spPr>
          <a:xfrm>
            <a:off x="895957" y="1259175"/>
            <a:ext cx="9086243" cy="4339650"/>
          </a:xfrm>
          <a:prstGeom prst="rect">
            <a:avLst/>
          </a:prstGeom>
        </p:spPr>
        <p:txBody>
          <a:bodyPr wrap="square">
            <a:spAutoFit/>
          </a:bodyPr>
          <a:lstStyle/>
          <a:p>
            <a:r>
              <a:rPr lang="en-US" sz="2800" dirty="0"/>
              <a:t>Examples continued:</a:t>
            </a:r>
          </a:p>
          <a:p>
            <a:endParaRPr lang="en-US" dirty="0"/>
          </a:p>
          <a:p>
            <a:pPr marL="285750" indent="-285750">
              <a:buFont typeface="Arial" panose="020B0604020202020204" pitchFamily="34" charset="0"/>
              <a:buChar char="•"/>
            </a:pPr>
            <a:r>
              <a:rPr lang="en-US" sz="2800" dirty="0"/>
              <a:t>Hired to work 20 hours or more in any semester, but low enrollment and classes don’t make</a:t>
            </a:r>
          </a:p>
          <a:p>
            <a:pPr marL="742950" lvl="1" indent="-285750">
              <a:buFont typeface="Arial" panose="020B0604020202020204" pitchFamily="34" charset="0"/>
              <a:buChar char="•"/>
            </a:pPr>
            <a:r>
              <a:rPr lang="en-US" sz="2400" dirty="0"/>
              <a:t>If classes dropped changes TRS eligibility, then the change is retroactive</a:t>
            </a:r>
          </a:p>
          <a:p>
            <a:pPr lvl="1"/>
            <a:endParaRPr lang="en-US" dirty="0"/>
          </a:p>
          <a:p>
            <a:pPr marL="285750" indent="-285750">
              <a:buFont typeface="Arial" panose="020B0604020202020204" pitchFamily="34" charset="0"/>
              <a:buChar char="•"/>
            </a:pPr>
            <a:r>
              <a:rPr lang="en-US" sz="2800" dirty="0"/>
              <a:t>Hired to work 20 hours or more in the Fall semester. Continues working in the Spring semester but less than 20 hours. Returns to working 20 hours or more in the Summer semester</a:t>
            </a:r>
          </a:p>
          <a:p>
            <a:pPr marL="742950" lvl="1" indent="-285750">
              <a:buFont typeface="Arial" panose="020B0604020202020204" pitchFamily="34" charset="0"/>
              <a:buChar char="•"/>
            </a:pPr>
            <a:r>
              <a:rPr lang="en-US" sz="2400" dirty="0"/>
              <a:t>TRS eligible in the Fall semester, NOT TRS eligible in the Spring semester and back to TRS eligible in the Summer semester</a:t>
            </a:r>
          </a:p>
        </p:txBody>
      </p:sp>
      <p:pic>
        <p:nvPicPr>
          <p:cNvPr id="7" name="Picture 2" descr="Image result for exampl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66083" y="2290711"/>
            <a:ext cx="2975434" cy="27101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50031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p:txBody>
          <a:bodyPr/>
          <a:lstStyle/>
          <a:p>
            <a:r>
              <a:rPr lang="en-US"/>
              <a:t>Additional Consideration for Eligibility-Concurrent Employment</a:t>
            </a:r>
            <a:endParaRPr lang="en-US" dirty="0"/>
          </a:p>
        </p:txBody>
      </p:sp>
      <p:sp>
        <p:nvSpPr>
          <p:cNvPr id="3" name="Content Placeholder 2"/>
          <p:cNvSpPr>
            <a:spLocks noGrp="1"/>
          </p:cNvSpPr>
          <p:nvPr>
            <p:ph idx="1"/>
          </p:nvPr>
        </p:nvSpPr>
        <p:spPr>
          <a:xfrm>
            <a:off x="838200" y="1484986"/>
            <a:ext cx="10304788" cy="2677111"/>
          </a:xfrm>
        </p:spPr>
        <p:txBody>
          <a:bodyPr/>
          <a:lstStyle/>
          <a:p>
            <a:r>
              <a:rPr lang="en-US" dirty="0"/>
              <a:t>Combine multiple positions at ONE employer to meet eligibility</a:t>
            </a:r>
          </a:p>
          <a:p>
            <a:pPr lvl="1"/>
            <a:r>
              <a:rPr lang="en-US" dirty="0"/>
              <a:t>Different FTEs for each position</a:t>
            </a:r>
          </a:p>
          <a:p>
            <a:pPr marL="457200" lvl="1" indent="0">
              <a:buNone/>
            </a:pPr>
            <a:endParaRPr lang="en-US" dirty="0"/>
          </a:p>
          <a:p>
            <a:r>
              <a:rPr lang="en-US" dirty="0"/>
              <a:t>If eligible at one employer, then all employment with TRS-covered employers is reported as eligible</a:t>
            </a:r>
          </a:p>
          <a:p>
            <a:pPr marL="457200" lvl="1" indent="0">
              <a:buNone/>
            </a:pPr>
            <a:r>
              <a:rPr lang="en-US" dirty="0"/>
              <a:t>Exceptions:</a:t>
            </a:r>
          </a:p>
          <a:p>
            <a:endParaRPr lang="en-US" dirty="0"/>
          </a:p>
        </p:txBody>
      </p:sp>
      <p:sp>
        <p:nvSpPr>
          <p:cNvPr id="4" name="Slide Number Placeholder 3"/>
          <p:cNvSpPr>
            <a:spLocks noGrp="1"/>
          </p:cNvSpPr>
          <p:nvPr>
            <p:ph type="sldNum" sz="quarter" idx="12"/>
          </p:nvPr>
        </p:nvSpPr>
        <p:spPr/>
        <p:txBody>
          <a:bodyPr/>
          <a:lstStyle/>
          <a:p>
            <a:fld id="{85EA47E5-AC31-4FC6-97AC-BCE072676834}" type="slidenum">
              <a:rPr lang="en-US" smtClean="0"/>
              <a:pPr/>
              <a:t>16</a:t>
            </a:fld>
            <a:endParaRPr lang="en-US"/>
          </a:p>
        </p:txBody>
      </p:sp>
      <p:pic>
        <p:nvPicPr>
          <p:cNvPr id="5122" name="Picture 2" descr="Related imag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52519" y="3350998"/>
            <a:ext cx="4514874" cy="3067521"/>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FDDE4E07-A7D6-43E2-8B3B-F44EE5E10206}"/>
              </a:ext>
            </a:extLst>
          </p:cNvPr>
          <p:cNvSpPr txBox="1"/>
          <p:nvPr/>
        </p:nvSpPr>
        <p:spPr>
          <a:xfrm>
            <a:off x="1292086" y="3928430"/>
            <a:ext cx="5260433" cy="1569660"/>
          </a:xfrm>
          <a:prstGeom prst="rect">
            <a:avLst/>
          </a:prstGeom>
          <a:noFill/>
        </p:spPr>
        <p:txBody>
          <a:bodyPr wrap="square" rtlCol="0">
            <a:spAutoFit/>
          </a:bodyPr>
          <a:lstStyle/>
          <a:p>
            <a:pPr marL="742950" lvl="1" indent="-285750">
              <a:buFont typeface="Arial" panose="020B0604020202020204" pitchFamily="34" charset="0"/>
              <a:buChar char="•"/>
            </a:pPr>
            <a:r>
              <a:rPr lang="en-US" sz="2400" dirty="0"/>
              <a:t>Substitute work is not considered employment for TRS purposes</a:t>
            </a:r>
          </a:p>
          <a:p>
            <a:pPr marL="742950" lvl="1" indent="-285750">
              <a:buFont typeface="Arial" panose="020B0604020202020204" pitchFamily="34" charset="0"/>
              <a:buChar char="•"/>
            </a:pPr>
            <a:r>
              <a:rPr lang="en-US" sz="2400" dirty="0"/>
              <a:t>Student Employment is not considered employment for TRS purposes</a:t>
            </a:r>
          </a:p>
        </p:txBody>
      </p:sp>
    </p:spTree>
    <p:extLst>
      <p:ext uri="{BB962C8B-B14F-4D97-AF65-F5344CB8AC3E}">
        <p14:creationId xmlns:p14="http://schemas.microsoft.com/office/powerpoint/2010/main" val="1660779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Additional Considerations for Eligibility</a:t>
            </a:r>
            <a:endParaRPr lang="en-US" dirty="0"/>
          </a:p>
        </p:txBody>
      </p:sp>
      <p:sp>
        <p:nvSpPr>
          <p:cNvPr id="16" name="Content Placeholder 2"/>
          <p:cNvSpPr>
            <a:spLocks noGrp="1"/>
          </p:cNvSpPr>
          <p:nvPr>
            <p:ph idx="1"/>
          </p:nvPr>
        </p:nvSpPr>
        <p:spPr>
          <a:xfrm>
            <a:off x="838200" y="1484986"/>
            <a:ext cx="5987901" cy="4691977"/>
          </a:xfrm>
        </p:spPr>
        <p:txBody>
          <a:bodyPr/>
          <a:lstStyle/>
          <a:p>
            <a:r>
              <a:rPr lang="en-US" dirty="0"/>
              <a:t>Substitute</a:t>
            </a:r>
          </a:p>
          <a:p>
            <a:pPr marL="231775" lvl="1" indent="0">
              <a:buNone/>
            </a:pPr>
            <a:r>
              <a:rPr lang="en-US" sz="2600" dirty="0"/>
              <a:t>A person who serves on a temporary basis in the place of a current employee and is paid at the daily rate of pay as set by the employer.</a:t>
            </a:r>
          </a:p>
          <a:p>
            <a:pPr marL="457200" lvl="1" indent="0">
              <a:buNone/>
            </a:pPr>
            <a:endParaRPr lang="en-US" dirty="0"/>
          </a:p>
          <a:p>
            <a:r>
              <a:rPr lang="en-US" dirty="0"/>
              <a:t>No Full-time Equivalent (FTE)</a:t>
            </a:r>
          </a:p>
          <a:p>
            <a:endParaRPr lang="en-US" dirty="0"/>
          </a:p>
          <a:p>
            <a:r>
              <a:rPr lang="en-US" dirty="0"/>
              <a:t>Earning a Year of Service Credit</a:t>
            </a:r>
          </a:p>
          <a:p>
            <a:endParaRPr lang="en-US" dirty="0"/>
          </a:p>
        </p:txBody>
      </p:sp>
      <p:sp>
        <p:nvSpPr>
          <p:cNvPr id="4" name="Slide Number Placeholder 3"/>
          <p:cNvSpPr>
            <a:spLocks noGrp="1"/>
          </p:cNvSpPr>
          <p:nvPr>
            <p:ph type="sldNum" sz="quarter" idx="12"/>
          </p:nvPr>
        </p:nvSpPr>
        <p:spPr/>
        <p:txBody>
          <a:bodyPr/>
          <a:lstStyle/>
          <a:p>
            <a:fld id="{85EA47E5-AC31-4FC6-97AC-BCE072676834}" type="slidenum">
              <a:rPr lang="en-US" smtClean="0"/>
              <a:pPr/>
              <a:t>17</a:t>
            </a:fld>
            <a:endParaRPr lang="en-US"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35549" y="4152540"/>
            <a:ext cx="1735282" cy="1735282"/>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04529" y="1213174"/>
            <a:ext cx="2939366" cy="2939366"/>
          </a:xfrm>
          <a:prstGeom prst="rect">
            <a:avLst/>
          </a:prstGeom>
        </p:spPr>
      </p:pic>
    </p:spTree>
    <p:extLst>
      <p:ext uri="{BB962C8B-B14F-4D97-AF65-F5344CB8AC3E}">
        <p14:creationId xmlns:p14="http://schemas.microsoft.com/office/powerpoint/2010/main" val="4364429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5EA47E5-AC31-4FC6-97AC-BCE072676834}" type="slidenum">
              <a:rPr lang="en-US" smtClean="0"/>
              <a:t>18</a:t>
            </a:fld>
            <a:endParaRPr lang="en-US"/>
          </a:p>
        </p:txBody>
      </p:sp>
      <p:sp>
        <p:nvSpPr>
          <p:cNvPr id="5" name="Title 4">
            <a:extLst>
              <a:ext uri="{FF2B5EF4-FFF2-40B4-BE49-F238E27FC236}">
                <a16:creationId xmlns:a16="http://schemas.microsoft.com/office/drawing/2014/main" id="{DE3C9E22-A6BF-4FBD-87B9-99A484AAB3DA}"/>
              </a:ext>
            </a:extLst>
          </p:cNvPr>
          <p:cNvSpPr>
            <a:spLocks noGrp="1"/>
          </p:cNvSpPr>
          <p:nvPr>
            <p:ph type="title"/>
          </p:nvPr>
        </p:nvSpPr>
        <p:spPr/>
        <p:txBody>
          <a:bodyPr>
            <a:normAutofit/>
          </a:bodyPr>
          <a:lstStyle/>
          <a:p>
            <a:r>
              <a:rPr lang="en-US" dirty="0"/>
              <a:t>View Employee Information Screen</a:t>
            </a:r>
          </a:p>
        </p:txBody>
      </p:sp>
      <p:sp>
        <p:nvSpPr>
          <p:cNvPr id="4" name="TextBox 3"/>
          <p:cNvSpPr txBox="1"/>
          <p:nvPr/>
        </p:nvSpPr>
        <p:spPr>
          <a:xfrm>
            <a:off x="827314" y="1005083"/>
            <a:ext cx="11212286" cy="5078313"/>
          </a:xfrm>
          <a:prstGeom prst="rect">
            <a:avLst/>
          </a:prstGeom>
          <a:noFill/>
        </p:spPr>
        <p:txBody>
          <a:bodyPr wrap="square" rtlCol="0">
            <a:spAutoFit/>
          </a:bodyPr>
          <a:lstStyle/>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sz="3200" dirty="0"/>
              <a:t>Look up ALL new hires</a:t>
            </a:r>
          </a:p>
          <a:p>
            <a:pPr marL="285750" indent="-285750">
              <a:buFont typeface="Arial" panose="020B0604020202020204" pitchFamily="34" charset="0"/>
              <a:buChar char="•"/>
            </a:pPr>
            <a:r>
              <a:rPr lang="en-US" sz="3200" dirty="0"/>
              <a:t>Enter SSN and either last name or DOB - Not all 3 fields</a:t>
            </a:r>
          </a:p>
          <a:p>
            <a:pPr marL="285750" indent="-285750">
              <a:buFont typeface="Arial" panose="020B0604020202020204" pitchFamily="34" charset="0"/>
              <a:buChar char="•"/>
            </a:pPr>
            <a:r>
              <a:rPr lang="en-US" sz="3200" dirty="0"/>
              <a:t>Search results show you:</a:t>
            </a:r>
          </a:p>
          <a:p>
            <a:pPr marL="742950" lvl="1" indent="-285750">
              <a:buFont typeface="Arial" panose="020B0604020202020204" pitchFamily="34" charset="0"/>
              <a:buChar char="•"/>
            </a:pPr>
            <a:r>
              <a:rPr lang="en-US" sz="3200" dirty="0"/>
              <a:t>If person is already a TRS member</a:t>
            </a:r>
          </a:p>
          <a:p>
            <a:pPr marL="742950" lvl="1" indent="-285750">
              <a:buFont typeface="Arial" panose="020B0604020202020204" pitchFamily="34" charset="0"/>
              <a:buChar char="•"/>
            </a:pPr>
            <a:r>
              <a:rPr lang="en-US" sz="3200" dirty="0"/>
              <a:t>If New Member Contributions due</a:t>
            </a:r>
          </a:p>
          <a:p>
            <a:pPr marL="742950" lvl="1" indent="-285750">
              <a:buFont typeface="Arial" panose="020B0604020202020204" pitchFamily="34" charset="0"/>
              <a:buChar char="•"/>
            </a:pPr>
            <a:r>
              <a:rPr lang="en-US" sz="3200" dirty="0"/>
              <a:t>If person is a TRS retiree</a:t>
            </a:r>
          </a:p>
          <a:p>
            <a:pPr marL="1200150" lvl="2" indent="-285750">
              <a:buFont typeface="Arial" panose="020B0604020202020204" pitchFamily="34" charset="0"/>
              <a:buChar char="•"/>
            </a:pPr>
            <a:r>
              <a:rPr lang="en-US" sz="3200" dirty="0"/>
              <a:t>Person’s retirement date</a:t>
            </a:r>
          </a:p>
          <a:p>
            <a:pPr marL="1200150" lvl="2" indent="-285750">
              <a:buFont typeface="Arial" panose="020B0604020202020204" pitchFamily="34" charset="0"/>
              <a:buChar char="•"/>
            </a:pPr>
            <a:r>
              <a:rPr lang="en-US" sz="3200" dirty="0"/>
              <a:t>If retiree is subject to surcharges</a:t>
            </a:r>
          </a:p>
          <a:p>
            <a:pPr marL="742950" lvl="1" indent="-285750">
              <a:buFont typeface="Arial" panose="020B0604020202020204" pitchFamily="34" charset="0"/>
              <a:buChar char="•"/>
            </a:pPr>
            <a:r>
              <a:rPr lang="en-US" sz="3200" dirty="0"/>
              <a:t>If person has elected ORP</a:t>
            </a:r>
          </a:p>
          <a:p>
            <a:endParaRPr lang="en-US" dirty="0"/>
          </a:p>
        </p:txBody>
      </p:sp>
      <p:pic>
        <p:nvPicPr>
          <p:cNvPr id="2054" name="Picture 6" descr="Image result for new hi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92649" y="2853239"/>
            <a:ext cx="4999351" cy="24860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79124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5EA47E5-AC31-4FC6-97AC-BCE072676834}" type="slidenum">
              <a:rPr lang="en-US" smtClean="0"/>
              <a:t>19</a:t>
            </a:fld>
            <a:endParaRPr lang="en-US"/>
          </a:p>
        </p:txBody>
      </p:sp>
      <p:sp>
        <p:nvSpPr>
          <p:cNvPr id="7" name="Title 6">
            <a:extLst>
              <a:ext uri="{FF2B5EF4-FFF2-40B4-BE49-F238E27FC236}">
                <a16:creationId xmlns:a16="http://schemas.microsoft.com/office/drawing/2014/main" id="{D9A4BF4B-329B-4C2C-AE28-906ABE17529F}"/>
              </a:ext>
            </a:extLst>
          </p:cNvPr>
          <p:cNvSpPr>
            <a:spLocks noGrp="1"/>
          </p:cNvSpPr>
          <p:nvPr>
            <p:ph type="title"/>
          </p:nvPr>
        </p:nvSpPr>
        <p:spPr/>
        <p:txBody>
          <a:bodyPr>
            <a:normAutofit/>
          </a:bodyPr>
          <a:lstStyle/>
          <a:p>
            <a:r>
              <a:rPr lang="en-US" dirty="0"/>
              <a:t>View Employee Information - No TRS account</a:t>
            </a:r>
          </a:p>
        </p:txBody>
      </p:sp>
      <p:pic>
        <p:nvPicPr>
          <p:cNvPr id="3" name="Picture 2"/>
          <p:cNvPicPr>
            <a:picLocks noChangeAspect="1"/>
          </p:cNvPicPr>
          <p:nvPr/>
        </p:nvPicPr>
        <p:blipFill>
          <a:blip r:embed="rId3"/>
          <a:stretch>
            <a:fillRect/>
          </a:stretch>
        </p:blipFill>
        <p:spPr>
          <a:xfrm>
            <a:off x="1051152" y="1176308"/>
            <a:ext cx="10698480" cy="5362604"/>
          </a:xfrm>
          <a:prstGeom prst="rect">
            <a:avLst/>
          </a:prstGeom>
        </p:spPr>
      </p:pic>
      <p:sp>
        <p:nvSpPr>
          <p:cNvPr id="4" name="TextBox 3"/>
          <p:cNvSpPr txBox="1"/>
          <p:nvPr/>
        </p:nvSpPr>
        <p:spPr>
          <a:xfrm>
            <a:off x="3189508" y="2092261"/>
            <a:ext cx="921427" cy="301814"/>
          </a:xfrm>
          <a:prstGeom prst="rect">
            <a:avLst/>
          </a:prstGeom>
          <a:solidFill>
            <a:schemeClr val="tx1"/>
          </a:solidFill>
        </p:spPr>
        <p:txBody>
          <a:bodyPr wrap="square" rtlCol="0">
            <a:spAutoFit/>
          </a:bodyPr>
          <a:lstStyle/>
          <a:p>
            <a:endParaRPr lang="en-US" dirty="0"/>
          </a:p>
        </p:txBody>
      </p:sp>
      <p:sp>
        <p:nvSpPr>
          <p:cNvPr id="5" name="TextBox 4"/>
          <p:cNvSpPr txBox="1"/>
          <p:nvPr/>
        </p:nvSpPr>
        <p:spPr>
          <a:xfrm>
            <a:off x="3181379" y="4855028"/>
            <a:ext cx="931073" cy="282522"/>
          </a:xfrm>
          <a:prstGeom prst="rect">
            <a:avLst/>
          </a:prstGeom>
          <a:solidFill>
            <a:schemeClr val="tx1"/>
          </a:solidFill>
        </p:spPr>
        <p:txBody>
          <a:bodyPr wrap="square" rtlCol="0">
            <a:spAutoFit/>
          </a:bodyPr>
          <a:lstStyle/>
          <a:p>
            <a:endParaRPr lang="en-US" dirty="0"/>
          </a:p>
        </p:txBody>
      </p:sp>
    </p:spTree>
    <p:extLst>
      <p:ext uri="{BB962C8B-B14F-4D97-AF65-F5344CB8AC3E}">
        <p14:creationId xmlns:p14="http://schemas.microsoft.com/office/powerpoint/2010/main" val="7609042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54F9371-2745-44C9-8AC2-5E0D45146CD2}"/>
              </a:ext>
            </a:extLst>
          </p:cNvPr>
          <p:cNvSpPr>
            <a:spLocks noGrp="1"/>
          </p:cNvSpPr>
          <p:nvPr>
            <p:ph type="title"/>
          </p:nvPr>
        </p:nvSpPr>
        <p:spPr/>
        <p:txBody>
          <a:bodyPr/>
          <a:lstStyle/>
          <a:p>
            <a:r>
              <a:rPr lang="en-US" dirty="0"/>
              <a:t>Disclosure</a:t>
            </a:r>
          </a:p>
        </p:txBody>
      </p:sp>
      <p:sp>
        <p:nvSpPr>
          <p:cNvPr id="7" name="Content Placeholder 6">
            <a:extLst>
              <a:ext uri="{FF2B5EF4-FFF2-40B4-BE49-F238E27FC236}">
                <a16:creationId xmlns:a16="http://schemas.microsoft.com/office/drawing/2014/main" id="{CB552297-7CA6-49E3-A41A-274AC35AE9B2}"/>
              </a:ext>
            </a:extLst>
          </p:cNvPr>
          <p:cNvSpPr>
            <a:spLocks noGrp="1"/>
          </p:cNvSpPr>
          <p:nvPr>
            <p:ph idx="1"/>
          </p:nvPr>
        </p:nvSpPr>
        <p:spPr/>
        <p:txBody>
          <a:bodyPr/>
          <a:lstStyle/>
          <a:p>
            <a:r>
              <a:rPr lang="en-US" dirty="0"/>
              <a:t>This presentation is intended as a high level overview of TRS reporting. This presentation should not be viewed as a comprehensive overview of the TRS reporting process. </a:t>
            </a:r>
          </a:p>
          <a:p>
            <a:endParaRPr lang="en-US" dirty="0"/>
          </a:p>
          <a:p>
            <a:r>
              <a:rPr lang="en-US" dirty="0"/>
              <a:t>The information in this presentation is based on the current TRS Laws and Rules at the time of this presentation. </a:t>
            </a:r>
          </a:p>
          <a:p>
            <a:endParaRPr lang="en-US" dirty="0"/>
          </a:p>
          <a:p>
            <a:r>
              <a:rPr lang="en-US" dirty="0"/>
              <a:t>Please see the various RE Portal training and  resources available on the TRS website for more complete information. </a:t>
            </a:r>
          </a:p>
          <a:p>
            <a:endParaRPr lang="en-US" dirty="0"/>
          </a:p>
        </p:txBody>
      </p:sp>
      <p:sp>
        <p:nvSpPr>
          <p:cNvPr id="2" name="Slide Number Placeholder 1"/>
          <p:cNvSpPr>
            <a:spLocks noGrp="1"/>
          </p:cNvSpPr>
          <p:nvPr>
            <p:ph type="sldNum" sz="quarter" idx="12"/>
          </p:nvPr>
        </p:nvSpPr>
        <p:spPr/>
        <p:txBody>
          <a:bodyPr/>
          <a:lstStyle/>
          <a:p>
            <a:fld id="{85EA47E5-AC31-4FC6-97AC-BCE072676834}" type="slidenum">
              <a:rPr lang="en-US" smtClean="0"/>
              <a:pPr/>
              <a:t>2</a:t>
            </a:fld>
            <a:endParaRPr lang="en-US"/>
          </a:p>
        </p:txBody>
      </p:sp>
    </p:spTree>
    <p:extLst>
      <p:ext uri="{BB962C8B-B14F-4D97-AF65-F5344CB8AC3E}">
        <p14:creationId xmlns:p14="http://schemas.microsoft.com/office/powerpoint/2010/main" val="21741021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5EA47E5-AC31-4FC6-97AC-BCE072676834}" type="slidenum">
              <a:rPr lang="en-US" smtClean="0"/>
              <a:t>20</a:t>
            </a:fld>
            <a:endParaRPr lang="en-US"/>
          </a:p>
        </p:txBody>
      </p:sp>
      <p:sp>
        <p:nvSpPr>
          <p:cNvPr id="7" name="Title 6">
            <a:extLst>
              <a:ext uri="{FF2B5EF4-FFF2-40B4-BE49-F238E27FC236}">
                <a16:creationId xmlns:a16="http://schemas.microsoft.com/office/drawing/2014/main" id="{8652C127-98CF-41EA-86EE-84DA316DE2A2}"/>
              </a:ext>
            </a:extLst>
          </p:cNvPr>
          <p:cNvSpPr>
            <a:spLocks noGrp="1"/>
          </p:cNvSpPr>
          <p:nvPr>
            <p:ph type="title"/>
          </p:nvPr>
        </p:nvSpPr>
        <p:spPr/>
        <p:txBody>
          <a:bodyPr>
            <a:normAutofit/>
          </a:bodyPr>
          <a:lstStyle/>
          <a:p>
            <a:r>
              <a:rPr lang="en-US" dirty="0"/>
              <a:t>View Employee Information---Current TRS Member</a:t>
            </a:r>
          </a:p>
        </p:txBody>
      </p:sp>
      <p:pic>
        <p:nvPicPr>
          <p:cNvPr id="8" name="Picture 6" descr="image013">
            <a:extLst>
              <a:ext uri="{FF2B5EF4-FFF2-40B4-BE49-F238E27FC236}">
                <a16:creationId xmlns:a16="http://schemas.microsoft.com/office/drawing/2014/main" id="{F046D468-62B2-4374-90A4-A2BE6621B7B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5364" y="1514063"/>
            <a:ext cx="10424330" cy="4453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2E68B093-BC98-4643-8A99-12BC6B53F0DA}"/>
              </a:ext>
            </a:extLst>
          </p:cNvPr>
          <p:cNvSpPr txBox="1"/>
          <p:nvPr/>
        </p:nvSpPr>
        <p:spPr>
          <a:xfrm>
            <a:off x="3131820" y="2491740"/>
            <a:ext cx="1017270" cy="369332"/>
          </a:xfrm>
          <a:prstGeom prst="rect">
            <a:avLst/>
          </a:prstGeom>
          <a:solidFill>
            <a:schemeClr val="tx1"/>
          </a:solidFill>
        </p:spPr>
        <p:txBody>
          <a:bodyPr wrap="square" rtlCol="0">
            <a:spAutoFit/>
          </a:bodyPr>
          <a:lstStyle/>
          <a:p>
            <a:endParaRPr lang="en-US" dirty="0"/>
          </a:p>
        </p:txBody>
      </p:sp>
      <p:sp>
        <p:nvSpPr>
          <p:cNvPr id="9" name="TextBox 8">
            <a:extLst>
              <a:ext uri="{FF2B5EF4-FFF2-40B4-BE49-F238E27FC236}">
                <a16:creationId xmlns:a16="http://schemas.microsoft.com/office/drawing/2014/main" id="{1C8E8CD4-4320-45E3-BE32-07C17E76DA9D}"/>
              </a:ext>
            </a:extLst>
          </p:cNvPr>
          <p:cNvSpPr txBox="1"/>
          <p:nvPr/>
        </p:nvSpPr>
        <p:spPr>
          <a:xfrm>
            <a:off x="3131820" y="2861072"/>
            <a:ext cx="1211580" cy="369332"/>
          </a:xfrm>
          <a:prstGeom prst="rect">
            <a:avLst/>
          </a:prstGeom>
          <a:solidFill>
            <a:schemeClr val="tx1"/>
          </a:solidFill>
        </p:spPr>
        <p:txBody>
          <a:bodyPr wrap="square" rtlCol="0">
            <a:spAutoFit/>
          </a:bodyPr>
          <a:lstStyle/>
          <a:p>
            <a:endParaRPr lang="en-US" dirty="0"/>
          </a:p>
        </p:txBody>
      </p:sp>
    </p:spTree>
    <p:extLst>
      <p:ext uri="{BB962C8B-B14F-4D97-AF65-F5344CB8AC3E}">
        <p14:creationId xmlns:p14="http://schemas.microsoft.com/office/powerpoint/2010/main" val="4792143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Employee Demographic Report</a:t>
            </a:r>
            <a:endParaRPr lang="en-US" dirty="0"/>
          </a:p>
        </p:txBody>
      </p:sp>
      <p:sp>
        <p:nvSpPr>
          <p:cNvPr id="3" name="Content Placeholder 2"/>
          <p:cNvSpPr>
            <a:spLocks noGrp="1"/>
          </p:cNvSpPr>
          <p:nvPr>
            <p:ph idx="1"/>
          </p:nvPr>
        </p:nvSpPr>
        <p:spPr>
          <a:xfrm>
            <a:off x="838200" y="1484987"/>
            <a:ext cx="10515600" cy="1838262"/>
          </a:xfrm>
        </p:spPr>
        <p:txBody>
          <a:bodyPr/>
          <a:lstStyle/>
          <a:p>
            <a:r>
              <a:rPr lang="en-US" dirty="0"/>
              <a:t>The purpose of the Employee Demographic Report is to create and maintain information for ALL employees of TRS Reporting Employers.</a:t>
            </a:r>
          </a:p>
          <a:p>
            <a:r>
              <a:rPr lang="en-US" dirty="0"/>
              <a:t>ED20, ED25, ED40, ED45 &amp; ED90</a:t>
            </a:r>
          </a:p>
          <a:p>
            <a:r>
              <a:rPr lang="en-US" dirty="0"/>
              <a:t>Examples of when to send ED records</a:t>
            </a:r>
          </a:p>
        </p:txBody>
      </p:sp>
      <p:sp>
        <p:nvSpPr>
          <p:cNvPr id="4" name="Slide Number Placeholder 3"/>
          <p:cNvSpPr>
            <a:spLocks noGrp="1"/>
          </p:cNvSpPr>
          <p:nvPr>
            <p:ph type="sldNum" sz="quarter" idx="12"/>
          </p:nvPr>
        </p:nvSpPr>
        <p:spPr/>
        <p:txBody>
          <a:bodyPr/>
          <a:lstStyle/>
          <a:p>
            <a:fld id="{85EA47E5-AC31-4FC6-97AC-BCE072676834}" type="slidenum">
              <a:rPr lang="en-US" smtClean="0"/>
              <a:pPr/>
              <a:t>21</a:t>
            </a:fld>
            <a:endParaRPr lang="en-US" dirty="0"/>
          </a:p>
        </p:txBody>
      </p:sp>
      <p:sp>
        <p:nvSpPr>
          <p:cNvPr id="5" name="TextBox 4"/>
          <p:cNvSpPr txBox="1"/>
          <p:nvPr/>
        </p:nvSpPr>
        <p:spPr>
          <a:xfrm>
            <a:off x="1512491" y="5710019"/>
            <a:ext cx="9491533" cy="646331"/>
          </a:xfrm>
          <a:prstGeom prst="rect">
            <a:avLst/>
          </a:prstGeom>
          <a:noFill/>
        </p:spPr>
        <p:txBody>
          <a:bodyPr wrap="square" rtlCol="0">
            <a:spAutoFit/>
          </a:bodyPr>
          <a:lstStyle/>
          <a:p>
            <a:r>
              <a:rPr lang="en-US" dirty="0"/>
              <a:t>* Only use End/Add only if changing directly from one position to another. If any days or gaps between positions, you must use an ED45 to first end and then an ED40 to report the new position. </a:t>
            </a:r>
          </a:p>
        </p:txBody>
      </p:sp>
      <p:graphicFrame>
        <p:nvGraphicFramePr>
          <p:cNvPr id="12" name="Table 11">
            <a:extLst>
              <a:ext uri="{FF2B5EF4-FFF2-40B4-BE49-F238E27FC236}">
                <a16:creationId xmlns:a16="http://schemas.microsoft.com/office/drawing/2014/main" id="{DFBAAD95-7263-4AE4-9E2D-7D0E9D69AA53}"/>
              </a:ext>
            </a:extLst>
          </p:cNvPr>
          <p:cNvGraphicFramePr>
            <a:graphicFrameLocks noGrp="1"/>
          </p:cNvGraphicFramePr>
          <p:nvPr>
            <p:extLst>
              <p:ext uri="{D42A27DB-BD31-4B8C-83A1-F6EECF244321}">
                <p14:modId xmlns:p14="http://schemas.microsoft.com/office/powerpoint/2010/main" val="393882298"/>
              </p:ext>
            </p:extLst>
          </p:nvPr>
        </p:nvGraphicFramePr>
        <p:xfrm>
          <a:off x="1081260" y="3534751"/>
          <a:ext cx="10353996" cy="1687115"/>
        </p:xfrm>
        <a:graphic>
          <a:graphicData uri="http://schemas.openxmlformats.org/drawingml/2006/table">
            <a:tbl>
              <a:tblPr firstRow="1" bandRow="1">
                <a:tableStyleId>{9DCAF9ED-07DC-4A11-8D7F-57B35C25682E}</a:tableStyleId>
              </a:tblPr>
              <a:tblGrid>
                <a:gridCol w="3451332">
                  <a:extLst>
                    <a:ext uri="{9D8B030D-6E8A-4147-A177-3AD203B41FA5}">
                      <a16:colId xmlns:a16="http://schemas.microsoft.com/office/drawing/2014/main" val="1228111805"/>
                    </a:ext>
                  </a:extLst>
                </a:gridCol>
                <a:gridCol w="3451332">
                  <a:extLst>
                    <a:ext uri="{9D8B030D-6E8A-4147-A177-3AD203B41FA5}">
                      <a16:colId xmlns:a16="http://schemas.microsoft.com/office/drawing/2014/main" val="2187523162"/>
                    </a:ext>
                  </a:extLst>
                </a:gridCol>
                <a:gridCol w="3451332">
                  <a:extLst>
                    <a:ext uri="{9D8B030D-6E8A-4147-A177-3AD203B41FA5}">
                      <a16:colId xmlns:a16="http://schemas.microsoft.com/office/drawing/2014/main" val="452088883"/>
                    </a:ext>
                  </a:extLst>
                </a:gridCol>
              </a:tblGrid>
              <a:tr h="629745">
                <a:tc>
                  <a:txBody>
                    <a:bodyPr/>
                    <a:lstStyle/>
                    <a:p>
                      <a:pPr algn="ctr"/>
                      <a:r>
                        <a:rPr lang="en-US" sz="2400" dirty="0"/>
                        <a:t>New Employee</a:t>
                      </a:r>
                    </a:p>
                  </a:txBody>
                  <a:tcPr/>
                </a:tc>
                <a:tc>
                  <a:txBody>
                    <a:bodyPr/>
                    <a:lstStyle/>
                    <a:p>
                      <a:pPr algn="ctr"/>
                      <a:r>
                        <a:rPr lang="en-US" sz="2400" dirty="0"/>
                        <a:t>Change Position</a:t>
                      </a:r>
                    </a:p>
                  </a:txBody>
                  <a:tcPr/>
                </a:tc>
                <a:tc>
                  <a:txBody>
                    <a:bodyPr/>
                    <a:lstStyle/>
                    <a:p>
                      <a:pPr algn="ctr"/>
                      <a:r>
                        <a:rPr lang="en-US" sz="2400" dirty="0"/>
                        <a:t>Terminate Employment</a:t>
                      </a:r>
                    </a:p>
                  </a:txBody>
                  <a:tcPr/>
                </a:tc>
                <a:extLst>
                  <a:ext uri="{0D108BD9-81ED-4DB2-BD59-A6C34878D82A}">
                    <a16:rowId xmlns:a16="http://schemas.microsoft.com/office/drawing/2014/main" val="3844206726"/>
                  </a:ext>
                </a:extLst>
              </a:tr>
              <a:tr h="1057370">
                <a:tc>
                  <a:txBody>
                    <a:bodyPr/>
                    <a:lstStyle/>
                    <a:p>
                      <a:r>
                        <a:rPr lang="en-US" sz="2400" dirty="0"/>
                        <a:t>ED20 or ED25 – Employee</a:t>
                      </a:r>
                    </a:p>
                    <a:p>
                      <a:r>
                        <a:rPr lang="en-US" sz="2400" dirty="0"/>
                        <a:t>ED40 – Position</a:t>
                      </a:r>
                    </a:p>
                  </a:txBody>
                  <a:tcPr/>
                </a:tc>
                <a:tc>
                  <a:txBody>
                    <a:bodyPr/>
                    <a:lstStyle/>
                    <a:p>
                      <a:r>
                        <a:rPr lang="en-US" sz="2400" dirty="0"/>
                        <a:t>ED45 – Position End/Add</a:t>
                      </a:r>
                    </a:p>
                  </a:txBody>
                  <a:tcPr/>
                </a:tc>
                <a:tc>
                  <a:txBody>
                    <a:bodyPr/>
                    <a:lstStyle/>
                    <a:p>
                      <a:r>
                        <a:rPr lang="en-US" sz="2400" dirty="0"/>
                        <a:t>ED90 – Terminate with RE</a:t>
                      </a:r>
                    </a:p>
                  </a:txBody>
                  <a:tcPr/>
                </a:tc>
                <a:extLst>
                  <a:ext uri="{0D108BD9-81ED-4DB2-BD59-A6C34878D82A}">
                    <a16:rowId xmlns:a16="http://schemas.microsoft.com/office/drawing/2014/main" val="3995084425"/>
                  </a:ext>
                </a:extLst>
              </a:tr>
            </a:tbl>
          </a:graphicData>
        </a:graphic>
      </p:graphicFrame>
    </p:spTree>
    <p:extLst>
      <p:ext uri="{BB962C8B-B14F-4D97-AF65-F5344CB8AC3E}">
        <p14:creationId xmlns:p14="http://schemas.microsoft.com/office/powerpoint/2010/main" val="30495804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85EA47E5-AC31-4FC6-97AC-BCE072676834}" type="slidenum">
              <a:rPr lang="en-US" smtClean="0"/>
              <a:t>22</a:t>
            </a:fld>
            <a:endParaRPr lang="en-US"/>
          </a:p>
        </p:txBody>
      </p:sp>
      <p:sp>
        <p:nvSpPr>
          <p:cNvPr id="5" name="Title 4">
            <a:extLst>
              <a:ext uri="{FF2B5EF4-FFF2-40B4-BE49-F238E27FC236}">
                <a16:creationId xmlns:a16="http://schemas.microsoft.com/office/drawing/2014/main" id="{DF548D17-1BC6-4777-A6B4-7BEE48A96246}"/>
              </a:ext>
            </a:extLst>
          </p:cNvPr>
          <p:cNvSpPr>
            <a:spLocks noGrp="1"/>
          </p:cNvSpPr>
          <p:nvPr>
            <p:ph type="title"/>
          </p:nvPr>
        </p:nvSpPr>
        <p:spPr>
          <a:xfrm>
            <a:off x="1081260" y="267380"/>
            <a:ext cx="10272539" cy="514792"/>
          </a:xfrm>
        </p:spPr>
        <p:txBody>
          <a:bodyPr/>
          <a:lstStyle/>
          <a:p>
            <a:r>
              <a:rPr lang="en-US" dirty="0"/>
              <a:t>Important fields on ED40 Record</a:t>
            </a:r>
          </a:p>
        </p:txBody>
      </p:sp>
      <p:sp>
        <p:nvSpPr>
          <p:cNvPr id="3" name="Content Placeholder 2"/>
          <p:cNvSpPr>
            <a:spLocks noGrp="1"/>
          </p:cNvSpPr>
          <p:nvPr>
            <p:ph idx="4294967295"/>
          </p:nvPr>
        </p:nvSpPr>
        <p:spPr>
          <a:xfrm>
            <a:off x="838199" y="1470302"/>
            <a:ext cx="10515600" cy="3638412"/>
          </a:xfrm>
        </p:spPr>
        <p:txBody>
          <a:bodyPr/>
          <a:lstStyle/>
          <a:p>
            <a:r>
              <a:rPr lang="en-US" dirty="0"/>
              <a:t>Position code</a:t>
            </a:r>
          </a:p>
          <a:p>
            <a:r>
              <a:rPr lang="en-US" dirty="0"/>
              <a:t>Employment type</a:t>
            </a:r>
          </a:p>
          <a:p>
            <a:r>
              <a:rPr lang="en-US" dirty="0"/>
              <a:t>Membership eligibility flag</a:t>
            </a:r>
          </a:p>
          <a:p>
            <a:r>
              <a:rPr lang="en-US" dirty="0"/>
              <a:t>Non Standard Work Week</a:t>
            </a:r>
          </a:p>
          <a:p>
            <a:r>
              <a:rPr lang="en-US" dirty="0"/>
              <a:t>ORP eligible position flag</a:t>
            </a:r>
          </a:p>
        </p:txBody>
      </p:sp>
    </p:spTree>
    <p:extLst>
      <p:ext uri="{BB962C8B-B14F-4D97-AF65-F5344CB8AC3E}">
        <p14:creationId xmlns:p14="http://schemas.microsoft.com/office/powerpoint/2010/main" val="41613405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ED45 Record</a:t>
            </a:r>
          </a:p>
        </p:txBody>
      </p:sp>
      <p:sp>
        <p:nvSpPr>
          <p:cNvPr id="3" name="Content Placeholder 2"/>
          <p:cNvSpPr>
            <a:spLocks noGrp="1"/>
          </p:cNvSpPr>
          <p:nvPr>
            <p:ph idx="1"/>
          </p:nvPr>
        </p:nvSpPr>
        <p:spPr/>
        <p:txBody>
          <a:bodyPr/>
          <a:lstStyle/>
          <a:p>
            <a:r>
              <a:rPr lang="en-US" dirty="0"/>
              <a:t>The purpose of the ED45 record is to edit, end, end/add or delete position information for TRS participants</a:t>
            </a:r>
          </a:p>
          <a:p>
            <a:r>
              <a:rPr lang="en-US" dirty="0"/>
              <a:t>Examples of when to send ED45 records</a:t>
            </a:r>
          </a:p>
        </p:txBody>
      </p:sp>
      <p:sp>
        <p:nvSpPr>
          <p:cNvPr id="4" name="Slide Number Placeholder 3"/>
          <p:cNvSpPr>
            <a:spLocks noGrp="1"/>
          </p:cNvSpPr>
          <p:nvPr>
            <p:ph type="sldNum" sz="quarter" idx="12"/>
          </p:nvPr>
        </p:nvSpPr>
        <p:spPr/>
        <p:txBody>
          <a:bodyPr/>
          <a:lstStyle/>
          <a:p>
            <a:fld id="{85EA47E5-AC31-4FC6-97AC-BCE072676834}" type="slidenum">
              <a:rPr lang="en-US" smtClean="0"/>
              <a:pPr/>
              <a:t>23</a:t>
            </a:fld>
            <a:endParaRPr lang="en-US" dirty="0"/>
          </a:p>
        </p:txBody>
      </p:sp>
      <p:sp>
        <p:nvSpPr>
          <p:cNvPr id="8" name="Rounded Rectangle 7"/>
          <p:cNvSpPr/>
          <p:nvPr/>
        </p:nvSpPr>
        <p:spPr>
          <a:xfrm>
            <a:off x="777092" y="3130918"/>
            <a:ext cx="2593947" cy="2523274"/>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t"/>
          <a:lstStyle/>
          <a:p>
            <a:pPr algn="ctr"/>
            <a:r>
              <a:rPr lang="en-US" sz="2800" u="sng" dirty="0"/>
              <a:t>Edit</a:t>
            </a:r>
            <a:endParaRPr lang="en-US" sz="2400" u="sng" dirty="0"/>
          </a:p>
          <a:p>
            <a:pPr algn="ctr"/>
            <a:r>
              <a:rPr lang="en-US" sz="2800" dirty="0"/>
              <a:t>Incorrect original information</a:t>
            </a:r>
          </a:p>
        </p:txBody>
      </p:sp>
      <p:sp>
        <p:nvSpPr>
          <p:cNvPr id="9" name="Rounded Rectangle 8"/>
          <p:cNvSpPr/>
          <p:nvPr/>
        </p:nvSpPr>
        <p:spPr>
          <a:xfrm>
            <a:off x="3495354" y="3130918"/>
            <a:ext cx="2593947" cy="2523274"/>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t"/>
          <a:lstStyle/>
          <a:p>
            <a:pPr algn="ctr"/>
            <a:r>
              <a:rPr lang="en-US" sz="2800" u="sng" dirty="0"/>
              <a:t>End </a:t>
            </a:r>
          </a:p>
          <a:p>
            <a:pPr algn="ctr"/>
            <a:r>
              <a:rPr lang="en-US" sz="2800" dirty="0"/>
              <a:t>Position ends prior to original or expected date, not termed</a:t>
            </a:r>
          </a:p>
        </p:txBody>
      </p:sp>
      <p:sp>
        <p:nvSpPr>
          <p:cNvPr id="10" name="Rounded Rectangle 9"/>
          <p:cNvSpPr/>
          <p:nvPr/>
        </p:nvSpPr>
        <p:spPr>
          <a:xfrm>
            <a:off x="6213616" y="3130917"/>
            <a:ext cx="2593947" cy="2523275"/>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t"/>
          <a:lstStyle/>
          <a:p>
            <a:pPr algn="ctr"/>
            <a:r>
              <a:rPr lang="en-US" sz="2800" u="sng" dirty="0"/>
              <a:t>End/Add</a:t>
            </a:r>
            <a:endParaRPr lang="en-US" sz="2800" dirty="0"/>
          </a:p>
          <a:p>
            <a:pPr algn="ctr"/>
            <a:r>
              <a:rPr lang="en-US" sz="2800" dirty="0"/>
              <a:t>Original position ends, new position begins immediately</a:t>
            </a:r>
          </a:p>
        </p:txBody>
      </p:sp>
      <p:sp>
        <p:nvSpPr>
          <p:cNvPr id="11" name="Rounded Rectangle 10"/>
          <p:cNvSpPr/>
          <p:nvPr/>
        </p:nvSpPr>
        <p:spPr>
          <a:xfrm>
            <a:off x="8931878" y="3130918"/>
            <a:ext cx="2593947" cy="2523274"/>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t"/>
          <a:lstStyle/>
          <a:p>
            <a:pPr algn="ctr"/>
            <a:r>
              <a:rPr lang="en-US" sz="2800" u="sng" dirty="0"/>
              <a:t>Delete</a:t>
            </a:r>
            <a:endParaRPr lang="en-US" sz="2800" dirty="0"/>
          </a:p>
          <a:p>
            <a:pPr algn="ctr"/>
            <a:r>
              <a:rPr lang="en-US" sz="2800" dirty="0"/>
              <a:t>Position record submitted in error</a:t>
            </a:r>
          </a:p>
        </p:txBody>
      </p:sp>
    </p:spTree>
    <p:extLst>
      <p:ext uri="{BB962C8B-B14F-4D97-AF65-F5344CB8AC3E}">
        <p14:creationId xmlns:p14="http://schemas.microsoft.com/office/powerpoint/2010/main" val="13087520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5EA47E5-AC31-4FC6-97AC-BCE072676834}" type="slidenum">
              <a:rPr lang="en-US" smtClean="0"/>
              <a:pPr/>
              <a:t>24</a:t>
            </a:fld>
            <a:endParaRPr lang="en-US"/>
          </a:p>
        </p:txBody>
      </p:sp>
      <p:sp>
        <p:nvSpPr>
          <p:cNvPr id="7" name="Title 6">
            <a:extLst>
              <a:ext uri="{FF2B5EF4-FFF2-40B4-BE49-F238E27FC236}">
                <a16:creationId xmlns:a16="http://schemas.microsoft.com/office/drawing/2014/main" id="{5620BE86-7607-4EE1-A5A0-F32864A74511}"/>
              </a:ext>
            </a:extLst>
          </p:cNvPr>
          <p:cNvSpPr>
            <a:spLocks noGrp="1"/>
          </p:cNvSpPr>
          <p:nvPr>
            <p:ph type="title"/>
          </p:nvPr>
        </p:nvSpPr>
        <p:spPr>
          <a:xfrm>
            <a:off x="1081260" y="307830"/>
            <a:ext cx="10272539" cy="514792"/>
          </a:xfrm>
        </p:spPr>
        <p:txBody>
          <a:bodyPr>
            <a:normAutofit/>
          </a:bodyPr>
          <a:lstStyle/>
          <a:p>
            <a:r>
              <a:rPr lang="en-US" dirty="0"/>
              <a:t>Optional Retirement Program (ORP)</a:t>
            </a:r>
          </a:p>
        </p:txBody>
      </p:sp>
      <p:sp>
        <p:nvSpPr>
          <p:cNvPr id="3" name="Content Placeholder 2"/>
          <p:cNvSpPr txBox="1">
            <a:spLocks/>
          </p:cNvSpPr>
          <p:nvPr/>
        </p:nvSpPr>
        <p:spPr>
          <a:xfrm>
            <a:off x="828938" y="1498146"/>
            <a:ext cx="10505942" cy="386170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New TRS 28 Form</a:t>
            </a:r>
          </a:p>
          <a:p>
            <a:r>
              <a:rPr lang="en-US" dirty="0"/>
              <a:t>Eligibility Date</a:t>
            </a:r>
          </a:p>
          <a:p>
            <a:r>
              <a:rPr lang="en-US" dirty="0"/>
              <a:t>Notification Date</a:t>
            </a:r>
          </a:p>
          <a:p>
            <a:r>
              <a:rPr lang="en-US" dirty="0"/>
              <a:t>Election Date</a:t>
            </a:r>
          </a:p>
          <a:p>
            <a:r>
              <a:rPr lang="en-US" dirty="0"/>
              <a:t>Effective Date</a:t>
            </a:r>
          </a:p>
          <a:p>
            <a:r>
              <a:rPr lang="en-US" dirty="0"/>
              <a:t>View ORP Participants Screen in RE Portal</a:t>
            </a:r>
          </a:p>
          <a:p>
            <a:r>
              <a:rPr lang="en-US" dirty="0"/>
              <a:t>ORP information on View Employee Information screen</a:t>
            </a:r>
          </a:p>
        </p:txBody>
      </p:sp>
      <p:pic>
        <p:nvPicPr>
          <p:cNvPr id="12290" name="Picture 2" descr="Image result for optional retiremen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87915" y="2286000"/>
            <a:ext cx="3704085" cy="2806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50723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5EA47E5-AC31-4FC6-97AC-BCE072676834}" type="slidenum">
              <a:rPr lang="en-US" smtClean="0"/>
              <a:pPr/>
              <a:t>25</a:t>
            </a:fld>
            <a:endParaRPr lang="en-US"/>
          </a:p>
        </p:txBody>
      </p:sp>
      <p:sp>
        <p:nvSpPr>
          <p:cNvPr id="7" name="Title 6">
            <a:extLst>
              <a:ext uri="{FF2B5EF4-FFF2-40B4-BE49-F238E27FC236}">
                <a16:creationId xmlns:a16="http://schemas.microsoft.com/office/drawing/2014/main" id="{EE2B1C64-5FDA-44B5-A152-5DCA6271794D}"/>
              </a:ext>
            </a:extLst>
          </p:cNvPr>
          <p:cNvSpPr>
            <a:spLocks noGrp="1"/>
          </p:cNvSpPr>
          <p:nvPr>
            <p:ph type="title"/>
          </p:nvPr>
        </p:nvSpPr>
        <p:spPr/>
        <p:txBody>
          <a:bodyPr>
            <a:normAutofit/>
          </a:bodyPr>
          <a:lstStyle/>
          <a:p>
            <a:r>
              <a:rPr lang="en-US" dirty="0"/>
              <a:t>Optional Retirement Program</a:t>
            </a:r>
          </a:p>
        </p:txBody>
      </p:sp>
      <p:sp>
        <p:nvSpPr>
          <p:cNvPr id="4" name="Content Placeholder 2"/>
          <p:cNvSpPr txBox="1">
            <a:spLocks/>
          </p:cNvSpPr>
          <p:nvPr/>
        </p:nvSpPr>
        <p:spPr>
          <a:xfrm>
            <a:off x="847858" y="1582156"/>
            <a:ext cx="10505942" cy="368055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Use caution when reporting employee after ORP election</a:t>
            </a:r>
          </a:p>
          <a:p>
            <a:r>
              <a:rPr lang="en-US" dirty="0"/>
              <a:t>TRS contributions reported after the ORP election can </a:t>
            </a:r>
            <a:r>
              <a:rPr lang="en-US" u="sng" dirty="0"/>
              <a:t>only</a:t>
            </a:r>
            <a:r>
              <a:rPr lang="en-US" dirty="0"/>
              <a:t> be corrected via RP 25 record if the employee has </a:t>
            </a:r>
            <a:r>
              <a:rPr lang="en-US" u="sng" dirty="0"/>
              <a:t>not</a:t>
            </a:r>
            <a:r>
              <a:rPr lang="en-US" dirty="0"/>
              <a:t> vested in ORP. Otherwise, the correction requires Trustee to Trustee transfer.</a:t>
            </a:r>
          </a:p>
          <a:p>
            <a:r>
              <a:rPr lang="en-US" dirty="0"/>
              <a:t>ED 45 record to end TRS position one day prior to ORP effective date. ED 40 with begin date as ORP effective Date, TRS eligible flag “no”.</a:t>
            </a:r>
          </a:p>
          <a:p>
            <a:r>
              <a:rPr lang="en-US" dirty="0"/>
              <a:t> TRS is continuing to work through the known ORP issues on our system</a:t>
            </a:r>
          </a:p>
          <a:p>
            <a:endParaRPr lang="en-US" dirty="0"/>
          </a:p>
        </p:txBody>
      </p:sp>
    </p:spTree>
    <p:extLst>
      <p:ext uri="{BB962C8B-B14F-4D97-AF65-F5344CB8AC3E}">
        <p14:creationId xmlns:p14="http://schemas.microsoft.com/office/powerpoint/2010/main" val="69407486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p:txBody>
          <a:bodyPr/>
          <a:lstStyle/>
          <a:p>
            <a:r>
              <a:rPr lang="en-US" dirty="0"/>
              <a:t>Reporting ED40 records for ORP Participants</a:t>
            </a:r>
          </a:p>
        </p:txBody>
      </p:sp>
      <p:sp>
        <p:nvSpPr>
          <p:cNvPr id="8" name="Content Placeholder 7">
            <a:extLst>
              <a:ext uri="{FF2B5EF4-FFF2-40B4-BE49-F238E27FC236}">
                <a16:creationId xmlns:a16="http://schemas.microsoft.com/office/drawing/2014/main" id="{CD20C0F3-4186-4DE9-B2D5-BDBA393E8EC6}"/>
              </a:ext>
            </a:extLst>
          </p:cNvPr>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85EA47E5-AC31-4FC6-97AC-BCE072676834}" type="slidenum">
              <a:rPr lang="en-US" smtClean="0"/>
              <a:pPr/>
              <a:t>26</a:t>
            </a:fld>
            <a:endParaRPr lang="en-US"/>
          </a:p>
        </p:txBody>
      </p:sp>
      <p:sp>
        <p:nvSpPr>
          <p:cNvPr id="5" name="Rounded Rectangle 4"/>
          <p:cNvSpPr/>
          <p:nvPr/>
        </p:nvSpPr>
        <p:spPr>
          <a:xfrm>
            <a:off x="838199" y="1300699"/>
            <a:ext cx="10515600" cy="1539218"/>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t"/>
          <a:lstStyle/>
          <a:p>
            <a:pPr algn="ctr"/>
            <a:r>
              <a:rPr lang="en-US" sz="2800" b="1" dirty="0"/>
              <a:t>Scenario 1</a:t>
            </a:r>
          </a:p>
          <a:p>
            <a:r>
              <a:rPr lang="en-US" sz="2800" dirty="0"/>
              <a:t>The employee is already enrolled and participating in ORP prior to the beginning of the fiscal year.</a:t>
            </a:r>
          </a:p>
        </p:txBody>
      </p:sp>
      <p:sp>
        <p:nvSpPr>
          <p:cNvPr id="7" name="Rounded Rectangle 6"/>
          <p:cNvSpPr/>
          <p:nvPr/>
        </p:nvSpPr>
        <p:spPr>
          <a:xfrm>
            <a:off x="838200" y="2952259"/>
            <a:ext cx="10515600" cy="3224703"/>
          </a:xfrm>
          <a:prstGeom prst="roundRect">
            <a:avLst>
              <a:gd name="adj" fmla="val 10919"/>
            </a:avLst>
          </a:prstGeom>
        </p:spPr>
        <p:style>
          <a:lnRef idx="1">
            <a:schemeClr val="accent1"/>
          </a:lnRef>
          <a:fillRef idx="2">
            <a:schemeClr val="accent1"/>
          </a:fillRef>
          <a:effectRef idx="1">
            <a:schemeClr val="accent1"/>
          </a:effectRef>
          <a:fontRef idx="minor">
            <a:schemeClr val="dk1"/>
          </a:fontRef>
        </p:style>
        <p:txBody>
          <a:bodyPr rtlCol="0" anchor="t"/>
          <a:lstStyle/>
          <a:p>
            <a:pPr algn="ctr"/>
            <a:r>
              <a:rPr lang="en-US" sz="2800" b="1" dirty="0"/>
              <a:t>Action</a:t>
            </a:r>
          </a:p>
          <a:p>
            <a:pPr>
              <a:spcAft>
                <a:spcPts val="600"/>
              </a:spcAft>
            </a:pPr>
            <a:r>
              <a:rPr lang="en-US" sz="2600" dirty="0"/>
              <a:t>Submit the ED40 record with “TRS Membership Eligibility” flag of No and an “ORP Eligible Position” flag of Yes. </a:t>
            </a:r>
          </a:p>
          <a:p>
            <a:pPr>
              <a:spcAft>
                <a:spcPts val="600"/>
              </a:spcAft>
            </a:pPr>
            <a:r>
              <a:rPr lang="en-US" sz="2600" dirty="0"/>
              <a:t>The “Beginning Date of Contract/Work Agreement” and “Ending Date of Contract/Work Agreement” fields should reflect the dates the employee was hired to work in that fiscal year.</a:t>
            </a:r>
          </a:p>
        </p:txBody>
      </p:sp>
    </p:spTree>
    <p:extLst>
      <p:ext uri="{BB962C8B-B14F-4D97-AF65-F5344CB8AC3E}">
        <p14:creationId xmlns:p14="http://schemas.microsoft.com/office/powerpoint/2010/main" val="364749079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p:txBody>
          <a:bodyPr/>
          <a:lstStyle/>
          <a:p>
            <a:r>
              <a:rPr lang="en-US" dirty="0"/>
              <a:t>Reporting ED40 records for ORP Participants</a:t>
            </a:r>
          </a:p>
        </p:txBody>
      </p:sp>
      <p:sp>
        <p:nvSpPr>
          <p:cNvPr id="8" name="Content Placeholder 7">
            <a:extLst>
              <a:ext uri="{FF2B5EF4-FFF2-40B4-BE49-F238E27FC236}">
                <a16:creationId xmlns:a16="http://schemas.microsoft.com/office/drawing/2014/main" id="{62C5E5D9-2720-4367-8A78-7FE54F351AE4}"/>
              </a:ext>
            </a:extLst>
          </p:cNvPr>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85EA47E5-AC31-4FC6-97AC-BCE072676834}" type="slidenum">
              <a:rPr lang="en-US" smtClean="0"/>
              <a:pPr/>
              <a:t>27</a:t>
            </a:fld>
            <a:endParaRPr lang="en-US"/>
          </a:p>
        </p:txBody>
      </p:sp>
      <p:sp>
        <p:nvSpPr>
          <p:cNvPr id="5" name="Rounded Rectangle 4"/>
          <p:cNvSpPr/>
          <p:nvPr/>
        </p:nvSpPr>
        <p:spPr>
          <a:xfrm>
            <a:off x="838199" y="1270175"/>
            <a:ext cx="10515600" cy="1464484"/>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800" b="1" dirty="0"/>
              <a:t>Scenario 2</a:t>
            </a:r>
          </a:p>
          <a:p>
            <a:r>
              <a:rPr lang="en-US" sz="2800" dirty="0"/>
              <a:t>The employee is hired into a TRS-eligible position during the fiscal year that is also an ORP-eligible position.</a:t>
            </a:r>
          </a:p>
        </p:txBody>
      </p:sp>
      <p:sp>
        <p:nvSpPr>
          <p:cNvPr id="7" name="Rounded Rectangle 6"/>
          <p:cNvSpPr/>
          <p:nvPr/>
        </p:nvSpPr>
        <p:spPr>
          <a:xfrm>
            <a:off x="838199" y="2847304"/>
            <a:ext cx="10515599" cy="3329659"/>
          </a:xfrm>
          <a:prstGeom prst="roundRect">
            <a:avLst>
              <a:gd name="adj" fmla="val 8684"/>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600" b="1" dirty="0"/>
              <a:t>Action 1</a:t>
            </a:r>
          </a:p>
          <a:p>
            <a:pPr>
              <a:spcAft>
                <a:spcPts val="600"/>
              </a:spcAft>
            </a:pPr>
            <a:r>
              <a:rPr lang="en-US" sz="2400" dirty="0"/>
              <a:t>Submit the initial ED40 record with “TRS Membership Eligibility” flag of </a:t>
            </a:r>
            <a:r>
              <a:rPr lang="en-US" sz="2400" u="sng" dirty="0"/>
              <a:t>Yes</a:t>
            </a:r>
            <a:r>
              <a:rPr lang="en-US" sz="2400" dirty="0"/>
              <a:t> and “ORP Eligible Position” flag of </a:t>
            </a:r>
            <a:r>
              <a:rPr lang="en-US" sz="2400" u="sng" dirty="0"/>
              <a:t>Yes</a:t>
            </a:r>
            <a:r>
              <a:rPr lang="en-US" sz="2400" dirty="0"/>
              <a:t>. </a:t>
            </a:r>
          </a:p>
          <a:p>
            <a:pPr>
              <a:spcAft>
                <a:spcPts val="600"/>
              </a:spcAft>
            </a:pPr>
            <a:r>
              <a:rPr lang="en-US" sz="2400" dirty="0"/>
              <a:t>The “Beginning Date of Contract/Work Agreement” and “Ending Date of Contract/Work Agreement” fields should reflect the dates the employee was hired to work that fiscal year.</a:t>
            </a:r>
          </a:p>
          <a:p>
            <a:pPr>
              <a:spcAft>
                <a:spcPts val="600"/>
              </a:spcAft>
            </a:pPr>
            <a:r>
              <a:rPr lang="en-US" sz="2400" i="1" dirty="0"/>
              <a:t>Please note: If the member later decides to elect ORP during the initial election period, but has contributed to TRS for the months prior to the ORP election, then an additional action is required.</a:t>
            </a:r>
          </a:p>
        </p:txBody>
      </p:sp>
    </p:spTree>
    <p:extLst>
      <p:ext uri="{BB962C8B-B14F-4D97-AF65-F5344CB8AC3E}">
        <p14:creationId xmlns:p14="http://schemas.microsoft.com/office/powerpoint/2010/main" val="341995999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p:txBody>
          <a:bodyPr/>
          <a:lstStyle/>
          <a:p>
            <a:r>
              <a:rPr lang="en-US" dirty="0"/>
              <a:t>Reporting ED40 records for ORP Participants</a:t>
            </a:r>
          </a:p>
        </p:txBody>
      </p:sp>
      <p:sp>
        <p:nvSpPr>
          <p:cNvPr id="9" name="Content Placeholder 8">
            <a:extLst>
              <a:ext uri="{FF2B5EF4-FFF2-40B4-BE49-F238E27FC236}">
                <a16:creationId xmlns:a16="http://schemas.microsoft.com/office/drawing/2014/main" id="{7BAA7661-AEC0-4440-8D70-AF064CC3EA0D}"/>
              </a:ext>
            </a:extLst>
          </p:cNvPr>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85EA47E5-AC31-4FC6-97AC-BCE072676834}" type="slidenum">
              <a:rPr lang="en-US" smtClean="0"/>
              <a:pPr/>
              <a:t>28</a:t>
            </a:fld>
            <a:endParaRPr lang="en-US"/>
          </a:p>
        </p:txBody>
      </p:sp>
      <p:sp>
        <p:nvSpPr>
          <p:cNvPr id="5" name="Rounded Rectangle 4"/>
          <p:cNvSpPr/>
          <p:nvPr/>
        </p:nvSpPr>
        <p:spPr>
          <a:xfrm>
            <a:off x="838199" y="1305599"/>
            <a:ext cx="10515600" cy="701020"/>
          </a:xfrm>
          <a:prstGeom prst="roundRect">
            <a:avLst>
              <a:gd name="adj" fmla="val 28801"/>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800" b="1" dirty="0"/>
              <a:t>Scenario 2 Continued</a:t>
            </a:r>
          </a:p>
        </p:txBody>
      </p:sp>
      <p:sp>
        <p:nvSpPr>
          <p:cNvPr id="7" name="Rounded Rectangle 6"/>
          <p:cNvSpPr/>
          <p:nvPr/>
        </p:nvSpPr>
        <p:spPr>
          <a:xfrm>
            <a:off x="838199" y="2096312"/>
            <a:ext cx="10515600" cy="4260037"/>
          </a:xfrm>
          <a:prstGeom prst="roundRect">
            <a:avLst>
              <a:gd name="adj" fmla="val 7219"/>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400" b="1" dirty="0"/>
              <a:t>Action 2</a:t>
            </a:r>
          </a:p>
          <a:p>
            <a:pPr>
              <a:spcAft>
                <a:spcPts val="1200"/>
              </a:spcAft>
            </a:pPr>
            <a:r>
              <a:rPr lang="en-US" sz="2400" dirty="0"/>
              <a:t>Submit an ED45 adjustment record to end the TRS-eligible positon </a:t>
            </a:r>
            <a:r>
              <a:rPr lang="en-US" sz="2400" u="sng" dirty="0"/>
              <a:t>and</a:t>
            </a:r>
            <a:r>
              <a:rPr lang="en-US" sz="2400" dirty="0"/>
              <a:t> add the ineligible position using an “Adjustment Reason Code” of End/Add. </a:t>
            </a:r>
          </a:p>
          <a:p>
            <a:pPr>
              <a:spcAft>
                <a:spcPts val="1200"/>
              </a:spcAft>
            </a:pPr>
            <a:r>
              <a:rPr lang="en-US" sz="2400" dirty="0"/>
              <a:t>Ensure all original fields match the information submitted on the initial ED40 record. Then, complete all of the new fields with the ORP contract information. Be sure to indicate the “New TRS Membership Eligibility” flag as </a:t>
            </a:r>
            <a:r>
              <a:rPr lang="en-US" sz="2400" u="sng" dirty="0"/>
              <a:t>No</a:t>
            </a:r>
            <a:r>
              <a:rPr lang="en-US" sz="2400" dirty="0"/>
              <a:t> and “New ORP Eligible Position” flag as </a:t>
            </a:r>
            <a:r>
              <a:rPr lang="en-US" sz="2400" u="sng" dirty="0"/>
              <a:t>Yes</a:t>
            </a:r>
            <a:r>
              <a:rPr lang="en-US" sz="2400" dirty="0"/>
              <a:t>. </a:t>
            </a:r>
          </a:p>
          <a:p>
            <a:pPr>
              <a:spcAft>
                <a:spcPts val="1200"/>
              </a:spcAft>
            </a:pPr>
            <a:r>
              <a:rPr lang="en-US" sz="2400" dirty="0"/>
              <a:t>The “New Beginning Date of Contract/Work Agreement” field is the date the employee’s ORP participation began (the effective date of the ORP election).</a:t>
            </a:r>
          </a:p>
          <a:p>
            <a:pPr>
              <a:spcAft>
                <a:spcPts val="1200"/>
              </a:spcAft>
            </a:pPr>
            <a:r>
              <a:rPr lang="en-US" sz="2400" i="1" dirty="0"/>
              <a:t>Must submit a completed TRS 28 election form to TRS by the end of the ORP election period.</a:t>
            </a:r>
          </a:p>
        </p:txBody>
      </p:sp>
    </p:spTree>
    <p:extLst>
      <p:ext uri="{BB962C8B-B14F-4D97-AF65-F5344CB8AC3E}">
        <p14:creationId xmlns:p14="http://schemas.microsoft.com/office/powerpoint/2010/main" val="154638102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p:txBody>
          <a:bodyPr/>
          <a:lstStyle/>
          <a:p>
            <a:r>
              <a:rPr lang="en-US" dirty="0"/>
              <a:t>Reporting ED40 records for ORP Participants</a:t>
            </a:r>
          </a:p>
        </p:txBody>
      </p:sp>
      <p:sp>
        <p:nvSpPr>
          <p:cNvPr id="9" name="Content Placeholder 8">
            <a:extLst>
              <a:ext uri="{FF2B5EF4-FFF2-40B4-BE49-F238E27FC236}">
                <a16:creationId xmlns:a16="http://schemas.microsoft.com/office/drawing/2014/main" id="{1BCD7844-8A17-445A-83FF-ABA58AD93B54}"/>
              </a:ext>
            </a:extLst>
          </p:cNvPr>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85EA47E5-AC31-4FC6-97AC-BCE072676834}" type="slidenum">
              <a:rPr lang="en-US" smtClean="0"/>
              <a:pPr/>
              <a:t>29</a:t>
            </a:fld>
            <a:endParaRPr lang="en-US"/>
          </a:p>
        </p:txBody>
      </p:sp>
      <p:sp>
        <p:nvSpPr>
          <p:cNvPr id="5" name="Rounded Rectangle 4"/>
          <p:cNvSpPr/>
          <p:nvPr/>
        </p:nvSpPr>
        <p:spPr>
          <a:xfrm>
            <a:off x="838200" y="1305599"/>
            <a:ext cx="10515600" cy="1816742"/>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800" b="1" dirty="0"/>
              <a:t>Scenario 3</a:t>
            </a:r>
          </a:p>
          <a:p>
            <a:r>
              <a:rPr lang="en-US" sz="2600" dirty="0"/>
              <a:t>Employee is hired into a TRS-eligible position during the fiscal year that is also an ORP-eligible position; however, the employee decides to remain in TRS and does not elect ORP.</a:t>
            </a:r>
          </a:p>
        </p:txBody>
      </p:sp>
      <p:sp>
        <p:nvSpPr>
          <p:cNvPr id="7" name="Rounded Rectangle 6"/>
          <p:cNvSpPr/>
          <p:nvPr/>
        </p:nvSpPr>
        <p:spPr>
          <a:xfrm>
            <a:off x="838200" y="3212035"/>
            <a:ext cx="10515600" cy="3144315"/>
          </a:xfrm>
          <a:prstGeom prst="roundRect">
            <a:avLst>
              <a:gd name="adj" fmla="val 11098"/>
            </a:avLst>
          </a:prstGeom>
        </p:spPr>
        <p:style>
          <a:lnRef idx="1">
            <a:schemeClr val="accent1"/>
          </a:lnRef>
          <a:fillRef idx="2">
            <a:schemeClr val="accent1"/>
          </a:fillRef>
          <a:effectRef idx="1">
            <a:schemeClr val="accent1"/>
          </a:effectRef>
          <a:fontRef idx="minor">
            <a:schemeClr val="dk1"/>
          </a:fontRef>
        </p:style>
        <p:txBody>
          <a:bodyPr rtlCol="0" anchor="t"/>
          <a:lstStyle/>
          <a:p>
            <a:pPr algn="ctr"/>
            <a:r>
              <a:rPr lang="en-US" sz="2600" b="1" dirty="0"/>
              <a:t>Action</a:t>
            </a:r>
          </a:p>
          <a:p>
            <a:pPr>
              <a:spcAft>
                <a:spcPts val="600"/>
              </a:spcAft>
            </a:pPr>
            <a:r>
              <a:rPr lang="en-US" sz="2600" dirty="0"/>
              <a:t>Submit the initial ED40 record with “TRS Membership Eligibility” flag of </a:t>
            </a:r>
            <a:r>
              <a:rPr lang="en-US" sz="2600" u="sng" dirty="0"/>
              <a:t>Yes</a:t>
            </a:r>
            <a:r>
              <a:rPr lang="en-US" sz="2600" dirty="0"/>
              <a:t> and an “ORP Eligible Position” flag of </a:t>
            </a:r>
            <a:r>
              <a:rPr lang="en-US" sz="2600" u="sng" dirty="0"/>
              <a:t>Yes</a:t>
            </a:r>
            <a:r>
              <a:rPr lang="en-US" sz="2600" dirty="0"/>
              <a:t>. The “Beginning Date of Contract/Work Agreement” and “Ending Date of Contract/Work Agreement” fields should reflect the dates the employee was  hired to work in that fiscal year.</a:t>
            </a:r>
          </a:p>
          <a:p>
            <a:pPr>
              <a:spcAft>
                <a:spcPts val="600"/>
              </a:spcAft>
            </a:pPr>
            <a:r>
              <a:rPr lang="en-US" sz="2600" i="1" dirty="0"/>
              <a:t>No ED45 adjustment record is needed since the employee did not elect to participate in ORP.</a:t>
            </a:r>
            <a:endParaRPr lang="en-US" sz="2600" dirty="0"/>
          </a:p>
        </p:txBody>
      </p:sp>
    </p:spTree>
    <p:extLst>
      <p:ext uri="{BB962C8B-B14F-4D97-AF65-F5344CB8AC3E}">
        <p14:creationId xmlns:p14="http://schemas.microsoft.com/office/powerpoint/2010/main" val="19445546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E63E573-30E5-4F12-BE7E-8DA2C5B174FF}"/>
              </a:ext>
            </a:extLst>
          </p:cNvPr>
          <p:cNvSpPr>
            <a:spLocks noGrp="1"/>
          </p:cNvSpPr>
          <p:nvPr>
            <p:ph type="body" sz="half" idx="2"/>
          </p:nvPr>
        </p:nvSpPr>
        <p:spPr/>
        <p:txBody>
          <a:bodyPr>
            <a:normAutofit/>
          </a:bodyPr>
          <a:lstStyle/>
          <a:p>
            <a:pPr marL="342900" indent="-342900">
              <a:buFont typeface="Arial" panose="020B0604020202020204" pitchFamily="34" charset="0"/>
              <a:buChar char="•"/>
            </a:pPr>
            <a:r>
              <a:rPr lang="en-US" sz="2800" dirty="0"/>
              <a:t>Create a base knowledge of TRS reporting based on TRS Laws &amp; Rules</a:t>
            </a:r>
          </a:p>
          <a:p>
            <a:pPr marL="342900" indent="-342900">
              <a:buFont typeface="Arial" panose="020B0604020202020204" pitchFamily="34" charset="0"/>
              <a:buChar char="•"/>
            </a:pPr>
            <a:endParaRPr lang="en-US" sz="2800" dirty="0"/>
          </a:p>
          <a:p>
            <a:pPr marL="342900" indent="-342900">
              <a:buFont typeface="Arial" panose="020B0604020202020204" pitchFamily="34" charset="0"/>
              <a:buChar char="•"/>
            </a:pPr>
            <a:r>
              <a:rPr lang="en-US" sz="2800" dirty="0"/>
              <a:t>Focus on what SHOULD be reported</a:t>
            </a:r>
          </a:p>
          <a:p>
            <a:pPr marL="342900" indent="-342900">
              <a:buFont typeface="Arial" panose="020B0604020202020204" pitchFamily="34" charset="0"/>
              <a:buChar char="•"/>
            </a:pPr>
            <a:endParaRPr lang="en-US" sz="2800" dirty="0"/>
          </a:p>
          <a:p>
            <a:pPr marL="342900" indent="-342900">
              <a:buFont typeface="Arial" panose="020B0604020202020204" pitchFamily="34" charset="0"/>
              <a:buChar char="•"/>
            </a:pPr>
            <a:r>
              <a:rPr lang="en-US" sz="2800" dirty="0"/>
              <a:t>Will be showing where to find information on the TRS Website</a:t>
            </a:r>
          </a:p>
          <a:p>
            <a:endParaRPr lang="en-US" sz="2000" dirty="0"/>
          </a:p>
        </p:txBody>
      </p:sp>
      <p:sp>
        <p:nvSpPr>
          <p:cNvPr id="4" name="Slide Number Placeholder 3">
            <a:extLst>
              <a:ext uri="{FF2B5EF4-FFF2-40B4-BE49-F238E27FC236}">
                <a16:creationId xmlns:a16="http://schemas.microsoft.com/office/drawing/2014/main" id="{265FED94-CDEC-4315-901E-5DF2748C6560}"/>
              </a:ext>
            </a:extLst>
          </p:cNvPr>
          <p:cNvSpPr>
            <a:spLocks noGrp="1"/>
          </p:cNvSpPr>
          <p:nvPr>
            <p:ph type="sldNum" sz="quarter" idx="12"/>
          </p:nvPr>
        </p:nvSpPr>
        <p:spPr/>
        <p:txBody>
          <a:bodyPr/>
          <a:lstStyle/>
          <a:p>
            <a:fld id="{EBB06CB8-09CA-444F-B64E-B134B812EDE5}" type="slidenum">
              <a:rPr lang="en-US" smtClean="0"/>
              <a:t>3</a:t>
            </a:fld>
            <a:endParaRPr lang="en-US"/>
          </a:p>
        </p:txBody>
      </p:sp>
      <p:sp>
        <p:nvSpPr>
          <p:cNvPr id="5" name="Title 4">
            <a:extLst>
              <a:ext uri="{FF2B5EF4-FFF2-40B4-BE49-F238E27FC236}">
                <a16:creationId xmlns:a16="http://schemas.microsoft.com/office/drawing/2014/main" id="{744571DC-AE41-481B-BA0B-E38CF2695D2B}"/>
              </a:ext>
            </a:extLst>
          </p:cNvPr>
          <p:cNvSpPr>
            <a:spLocks noGrp="1"/>
          </p:cNvSpPr>
          <p:nvPr>
            <p:ph type="title"/>
          </p:nvPr>
        </p:nvSpPr>
        <p:spPr/>
        <p:txBody>
          <a:bodyPr/>
          <a:lstStyle/>
          <a:p>
            <a:r>
              <a:rPr lang="en-US" dirty="0"/>
              <a:t>Welcome</a:t>
            </a:r>
          </a:p>
        </p:txBody>
      </p:sp>
      <p:pic>
        <p:nvPicPr>
          <p:cNvPr id="7" name="Picture 6">
            <a:extLst>
              <a:ext uri="{FF2B5EF4-FFF2-40B4-BE49-F238E27FC236}">
                <a16:creationId xmlns:a16="http://schemas.microsoft.com/office/drawing/2014/main" id="{7B906E9D-1086-4117-85F9-C6BA4D79941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17529" y="2614143"/>
            <a:ext cx="4180000" cy="1935738"/>
          </a:xfrm>
          <a:prstGeom prst="rect">
            <a:avLst/>
          </a:prstGeom>
        </p:spPr>
      </p:pic>
      <p:pic>
        <p:nvPicPr>
          <p:cNvPr id="8" name="Picture 7">
            <a:extLst>
              <a:ext uri="{FF2B5EF4-FFF2-40B4-BE49-F238E27FC236}">
                <a16:creationId xmlns:a16="http://schemas.microsoft.com/office/drawing/2014/main" id="{96BF7AF2-8CA1-4938-BE38-6B54A7959B65}"/>
              </a:ext>
            </a:extLst>
          </p:cNvPr>
          <p:cNvPicPr>
            <a:picLocks noChangeAspect="1"/>
          </p:cNvPicPr>
          <p:nvPr/>
        </p:nvPicPr>
        <p:blipFill>
          <a:blip r:embed="rId3"/>
          <a:stretch>
            <a:fillRect/>
          </a:stretch>
        </p:blipFill>
        <p:spPr>
          <a:xfrm>
            <a:off x="3529012" y="5585155"/>
            <a:ext cx="5133975" cy="838200"/>
          </a:xfrm>
          <a:prstGeom prst="rect">
            <a:avLst/>
          </a:prstGeom>
        </p:spPr>
      </p:pic>
      <p:sp>
        <p:nvSpPr>
          <p:cNvPr id="2" name="TextBox 1">
            <a:extLst>
              <a:ext uri="{FF2B5EF4-FFF2-40B4-BE49-F238E27FC236}">
                <a16:creationId xmlns:a16="http://schemas.microsoft.com/office/drawing/2014/main" id="{5C33C901-F8BA-48EC-8B01-3D571351D013}"/>
              </a:ext>
            </a:extLst>
          </p:cNvPr>
          <p:cNvSpPr txBox="1"/>
          <p:nvPr/>
        </p:nvSpPr>
        <p:spPr>
          <a:xfrm>
            <a:off x="5977890" y="1272845"/>
            <a:ext cx="5374322" cy="1077218"/>
          </a:xfrm>
          <a:prstGeom prst="rect">
            <a:avLst/>
          </a:prstGeom>
          <a:noFill/>
        </p:spPr>
        <p:txBody>
          <a:bodyPr wrap="square" rtlCol="0">
            <a:spAutoFit/>
          </a:bodyPr>
          <a:lstStyle/>
          <a:p>
            <a:r>
              <a:rPr lang="en-US" sz="3200" dirty="0"/>
              <a:t>Email Questions to: REOutreach@trs.texas.gov</a:t>
            </a:r>
          </a:p>
        </p:txBody>
      </p:sp>
    </p:spTree>
    <p:extLst>
      <p:ext uri="{BB962C8B-B14F-4D97-AF65-F5344CB8AC3E}">
        <p14:creationId xmlns:p14="http://schemas.microsoft.com/office/powerpoint/2010/main" val="408077602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8DFEEC4-5081-4B3B-8569-CB72889BD085}"/>
              </a:ext>
            </a:extLst>
          </p:cNvPr>
          <p:cNvSpPr>
            <a:spLocks noGrp="1"/>
          </p:cNvSpPr>
          <p:nvPr>
            <p:ph type="sldNum" sz="quarter" idx="12"/>
          </p:nvPr>
        </p:nvSpPr>
        <p:spPr/>
        <p:txBody>
          <a:bodyPr/>
          <a:lstStyle/>
          <a:p>
            <a:fld id="{EBB06CB8-09CA-444F-B64E-B134B812EDE5}" type="slidenum">
              <a:rPr lang="en-US" smtClean="0"/>
              <a:t>30</a:t>
            </a:fld>
            <a:endParaRPr lang="en-US"/>
          </a:p>
        </p:txBody>
      </p:sp>
      <p:sp>
        <p:nvSpPr>
          <p:cNvPr id="3" name="Title 2">
            <a:extLst>
              <a:ext uri="{FF2B5EF4-FFF2-40B4-BE49-F238E27FC236}">
                <a16:creationId xmlns:a16="http://schemas.microsoft.com/office/drawing/2014/main" id="{0C035BAB-8742-45EF-A0E8-E6A21715115D}"/>
              </a:ext>
            </a:extLst>
          </p:cNvPr>
          <p:cNvSpPr>
            <a:spLocks noGrp="1"/>
          </p:cNvSpPr>
          <p:nvPr>
            <p:ph type="title"/>
          </p:nvPr>
        </p:nvSpPr>
        <p:spPr/>
        <p:txBody>
          <a:bodyPr/>
          <a:lstStyle/>
          <a:p>
            <a:r>
              <a:rPr lang="en-US" dirty="0"/>
              <a:t>ED to RP Report</a:t>
            </a:r>
          </a:p>
        </p:txBody>
      </p:sp>
      <p:pic>
        <p:nvPicPr>
          <p:cNvPr id="4" name="Picture 3">
            <a:extLst>
              <a:ext uri="{FF2B5EF4-FFF2-40B4-BE49-F238E27FC236}">
                <a16:creationId xmlns:a16="http://schemas.microsoft.com/office/drawing/2014/main" id="{49E09B4D-3950-4023-9AC6-FBD8C9D9B1FE}"/>
              </a:ext>
            </a:extLst>
          </p:cNvPr>
          <p:cNvPicPr>
            <a:picLocks noChangeAspect="1"/>
          </p:cNvPicPr>
          <p:nvPr/>
        </p:nvPicPr>
        <p:blipFill>
          <a:blip r:embed="rId2"/>
          <a:stretch>
            <a:fillRect/>
          </a:stretch>
        </p:blipFill>
        <p:spPr>
          <a:xfrm>
            <a:off x="2822676" y="1748799"/>
            <a:ext cx="6463520" cy="4607551"/>
          </a:xfrm>
          <a:prstGeom prst="rect">
            <a:avLst/>
          </a:prstGeom>
        </p:spPr>
      </p:pic>
      <p:sp>
        <p:nvSpPr>
          <p:cNvPr id="5" name="Content Placeholder 2">
            <a:extLst>
              <a:ext uri="{FF2B5EF4-FFF2-40B4-BE49-F238E27FC236}">
                <a16:creationId xmlns:a16="http://schemas.microsoft.com/office/drawing/2014/main" id="{5732BC2D-AA1E-4B16-BF28-3E79E656DDF8}"/>
              </a:ext>
            </a:extLst>
          </p:cNvPr>
          <p:cNvSpPr txBox="1">
            <a:spLocks/>
          </p:cNvSpPr>
          <p:nvPr/>
        </p:nvSpPr>
        <p:spPr>
          <a:xfrm>
            <a:off x="3010507" y="3729472"/>
            <a:ext cx="6087859" cy="2146034"/>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5400"/>
              <a:t>Complete ED Report Prior to Submitting RP Report</a:t>
            </a:r>
            <a:endParaRPr lang="en-US" sz="5400" dirty="0"/>
          </a:p>
        </p:txBody>
      </p:sp>
      <p:sp>
        <p:nvSpPr>
          <p:cNvPr id="6" name="Rounded Rectangle 7">
            <a:extLst>
              <a:ext uri="{FF2B5EF4-FFF2-40B4-BE49-F238E27FC236}">
                <a16:creationId xmlns:a16="http://schemas.microsoft.com/office/drawing/2014/main" id="{5552C512-184D-43DD-8AC8-BA1C3ED6AD13}"/>
              </a:ext>
            </a:extLst>
          </p:cNvPr>
          <p:cNvSpPr/>
          <p:nvPr/>
        </p:nvSpPr>
        <p:spPr>
          <a:xfrm>
            <a:off x="9369324" y="2620147"/>
            <a:ext cx="2552331" cy="954952"/>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4000" dirty="0"/>
              <a:t>Lesson 2 </a:t>
            </a:r>
          </a:p>
        </p:txBody>
      </p:sp>
      <p:sp>
        <p:nvSpPr>
          <p:cNvPr id="7" name="Right Arrow 8">
            <a:extLst>
              <a:ext uri="{FF2B5EF4-FFF2-40B4-BE49-F238E27FC236}">
                <a16:creationId xmlns:a16="http://schemas.microsoft.com/office/drawing/2014/main" id="{FC3AD684-46E7-4ED1-8897-156EA18CE118}"/>
              </a:ext>
            </a:extLst>
          </p:cNvPr>
          <p:cNvSpPr/>
          <p:nvPr/>
        </p:nvSpPr>
        <p:spPr>
          <a:xfrm>
            <a:off x="9648523" y="3860198"/>
            <a:ext cx="1993932" cy="983983"/>
          </a:xfrm>
          <a:prstGeom prst="rightArrow">
            <a:avLst/>
          </a:prstGeom>
          <a:solidFill>
            <a:srgbClr val="28628E"/>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6272439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RP Report</a:t>
            </a:r>
            <a:endParaRPr lang="en-US" dirty="0"/>
          </a:p>
        </p:txBody>
      </p:sp>
      <p:sp>
        <p:nvSpPr>
          <p:cNvPr id="3" name="Content Placeholder 2"/>
          <p:cNvSpPr>
            <a:spLocks noGrp="1"/>
          </p:cNvSpPr>
          <p:nvPr>
            <p:ph idx="1"/>
          </p:nvPr>
        </p:nvSpPr>
        <p:spPr/>
        <p:txBody>
          <a:bodyPr/>
          <a:lstStyle/>
          <a:p>
            <a:endParaRPr lang="en-US" dirty="0"/>
          </a:p>
          <a:p>
            <a:pPr marL="0" indent="0">
              <a:buNone/>
            </a:pPr>
            <a:r>
              <a:rPr lang="en-US" dirty="0"/>
              <a:t>The purpose of the Regular Payroll Report is to report employee payroll data</a:t>
            </a:r>
          </a:p>
          <a:p>
            <a:endParaRPr lang="en-US" dirty="0"/>
          </a:p>
          <a:p>
            <a:r>
              <a:rPr lang="en-US" dirty="0"/>
              <a:t>Creditable Compensation</a:t>
            </a:r>
          </a:p>
          <a:p>
            <a:endParaRPr lang="en-US" dirty="0"/>
          </a:p>
          <a:p>
            <a:r>
              <a:rPr lang="en-US" dirty="0"/>
              <a:t>Member Contributions</a:t>
            </a:r>
          </a:p>
          <a:p>
            <a:endParaRPr lang="en-US" dirty="0"/>
          </a:p>
          <a:p>
            <a:r>
              <a:rPr lang="en-US" dirty="0"/>
              <a:t>Employer Contributions </a:t>
            </a:r>
          </a:p>
        </p:txBody>
      </p:sp>
      <p:sp>
        <p:nvSpPr>
          <p:cNvPr id="4" name="Slide Number Placeholder 3"/>
          <p:cNvSpPr>
            <a:spLocks noGrp="1"/>
          </p:cNvSpPr>
          <p:nvPr>
            <p:ph type="sldNum" sz="quarter" idx="12"/>
          </p:nvPr>
        </p:nvSpPr>
        <p:spPr/>
        <p:txBody>
          <a:bodyPr/>
          <a:lstStyle/>
          <a:p>
            <a:fld id="{85EA47E5-AC31-4FC6-97AC-BCE072676834}" type="slidenum">
              <a:rPr lang="en-US" smtClean="0"/>
              <a:pPr/>
              <a:t>31</a:t>
            </a:fld>
            <a:endParaRPr lang="en-US" dirty="0"/>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41007" y="2699474"/>
            <a:ext cx="2939185" cy="2881554"/>
          </a:xfrm>
          <a:prstGeom prst="rect">
            <a:avLst/>
          </a:prstGeom>
        </p:spPr>
      </p:pic>
    </p:spTree>
    <p:extLst>
      <p:ext uri="{BB962C8B-B14F-4D97-AF65-F5344CB8AC3E}">
        <p14:creationId xmlns:p14="http://schemas.microsoft.com/office/powerpoint/2010/main" val="406223497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TRS Creditable Compensation</a:t>
            </a:r>
            <a:endParaRPr lang="en-US" dirty="0"/>
          </a:p>
        </p:txBody>
      </p:sp>
      <p:sp>
        <p:nvSpPr>
          <p:cNvPr id="3" name="Content Placeholder 2"/>
          <p:cNvSpPr>
            <a:spLocks noGrp="1"/>
          </p:cNvSpPr>
          <p:nvPr>
            <p:ph idx="1"/>
          </p:nvPr>
        </p:nvSpPr>
        <p:spPr/>
        <p:txBody>
          <a:bodyPr/>
          <a:lstStyle/>
          <a:p>
            <a:endParaRPr lang="en-US"/>
          </a:p>
          <a:p>
            <a:r>
              <a:rPr lang="en-US"/>
              <a:t>Payment for services rendered</a:t>
            </a:r>
          </a:p>
          <a:p>
            <a:r>
              <a:rPr lang="en-US"/>
              <a:t>Earned or accrue proportionally as the work is performed</a:t>
            </a:r>
          </a:p>
          <a:p>
            <a:r>
              <a:rPr lang="en-US"/>
              <a:t>Paid at fixed intervals</a:t>
            </a:r>
          </a:p>
          <a:p>
            <a:r>
              <a:rPr lang="en-US"/>
              <a:t>Not specifically excluded under applicable laws and rules</a:t>
            </a:r>
          </a:p>
          <a:p>
            <a:endParaRPr lang="en-US" dirty="0"/>
          </a:p>
        </p:txBody>
      </p:sp>
      <p:sp>
        <p:nvSpPr>
          <p:cNvPr id="4" name="Slide Number Placeholder 3"/>
          <p:cNvSpPr>
            <a:spLocks noGrp="1"/>
          </p:cNvSpPr>
          <p:nvPr>
            <p:ph type="sldNum" sz="quarter" idx="12"/>
          </p:nvPr>
        </p:nvSpPr>
        <p:spPr/>
        <p:txBody>
          <a:bodyPr/>
          <a:lstStyle/>
          <a:p>
            <a:fld id="{85EA47E5-AC31-4FC6-97AC-BCE072676834}" type="slidenum">
              <a:rPr lang="en-US" smtClean="0"/>
              <a:pPr/>
              <a:t>32</a:t>
            </a:fld>
            <a:endParaRPr lang="en-US" dirty="0"/>
          </a:p>
        </p:txBody>
      </p:sp>
      <p:grpSp>
        <p:nvGrpSpPr>
          <p:cNvPr id="5" name="Group 4"/>
          <p:cNvGrpSpPr/>
          <p:nvPr/>
        </p:nvGrpSpPr>
        <p:grpSpPr>
          <a:xfrm>
            <a:off x="4183706" y="6029036"/>
            <a:ext cx="3688773" cy="654627"/>
            <a:chOff x="4194097" y="6066848"/>
            <a:chExt cx="3688773" cy="654627"/>
          </a:xfrm>
        </p:grpSpPr>
        <p:sp>
          <p:nvSpPr>
            <p:cNvPr id="6" name="TextBox 5">
              <a:hlinkClick r:id="rId2"/>
            </p:cNvPr>
            <p:cNvSpPr txBox="1"/>
            <p:nvPr/>
          </p:nvSpPr>
          <p:spPr>
            <a:xfrm>
              <a:off x="4318788" y="6274475"/>
              <a:ext cx="3564082" cy="369332"/>
            </a:xfrm>
            <a:prstGeom prst="rect">
              <a:avLst/>
            </a:prstGeom>
            <a:noFill/>
          </p:spPr>
          <p:txBody>
            <a:bodyPr wrap="square" rtlCol="0">
              <a:spAutoFit/>
            </a:bodyPr>
            <a:lstStyle/>
            <a:p>
              <a:pPr algn="ctr"/>
              <a:r>
                <a:rPr lang="en-US" dirty="0">
                  <a:hlinkClick r:id="rId3"/>
                </a:rPr>
                <a:t>Creditable Compensation</a:t>
              </a:r>
              <a:endParaRPr lang="en-US" dirty="0"/>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94097" y="6066848"/>
              <a:ext cx="553620" cy="654627"/>
            </a:xfrm>
            <a:prstGeom prst="rect">
              <a:avLst/>
            </a:prstGeom>
          </p:spPr>
        </p:pic>
      </p:grpSp>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610600" y="2156060"/>
            <a:ext cx="2704620" cy="3423826"/>
          </a:xfrm>
          <a:prstGeom prst="rect">
            <a:avLst/>
          </a:prstGeom>
        </p:spPr>
      </p:pic>
    </p:spTree>
    <p:extLst>
      <p:ext uri="{BB962C8B-B14F-4D97-AF65-F5344CB8AC3E}">
        <p14:creationId xmlns:p14="http://schemas.microsoft.com/office/powerpoint/2010/main" val="82109603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p:txBody>
          <a:bodyPr vert="horz" lIns="0" tIns="0" rIns="0" bIns="0" rtlCol="0" anchor="t">
            <a:normAutofit/>
          </a:bodyPr>
          <a:lstStyle/>
          <a:p>
            <a:pPr marL="0" indent="0">
              <a:buNone/>
            </a:pPr>
            <a:r>
              <a:rPr lang="en-US" sz="3200" b="1" dirty="0"/>
              <a:t>Creditable:</a:t>
            </a:r>
            <a:endParaRPr lang="en-US" sz="3200" b="1"/>
          </a:p>
          <a:p>
            <a:pPr lvl="1"/>
            <a:r>
              <a:rPr lang="en-US" sz="2800" dirty="0"/>
              <a:t>Stipends for sponsorship of classes or clubs</a:t>
            </a:r>
          </a:p>
          <a:p>
            <a:pPr lvl="1"/>
            <a:r>
              <a:rPr lang="en-US" sz="2800" dirty="0"/>
              <a:t>Stipends for department head</a:t>
            </a:r>
          </a:p>
          <a:p>
            <a:pPr lvl="1"/>
            <a:r>
              <a:rPr lang="en-US" sz="2800" dirty="0"/>
              <a:t>Pay for additional duties</a:t>
            </a:r>
          </a:p>
          <a:p>
            <a:pPr lvl="1"/>
            <a:r>
              <a:rPr lang="en-US" sz="2800" dirty="0"/>
              <a:t>Overtime when paid as earned</a:t>
            </a:r>
          </a:p>
          <a:p>
            <a:pPr lvl="1"/>
            <a:r>
              <a:rPr lang="en-US" sz="2800" dirty="0"/>
              <a:t>Paid time off in lieu of working</a:t>
            </a:r>
          </a:p>
          <a:p>
            <a:endParaRPr lang="en-US" sz="3200" dirty="0"/>
          </a:p>
          <a:p>
            <a:endParaRPr lang="en-US" sz="3200" dirty="0"/>
          </a:p>
          <a:p>
            <a:pPr lvl="1"/>
            <a:endParaRPr lang="en-US" sz="2800" dirty="0"/>
          </a:p>
          <a:p>
            <a:pPr lvl="1"/>
            <a:endParaRPr lang="en-US" sz="2800" dirty="0"/>
          </a:p>
        </p:txBody>
      </p:sp>
      <p:sp>
        <p:nvSpPr>
          <p:cNvPr id="2" name="Content Placeholder 1">
            <a:extLst>
              <a:ext uri="{FF2B5EF4-FFF2-40B4-BE49-F238E27FC236}">
                <a16:creationId xmlns:a16="http://schemas.microsoft.com/office/drawing/2014/main" id="{C75D70FE-B41A-4881-9976-7976D6DEC223}"/>
              </a:ext>
            </a:extLst>
          </p:cNvPr>
          <p:cNvSpPr>
            <a:spLocks noGrp="1"/>
          </p:cNvSpPr>
          <p:nvPr>
            <p:ph sz="half" idx="2"/>
          </p:nvPr>
        </p:nvSpPr>
        <p:spPr/>
        <p:txBody>
          <a:bodyPr vert="horz" lIns="0" tIns="0" rIns="0" bIns="0" rtlCol="0" anchor="t">
            <a:normAutofit/>
          </a:bodyPr>
          <a:lstStyle/>
          <a:p>
            <a:pPr marL="0" indent="0">
              <a:buNone/>
            </a:pPr>
            <a:r>
              <a:rPr lang="en-US" sz="3200" b="1" dirty="0">
                <a:ea typeface="+mn-lt"/>
                <a:cs typeface="+mn-lt"/>
              </a:rPr>
              <a:t>Not Creditable: </a:t>
            </a:r>
            <a:endParaRPr lang="en-US" sz="3200" b="1" dirty="0"/>
          </a:p>
          <a:p>
            <a:pPr lvl="1"/>
            <a:r>
              <a:rPr lang="en-US" sz="2800" dirty="0">
                <a:ea typeface="+mn-lt"/>
                <a:cs typeface="+mn-lt"/>
              </a:rPr>
              <a:t>Bonuses</a:t>
            </a:r>
          </a:p>
          <a:p>
            <a:pPr lvl="1"/>
            <a:r>
              <a:rPr lang="en-US" sz="2800" dirty="0">
                <a:ea typeface="+mn-lt"/>
                <a:cs typeface="+mn-lt"/>
              </a:rPr>
              <a:t>Incentives</a:t>
            </a:r>
          </a:p>
          <a:p>
            <a:pPr lvl="1"/>
            <a:r>
              <a:rPr lang="en-US" sz="2800" dirty="0">
                <a:ea typeface="+mn-lt"/>
                <a:cs typeface="+mn-lt"/>
              </a:rPr>
              <a:t>Reimbursements</a:t>
            </a:r>
          </a:p>
          <a:p>
            <a:pPr lvl="1"/>
            <a:r>
              <a:rPr lang="en-US" sz="2800" dirty="0">
                <a:ea typeface="+mn-lt"/>
                <a:cs typeface="+mn-lt"/>
              </a:rPr>
              <a:t>Overtime when paid at a later date</a:t>
            </a:r>
          </a:p>
          <a:p>
            <a:pPr lvl="1"/>
            <a:r>
              <a:rPr lang="en-US" sz="2800" dirty="0">
                <a:ea typeface="+mn-lt"/>
                <a:cs typeface="+mn-lt"/>
              </a:rPr>
              <a:t>Pay for unused leave</a:t>
            </a:r>
            <a:endParaRPr lang="en-US" sz="2800" dirty="0"/>
          </a:p>
        </p:txBody>
      </p:sp>
      <p:sp>
        <p:nvSpPr>
          <p:cNvPr id="4" name="Slide Number Placeholder 3"/>
          <p:cNvSpPr>
            <a:spLocks noGrp="1"/>
          </p:cNvSpPr>
          <p:nvPr>
            <p:ph type="sldNum" sz="quarter" idx="12"/>
          </p:nvPr>
        </p:nvSpPr>
        <p:spPr/>
        <p:txBody>
          <a:bodyPr/>
          <a:lstStyle/>
          <a:p>
            <a:fld id="{85EA47E5-AC31-4FC6-97AC-BCE072676834}" type="slidenum">
              <a:rPr lang="en-US" smtClean="0"/>
              <a:pPr/>
              <a:t>33</a:t>
            </a:fld>
            <a:endParaRPr lang="en-US"/>
          </a:p>
        </p:txBody>
      </p:sp>
      <p:sp>
        <p:nvSpPr>
          <p:cNvPr id="5" name="Title 1"/>
          <p:cNvSpPr>
            <a:spLocks noGrp="1"/>
          </p:cNvSpPr>
          <p:nvPr>
            <p:ph type="title"/>
          </p:nvPr>
        </p:nvSpPr>
        <p:spPr/>
        <p:txBody>
          <a:bodyPr/>
          <a:lstStyle/>
          <a:p>
            <a:r>
              <a:rPr lang="en-US"/>
              <a:t>TRS Creditable Compensation Examples</a:t>
            </a:r>
            <a:endParaRPr lang="en-US" dirty="0"/>
          </a:p>
        </p:txBody>
      </p:sp>
    </p:spTree>
    <p:extLst>
      <p:ext uri="{BB962C8B-B14F-4D97-AF65-F5344CB8AC3E}">
        <p14:creationId xmlns:p14="http://schemas.microsoft.com/office/powerpoint/2010/main" val="217389863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84F5FF-02F3-4611-A572-BD4F73DD1637}"/>
              </a:ext>
            </a:extLst>
          </p:cNvPr>
          <p:cNvSpPr>
            <a:spLocks noGrp="1"/>
          </p:cNvSpPr>
          <p:nvPr>
            <p:ph type="title"/>
          </p:nvPr>
        </p:nvSpPr>
        <p:spPr/>
        <p:txBody>
          <a:bodyPr/>
          <a:lstStyle/>
          <a:p>
            <a:r>
              <a:rPr lang="en-US" dirty="0"/>
              <a:t>Online Resources for Creditable Compensation</a:t>
            </a:r>
          </a:p>
        </p:txBody>
      </p:sp>
      <p:sp>
        <p:nvSpPr>
          <p:cNvPr id="4" name="Slide Number Placeholder 3">
            <a:extLst>
              <a:ext uri="{FF2B5EF4-FFF2-40B4-BE49-F238E27FC236}">
                <a16:creationId xmlns:a16="http://schemas.microsoft.com/office/drawing/2014/main" id="{89DF30B1-CE33-4806-A63C-00088B5FA0D4}"/>
              </a:ext>
            </a:extLst>
          </p:cNvPr>
          <p:cNvSpPr>
            <a:spLocks noGrp="1"/>
          </p:cNvSpPr>
          <p:nvPr>
            <p:ph type="sldNum" sz="quarter" idx="12"/>
          </p:nvPr>
        </p:nvSpPr>
        <p:spPr/>
        <p:txBody>
          <a:bodyPr/>
          <a:lstStyle/>
          <a:p>
            <a:fld id="{EBB06CB8-09CA-444F-B64E-B134B812EDE5}" type="slidenum">
              <a:rPr lang="en-US" smtClean="0"/>
              <a:t>34</a:t>
            </a:fld>
            <a:endParaRPr lang="en-US"/>
          </a:p>
        </p:txBody>
      </p:sp>
      <p:pic>
        <p:nvPicPr>
          <p:cNvPr id="5" name="Content Placeholder 4">
            <a:extLst>
              <a:ext uri="{FF2B5EF4-FFF2-40B4-BE49-F238E27FC236}">
                <a16:creationId xmlns:a16="http://schemas.microsoft.com/office/drawing/2014/main" id="{BB63616A-14FE-4AEF-8D0F-1550E1D8F69A}"/>
              </a:ext>
            </a:extLst>
          </p:cNvPr>
          <p:cNvPicPr>
            <a:picLocks noGrp="1" noChangeAspect="1"/>
          </p:cNvPicPr>
          <p:nvPr>
            <p:ph idx="1"/>
          </p:nvPr>
        </p:nvPicPr>
        <p:blipFill>
          <a:blip r:embed="rId2"/>
          <a:stretch>
            <a:fillRect/>
          </a:stretch>
        </p:blipFill>
        <p:spPr>
          <a:xfrm>
            <a:off x="1002600" y="1484313"/>
            <a:ext cx="10186799" cy="4692650"/>
          </a:xfrm>
          <a:prstGeom prst="rect">
            <a:avLst/>
          </a:prstGeom>
        </p:spPr>
      </p:pic>
      <p:sp>
        <p:nvSpPr>
          <p:cNvPr id="6" name="Right Arrow 5">
            <a:extLst>
              <a:ext uri="{FF2B5EF4-FFF2-40B4-BE49-F238E27FC236}">
                <a16:creationId xmlns:a16="http://schemas.microsoft.com/office/drawing/2014/main" id="{D96EF873-7E41-4AA7-8147-49EA4F951DA7}"/>
              </a:ext>
            </a:extLst>
          </p:cNvPr>
          <p:cNvSpPr/>
          <p:nvPr/>
        </p:nvSpPr>
        <p:spPr>
          <a:xfrm flipH="1">
            <a:off x="9267553" y="3402442"/>
            <a:ext cx="1921846" cy="339134"/>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3458844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TRS Member Contributions</a:t>
            </a:r>
            <a:endParaRPr lang="en-US" dirty="0"/>
          </a:p>
        </p:txBody>
      </p:sp>
      <p:sp>
        <p:nvSpPr>
          <p:cNvPr id="3" name="Content Placeholder 2"/>
          <p:cNvSpPr>
            <a:spLocks noGrp="1"/>
          </p:cNvSpPr>
          <p:nvPr>
            <p:ph idx="1"/>
          </p:nvPr>
        </p:nvSpPr>
        <p:spPr>
          <a:xfrm>
            <a:off x="838200" y="1484986"/>
            <a:ext cx="6434470" cy="4691977"/>
          </a:xfrm>
        </p:spPr>
        <p:txBody>
          <a:bodyPr>
            <a:normAutofit/>
          </a:bodyPr>
          <a:lstStyle/>
          <a:p>
            <a:endParaRPr lang="en-US" sz="3200" dirty="0"/>
          </a:p>
          <a:p>
            <a:r>
              <a:rPr lang="en-US" sz="3200" dirty="0"/>
              <a:t>Member Retirement Contribution</a:t>
            </a:r>
          </a:p>
          <a:p>
            <a:pPr lvl="1"/>
            <a:r>
              <a:rPr lang="en-US" sz="2800" dirty="0"/>
              <a:t>7.7% of TRS Creditable Compensation</a:t>
            </a:r>
          </a:p>
          <a:p>
            <a:pPr lvl="1"/>
            <a:endParaRPr lang="en-US" sz="2800" dirty="0"/>
          </a:p>
          <a:p>
            <a:r>
              <a:rPr lang="en-US" sz="3200" dirty="0"/>
              <a:t>Special Service Credit Purchase </a:t>
            </a:r>
          </a:p>
          <a:p>
            <a:pPr lvl="1"/>
            <a:r>
              <a:rPr lang="en-US" sz="2800" dirty="0"/>
              <a:t>Member must have active installment agreement with TRS for payroll deduction</a:t>
            </a:r>
          </a:p>
          <a:p>
            <a:endParaRPr lang="en-US" sz="3200" dirty="0"/>
          </a:p>
        </p:txBody>
      </p:sp>
      <p:sp>
        <p:nvSpPr>
          <p:cNvPr id="4" name="Slide Number Placeholder 3"/>
          <p:cNvSpPr>
            <a:spLocks noGrp="1"/>
          </p:cNvSpPr>
          <p:nvPr>
            <p:ph type="sldNum" sz="quarter" idx="12"/>
          </p:nvPr>
        </p:nvSpPr>
        <p:spPr/>
        <p:txBody>
          <a:bodyPr/>
          <a:lstStyle/>
          <a:p>
            <a:fld id="{85EA47E5-AC31-4FC6-97AC-BCE072676834}" type="slidenum">
              <a:rPr lang="en-US" smtClean="0"/>
              <a:pPr/>
              <a:t>35</a:t>
            </a:fld>
            <a:endParaRPr lang="en-US" dirty="0"/>
          </a:p>
        </p:txBody>
      </p:sp>
      <p:pic>
        <p:nvPicPr>
          <p:cNvPr id="4098" name="Picture 2"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53008" y="1984743"/>
            <a:ext cx="2540190" cy="25401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956246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7AD08DD-01AE-4DAA-9A0A-EAE5E7D45B83}"/>
              </a:ext>
            </a:extLst>
          </p:cNvPr>
          <p:cNvSpPr>
            <a:spLocks noGrp="1"/>
          </p:cNvSpPr>
          <p:nvPr>
            <p:ph type="title"/>
          </p:nvPr>
        </p:nvSpPr>
        <p:spPr/>
        <p:txBody>
          <a:bodyPr/>
          <a:lstStyle/>
          <a:p>
            <a:r>
              <a:rPr lang="en-US" dirty="0"/>
              <a:t>Employer Contribution on the Regular Payroll Report</a:t>
            </a:r>
          </a:p>
        </p:txBody>
      </p:sp>
      <p:sp>
        <p:nvSpPr>
          <p:cNvPr id="4" name="Content Placeholder 3">
            <a:extLst>
              <a:ext uri="{FF2B5EF4-FFF2-40B4-BE49-F238E27FC236}">
                <a16:creationId xmlns:a16="http://schemas.microsoft.com/office/drawing/2014/main" id="{8A9F2574-114D-400D-A151-BE7FFE936EEE}"/>
              </a:ext>
            </a:extLst>
          </p:cNvPr>
          <p:cNvSpPr>
            <a:spLocks noGrp="1"/>
          </p:cNvSpPr>
          <p:nvPr>
            <p:ph idx="1"/>
          </p:nvPr>
        </p:nvSpPr>
        <p:spPr/>
        <p:txBody>
          <a:bodyPr/>
          <a:lstStyle/>
          <a:p>
            <a:pPr marL="0" indent="0">
              <a:buNone/>
            </a:pPr>
            <a:r>
              <a:rPr lang="en-US" dirty="0"/>
              <a:t>Higher Education Employers</a:t>
            </a:r>
          </a:p>
          <a:p>
            <a:pPr lvl="1"/>
            <a:r>
              <a:rPr lang="en-US" sz="3200" dirty="0"/>
              <a:t>Federal Fund/Private Grant</a:t>
            </a:r>
          </a:p>
          <a:p>
            <a:pPr lvl="1"/>
            <a:r>
              <a:rPr lang="en-US" sz="3200" dirty="0"/>
              <a:t>Reporting Employer Payment for New Members </a:t>
            </a:r>
          </a:p>
          <a:p>
            <a:pPr lvl="1"/>
            <a:r>
              <a:rPr lang="en-US" sz="3200" dirty="0"/>
              <a:t>Non-educational/General-Funds (public senior colleges, universities, and medical and dental schools)</a:t>
            </a:r>
          </a:p>
          <a:p>
            <a:pPr lvl="1"/>
            <a:r>
              <a:rPr lang="en-US" sz="3200" dirty="0"/>
              <a:t>Educational/General-Local Funds (public junior colleges, senior colleges, universities, medical and dental schools) </a:t>
            </a:r>
          </a:p>
          <a:p>
            <a:pPr lvl="1"/>
            <a:r>
              <a:rPr lang="en-US" sz="3200" dirty="0"/>
              <a:t>Community/Junior College (community and junior colleges only)</a:t>
            </a:r>
          </a:p>
          <a:p>
            <a:endParaRPr lang="en-US" dirty="0"/>
          </a:p>
        </p:txBody>
      </p:sp>
      <p:sp>
        <p:nvSpPr>
          <p:cNvPr id="2" name="Slide Number Placeholder 1">
            <a:extLst>
              <a:ext uri="{FF2B5EF4-FFF2-40B4-BE49-F238E27FC236}">
                <a16:creationId xmlns:a16="http://schemas.microsoft.com/office/drawing/2014/main" id="{44C92C6D-CEB0-4492-BA26-4D59ACBC81FC}"/>
              </a:ext>
            </a:extLst>
          </p:cNvPr>
          <p:cNvSpPr>
            <a:spLocks noGrp="1"/>
          </p:cNvSpPr>
          <p:nvPr>
            <p:ph type="sldNum" sz="quarter" idx="12"/>
          </p:nvPr>
        </p:nvSpPr>
        <p:spPr/>
        <p:txBody>
          <a:bodyPr/>
          <a:lstStyle/>
          <a:p>
            <a:fld id="{EBB06CB8-09CA-444F-B64E-B134B812EDE5}" type="slidenum">
              <a:rPr lang="en-US" smtClean="0"/>
              <a:t>36</a:t>
            </a:fld>
            <a:endParaRPr lang="en-US"/>
          </a:p>
        </p:txBody>
      </p:sp>
    </p:spTree>
    <p:extLst>
      <p:ext uri="{BB962C8B-B14F-4D97-AF65-F5344CB8AC3E}">
        <p14:creationId xmlns:p14="http://schemas.microsoft.com/office/powerpoint/2010/main" val="80853223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RP Report – New Member</a:t>
            </a:r>
            <a:endParaRPr lang="en-US" dirty="0"/>
          </a:p>
        </p:txBody>
      </p:sp>
      <p:sp>
        <p:nvSpPr>
          <p:cNvPr id="13" name="Content Placeholder 2"/>
          <p:cNvSpPr>
            <a:spLocks noGrp="1"/>
          </p:cNvSpPr>
          <p:nvPr>
            <p:ph idx="1"/>
          </p:nvPr>
        </p:nvSpPr>
        <p:spPr/>
        <p:txBody>
          <a:bodyPr/>
          <a:lstStyle/>
          <a:p>
            <a:r>
              <a:rPr lang="en-US" dirty="0"/>
              <a:t>New Member Contributions are due on pay received during an employee’s first 90 days of TRS membership, not when the employee is paid for work performed during the first 90 days. </a:t>
            </a:r>
          </a:p>
          <a:p>
            <a:r>
              <a:rPr lang="en-US" dirty="0"/>
              <a:t>Do not report the new member with Federal Fund/Private Grant, Educational/General-Local, or Non-Educational/General Contributions until AFTER the first 90 days of employment (if applicable). </a:t>
            </a:r>
          </a:p>
          <a:p>
            <a:r>
              <a:rPr lang="en-US" dirty="0"/>
              <a:t>If employee termed in prior report period, current report period is only final compensation. New Member is not due for final month. </a:t>
            </a:r>
          </a:p>
        </p:txBody>
      </p:sp>
      <p:sp>
        <p:nvSpPr>
          <p:cNvPr id="4" name="Slide Number Placeholder 3"/>
          <p:cNvSpPr>
            <a:spLocks noGrp="1"/>
          </p:cNvSpPr>
          <p:nvPr>
            <p:ph type="sldNum" sz="quarter" idx="12"/>
          </p:nvPr>
        </p:nvSpPr>
        <p:spPr/>
        <p:txBody>
          <a:bodyPr/>
          <a:lstStyle/>
          <a:p>
            <a:fld id="{85EA47E5-AC31-4FC6-97AC-BCE072676834}" type="slidenum">
              <a:rPr lang="en-US" smtClean="0"/>
              <a:pPr/>
              <a:t>37</a:t>
            </a:fld>
            <a:endParaRPr lang="en-US" dirty="0"/>
          </a:p>
        </p:txBody>
      </p:sp>
    </p:spTree>
    <p:extLst>
      <p:ext uri="{BB962C8B-B14F-4D97-AF65-F5344CB8AC3E}">
        <p14:creationId xmlns:p14="http://schemas.microsoft.com/office/powerpoint/2010/main" val="43349072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New Member Contribution Example</a:t>
            </a:r>
            <a:endParaRPr lang="en-US" dirty="0"/>
          </a:p>
        </p:txBody>
      </p:sp>
      <p:sp>
        <p:nvSpPr>
          <p:cNvPr id="4" name="Slide Number Placeholder 3"/>
          <p:cNvSpPr>
            <a:spLocks noGrp="1"/>
          </p:cNvSpPr>
          <p:nvPr>
            <p:ph type="sldNum" sz="quarter" idx="12"/>
          </p:nvPr>
        </p:nvSpPr>
        <p:spPr/>
        <p:txBody>
          <a:bodyPr/>
          <a:lstStyle/>
          <a:p>
            <a:fld id="{85EA47E5-AC31-4FC6-97AC-BCE072676834}" type="slidenum">
              <a:rPr lang="en-US" smtClean="0"/>
              <a:pPr/>
              <a:t>38</a:t>
            </a:fld>
            <a:endParaRPr lang="en-US" dirty="0"/>
          </a:p>
        </p:txBody>
      </p:sp>
      <p:sp>
        <p:nvSpPr>
          <p:cNvPr id="6" name="Rounded Rectangle 5"/>
          <p:cNvSpPr/>
          <p:nvPr/>
        </p:nvSpPr>
        <p:spPr>
          <a:xfrm>
            <a:off x="838197" y="3827721"/>
            <a:ext cx="3200400" cy="2349242"/>
          </a:xfrm>
          <a:prstGeom prst="roundRect">
            <a:avLst/>
          </a:prstGeom>
        </p:spPr>
        <p:style>
          <a:lnRef idx="1">
            <a:schemeClr val="accent1"/>
          </a:lnRef>
          <a:fillRef idx="2">
            <a:schemeClr val="accent1"/>
          </a:fillRef>
          <a:effectRef idx="1">
            <a:schemeClr val="accent1"/>
          </a:effectRef>
          <a:fontRef idx="minor">
            <a:schemeClr val="dk1"/>
          </a:fontRef>
        </p:style>
        <p:txBody>
          <a:bodyPr rtlCol="0" anchor="t"/>
          <a:lstStyle/>
          <a:p>
            <a:pPr algn="ctr"/>
            <a:r>
              <a:rPr lang="en-US" sz="2800" dirty="0"/>
              <a:t>No New Member contributions due</a:t>
            </a:r>
          </a:p>
          <a:p>
            <a:pPr algn="ctr"/>
            <a:r>
              <a:rPr lang="en-US" sz="2800" i="1" dirty="0"/>
              <a:t>Would not pay any other state contributions</a:t>
            </a:r>
          </a:p>
        </p:txBody>
      </p:sp>
      <p:sp>
        <p:nvSpPr>
          <p:cNvPr id="8" name="Rounded Rectangle 7"/>
          <p:cNvSpPr/>
          <p:nvPr/>
        </p:nvSpPr>
        <p:spPr>
          <a:xfrm>
            <a:off x="838199" y="1488459"/>
            <a:ext cx="3200400" cy="2111395"/>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t"/>
          <a:lstStyle/>
          <a:p>
            <a:pPr algn="ctr"/>
            <a:r>
              <a:rPr lang="en-US" sz="3200" b="1" u="sng" dirty="0"/>
              <a:t>September</a:t>
            </a:r>
          </a:p>
          <a:p>
            <a:pPr algn="ctr"/>
            <a:r>
              <a:rPr lang="en-US" sz="2800" dirty="0"/>
              <a:t>Started 9/1</a:t>
            </a:r>
          </a:p>
          <a:p>
            <a:pPr algn="ctr"/>
            <a:r>
              <a:rPr lang="en-US" sz="2800" dirty="0"/>
              <a:t>20 days</a:t>
            </a:r>
          </a:p>
          <a:p>
            <a:pPr algn="ctr"/>
            <a:r>
              <a:rPr lang="en-US" sz="2800" dirty="0"/>
              <a:t>$0 pay</a:t>
            </a:r>
          </a:p>
        </p:txBody>
      </p:sp>
      <p:sp>
        <p:nvSpPr>
          <p:cNvPr id="9" name="Rounded Rectangle 8"/>
          <p:cNvSpPr/>
          <p:nvPr/>
        </p:nvSpPr>
        <p:spPr>
          <a:xfrm>
            <a:off x="4494915" y="1484986"/>
            <a:ext cx="3200400" cy="2111395"/>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t"/>
          <a:lstStyle/>
          <a:p>
            <a:pPr algn="ctr"/>
            <a:r>
              <a:rPr lang="en-US" sz="3200" b="1" u="sng" dirty="0"/>
              <a:t>October</a:t>
            </a:r>
          </a:p>
          <a:p>
            <a:pPr algn="ctr"/>
            <a:r>
              <a:rPr lang="en-US" sz="2800" dirty="0"/>
              <a:t>Terminated 10/31 </a:t>
            </a:r>
          </a:p>
          <a:p>
            <a:pPr algn="ctr"/>
            <a:r>
              <a:rPr lang="en-US" sz="2800" dirty="0"/>
              <a:t>23 days</a:t>
            </a:r>
          </a:p>
          <a:p>
            <a:pPr algn="ctr"/>
            <a:r>
              <a:rPr lang="en-US" sz="2800" dirty="0"/>
              <a:t>$5,000 pay</a:t>
            </a:r>
          </a:p>
        </p:txBody>
      </p:sp>
      <p:sp>
        <p:nvSpPr>
          <p:cNvPr id="10" name="Rounded Rectangle 9"/>
          <p:cNvSpPr/>
          <p:nvPr/>
        </p:nvSpPr>
        <p:spPr>
          <a:xfrm>
            <a:off x="8151631" y="1488458"/>
            <a:ext cx="3200400" cy="2111395"/>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t"/>
          <a:lstStyle/>
          <a:p>
            <a:pPr algn="ctr"/>
            <a:r>
              <a:rPr lang="en-US" sz="3200" b="1" u="sng" dirty="0"/>
              <a:t>November</a:t>
            </a:r>
          </a:p>
          <a:p>
            <a:pPr algn="ctr"/>
            <a:endParaRPr lang="en-US" sz="2800" dirty="0"/>
          </a:p>
          <a:p>
            <a:pPr algn="ctr"/>
            <a:r>
              <a:rPr lang="en-US" sz="2800" dirty="0"/>
              <a:t>0 days</a:t>
            </a:r>
          </a:p>
          <a:p>
            <a:pPr algn="ctr"/>
            <a:r>
              <a:rPr lang="en-US" sz="2800" dirty="0"/>
              <a:t>$5,000 pay</a:t>
            </a:r>
          </a:p>
          <a:p>
            <a:pPr algn="ctr"/>
            <a:endParaRPr lang="en-US" sz="2800" dirty="0"/>
          </a:p>
        </p:txBody>
      </p:sp>
      <p:sp>
        <p:nvSpPr>
          <p:cNvPr id="11" name="Rounded Rectangle 10"/>
          <p:cNvSpPr/>
          <p:nvPr/>
        </p:nvSpPr>
        <p:spPr>
          <a:xfrm>
            <a:off x="8151631" y="3827721"/>
            <a:ext cx="3200400" cy="2349242"/>
          </a:xfrm>
          <a:prstGeom prst="roundRect">
            <a:avLst/>
          </a:prstGeom>
        </p:spPr>
        <p:style>
          <a:lnRef idx="1">
            <a:schemeClr val="accent1"/>
          </a:lnRef>
          <a:fillRef idx="2">
            <a:schemeClr val="accent1"/>
          </a:fillRef>
          <a:effectRef idx="1">
            <a:schemeClr val="accent1"/>
          </a:effectRef>
          <a:fontRef idx="minor">
            <a:schemeClr val="dk1"/>
          </a:fontRef>
        </p:style>
        <p:txBody>
          <a:bodyPr rtlCol="0" anchor="t"/>
          <a:lstStyle/>
          <a:p>
            <a:pPr algn="ctr"/>
            <a:r>
              <a:rPr lang="en-US" sz="2800" dirty="0"/>
              <a:t>No New Member contributions due</a:t>
            </a:r>
          </a:p>
          <a:p>
            <a:pPr algn="ctr"/>
            <a:r>
              <a:rPr lang="en-US" sz="2800" i="1" dirty="0"/>
              <a:t>Would pay any other state contributions</a:t>
            </a:r>
          </a:p>
        </p:txBody>
      </p:sp>
      <p:sp>
        <p:nvSpPr>
          <p:cNvPr id="12" name="Rounded Rectangle 11"/>
          <p:cNvSpPr/>
          <p:nvPr/>
        </p:nvSpPr>
        <p:spPr>
          <a:xfrm>
            <a:off x="4494915" y="3827721"/>
            <a:ext cx="3200400" cy="2349242"/>
          </a:xfrm>
          <a:prstGeom prst="roundRect">
            <a:avLst/>
          </a:prstGeom>
        </p:spPr>
        <p:style>
          <a:lnRef idx="1">
            <a:schemeClr val="accent1"/>
          </a:lnRef>
          <a:fillRef idx="2">
            <a:schemeClr val="accent1"/>
          </a:fillRef>
          <a:effectRef idx="1">
            <a:schemeClr val="accent1"/>
          </a:effectRef>
          <a:fontRef idx="minor">
            <a:schemeClr val="dk1"/>
          </a:fontRef>
        </p:style>
        <p:txBody>
          <a:bodyPr rtlCol="0" anchor="t"/>
          <a:lstStyle/>
          <a:p>
            <a:pPr algn="ctr"/>
            <a:r>
              <a:rPr lang="en-US" sz="2800" dirty="0"/>
              <a:t>New Member contributions due</a:t>
            </a:r>
          </a:p>
          <a:p>
            <a:pPr algn="ctr"/>
            <a:r>
              <a:rPr lang="en-US" sz="2800" i="1" dirty="0"/>
              <a:t>No other state contributions</a:t>
            </a:r>
          </a:p>
        </p:txBody>
      </p:sp>
    </p:spTree>
    <p:extLst>
      <p:ext uri="{BB962C8B-B14F-4D97-AF65-F5344CB8AC3E}">
        <p14:creationId xmlns:p14="http://schemas.microsoft.com/office/powerpoint/2010/main" val="9786197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RP Report – Federal Fund/Private Grant</a:t>
            </a:r>
            <a:endParaRPr lang="en-US" dirty="0"/>
          </a:p>
        </p:txBody>
      </p:sp>
      <p:sp>
        <p:nvSpPr>
          <p:cNvPr id="3" name="Content Placeholder 2"/>
          <p:cNvSpPr>
            <a:spLocks noGrp="1"/>
          </p:cNvSpPr>
          <p:nvPr>
            <p:ph idx="1"/>
          </p:nvPr>
        </p:nvSpPr>
        <p:spPr/>
        <p:txBody>
          <a:bodyPr vert="horz" lIns="0" tIns="0" rIns="0" bIns="0" rtlCol="0" anchor="t">
            <a:normAutofit/>
          </a:bodyPr>
          <a:lstStyle/>
          <a:p>
            <a:pPr marL="0" indent="0">
              <a:buNone/>
            </a:pPr>
            <a:r>
              <a:rPr lang="en-US" sz="3200" dirty="0"/>
              <a:t>Purpose - to report on a monthly basis the total amount of salary paid from federal funds and private grants to TRS-eligible employees and to reimburse the State for the State contribution due on the salary</a:t>
            </a:r>
            <a:endParaRPr lang="en-US"/>
          </a:p>
          <a:p>
            <a:endParaRPr lang="en-US" dirty="0"/>
          </a:p>
        </p:txBody>
      </p:sp>
      <p:sp>
        <p:nvSpPr>
          <p:cNvPr id="4" name="Slide Number Placeholder 3"/>
          <p:cNvSpPr>
            <a:spLocks noGrp="1"/>
          </p:cNvSpPr>
          <p:nvPr>
            <p:ph type="sldNum" sz="quarter" idx="12"/>
          </p:nvPr>
        </p:nvSpPr>
        <p:spPr/>
        <p:txBody>
          <a:bodyPr/>
          <a:lstStyle/>
          <a:p>
            <a:fld id="{85EA47E5-AC31-4FC6-97AC-BCE072676834}" type="slidenum">
              <a:rPr lang="en-US" smtClean="0"/>
              <a:pPr/>
              <a:t>39</a:t>
            </a:fld>
            <a:endParaRPr lang="en-US" dirty="0"/>
          </a:p>
        </p:txBody>
      </p:sp>
      <p:pic>
        <p:nvPicPr>
          <p:cNvPr id="8194" name="Picture 2" descr="Image result for federal grant mone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35226" y="3830974"/>
            <a:ext cx="3316133" cy="22003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059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35EB43-8F6C-4C18-A1F1-3C0032A5ACFB}"/>
              </a:ext>
            </a:extLst>
          </p:cNvPr>
          <p:cNvSpPr>
            <a:spLocks noGrp="1"/>
          </p:cNvSpPr>
          <p:nvPr>
            <p:ph type="title"/>
          </p:nvPr>
        </p:nvSpPr>
        <p:spPr/>
        <p:txBody>
          <a:bodyPr/>
          <a:lstStyle/>
          <a:p>
            <a:r>
              <a:rPr lang="en-US" dirty="0"/>
              <a:t>Online Resources – Payroll Manuals</a:t>
            </a:r>
          </a:p>
        </p:txBody>
      </p:sp>
      <p:sp>
        <p:nvSpPr>
          <p:cNvPr id="4" name="Slide Number Placeholder 3">
            <a:extLst>
              <a:ext uri="{FF2B5EF4-FFF2-40B4-BE49-F238E27FC236}">
                <a16:creationId xmlns:a16="http://schemas.microsoft.com/office/drawing/2014/main" id="{904BA629-B380-499F-81EB-493E2682CE5F}"/>
              </a:ext>
            </a:extLst>
          </p:cNvPr>
          <p:cNvSpPr>
            <a:spLocks noGrp="1"/>
          </p:cNvSpPr>
          <p:nvPr>
            <p:ph type="sldNum" sz="quarter" idx="12"/>
          </p:nvPr>
        </p:nvSpPr>
        <p:spPr/>
        <p:txBody>
          <a:bodyPr/>
          <a:lstStyle/>
          <a:p>
            <a:fld id="{EBB06CB8-09CA-444F-B64E-B134B812EDE5}" type="slidenum">
              <a:rPr lang="en-US" smtClean="0"/>
              <a:t>4</a:t>
            </a:fld>
            <a:endParaRPr lang="en-US"/>
          </a:p>
        </p:txBody>
      </p:sp>
      <p:pic>
        <p:nvPicPr>
          <p:cNvPr id="5" name="Content Placeholder 4">
            <a:extLst>
              <a:ext uri="{FF2B5EF4-FFF2-40B4-BE49-F238E27FC236}">
                <a16:creationId xmlns:a16="http://schemas.microsoft.com/office/drawing/2014/main" id="{8A99836F-549A-40F4-B4E7-8573D3A77562}"/>
              </a:ext>
            </a:extLst>
          </p:cNvPr>
          <p:cNvPicPr>
            <a:picLocks noGrp="1" noChangeAspect="1"/>
          </p:cNvPicPr>
          <p:nvPr>
            <p:ph idx="1"/>
          </p:nvPr>
        </p:nvPicPr>
        <p:blipFill>
          <a:blip r:embed="rId2"/>
          <a:stretch>
            <a:fillRect/>
          </a:stretch>
        </p:blipFill>
        <p:spPr>
          <a:xfrm>
            <a:off x="1533874" y="1484313"/>
            <a:ext cx="9124251" cy="4692650"/>
          </a:xfrm>
          <a:prstGeom prst="rect">
            <a:avLst/>
          </a:prstGeom>
        </p:spPr>
      </p:pic>
    </p:spTree>
    <p:extLst>
      <p:ext uri="{BB962C8B-B14F-4D97-AF65-F5344CB8AC3E}">
        <p14:creationId xmlns:p14="http://schemas.microsoft.com/office/powerpoint/2010/main" val="159145646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RP Report - Non-Education General</a:t>
            </a:r>
          </a:p>
        </p:txBody>
      </p:sp>
      <p:sp>
        <p:nvSpPr>
          <p:cNvPr id="3" name="Content Placeholder 2"/>
          <p:cNvSpPr>
            <a:spLocks noGrp="1"/>
          </p:cNvSpPr>
          <p:nvPr>
            <p:ph idx="1"/>
          </p:nvPr>
        </p:nvSpPr>
        <p:spPr>
          <a:xfrm>
            <a:off x="838200" y="1484986"/>
            <a:ext cx="10379149" cy="4691977"/>
          </a:xfrm>
        </p:spPr>
        <p:txBody>
          <a:bodyPr>
            <a:normAutofit/>
          </a:bodyPr>
          <a:lstStyle/>
          <a:p>
            <a:r>
              <a:rPr lang="en-US" sz="3200" dirty="0"/>
              <a:t>Purpose - to report on a monthly basis the total amount of salary paid from non-educational and general funds by senior universities, medical schools, and dental schools. </a:t>
            </a:r>
          </a:p>
          <a:p>
            <a:endParaRPr lang="en-US" sz="3200" dirty="0"/>
          </a:p>
          <a:p>
            <a:r>
              <a:rPr lang="en-US" sz="3200" dirty="0"/>
              <a:t>All funds except those funds used as a method of financing for an institutional appropriation in the General Appropriations Act or dedicated by the Constitution of the State of Texas. </a:t>
            </a:r>
          </a:p>
        </p:txBody>
      </p:sp>
      <p:sp>
        <p:nvSpPr>
          <p:cNvPr id="4" name="Slide Number Placeholder 3"/>
          <p:cNvSpPr>
            <a:spLocks noGrp="1"/>
          </p:cNvSpPr>
          <p:nvPr>
            <p:ph type="sldNum" sz="quarter" idx="12"/>
          </p:nvPr>
        </p:nvSpPr>
        <p:spPr/>
        <p:txBody>
          <a:bodyPr/>
          <a:lstStyle/>
          <a:p>
            <a:fld id="{85EA47E5-AC31-4FC6-97AC-BCE072676834}" type="slidenum">
              <a:rPr lang="en-US" smtClean="0"/>
              <a:pPr/>
              <a:t>40</a:t>
            </a:fld>
            <a:endParaRPr lang="en-US" dirty="0"/>
          </a:p>
        </p:txBody>
      </p:sp>
    </p:spTree>
    <p:extLst>
      <p:ext uri="{BB962C8B-B14F-4D97-AF65-F5344CB8AC3E}">
        <p14:creationId xmlns:p14="http://schemas.microsoft.com/office/powerpoint/2010/main" val="420089096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RP Report – Education/General-Local</a:t>
            </a:r>
          </a:p>
        </p:txBody>
      </p:sp>
      <p:sp>
        <p:nvSpPr>
          <p:cNvPr id="3" name="Content Placeholder 2"/>
          <p:cNvSpPr>
            <a:spLocks noGrp="1"/>
          </p:cNvSpPr>
          <p:nvPr>
            <p:ph idx="1"/>
          </p:nvPr>
        </p:nvSpPr>
        <p:spPr/>
        <p:txBody>
          <a:bodyPr/>
          <a:lstStyle/>
          <a:p>
            <a:r>
              <a:rPr lang="en-US"/>
              <a:t>The purpose of the Education/General-Local Funds Contribution is to report on a monthly basis the total amount of salary paid from educational and general-local funds by senior universities, junior and community colleges, medical schools, and dental schools. </a:t>
            </a:r>
          </a:p>
          <a:p>
            <a:endParaRPr lang="en-US"/>
          </a:p>
          <a:p>
            <a:r>
              <a:rPr lang="en-US"/>
              <a:t>Education and General-Local funds are funds such as net tuition, special course fees, lab fees, student teaching fees, hospital and clinic fees, organized activity fees, proceeds from the sale of educational and general equipment, and indirect cost recovery fees. These funds are described in Section 51.009(c) of the Texas Education Code.</a:t>
            </a:r>
            <a:endParaRPr lang="en-US" dirty="0"/>
          </a:p>
        </p:txBody>
      </p:sp>
      <p:sp>
        <p:nvSpPr>
          <p:cNvPr id="4" name="Slide Number Placeholder 3"/>
          <p:cNvSpPr>
            <a:spLocks noGrp="1"/>
          </p:cNvSpPr>
          <p:nvPr>
            <p:ph type="sldNum" sz="quarter" idx="12"/>
          </p:nvPr>
        </p:nvSpPr>
        <p:spPr/>
        <p:txBody>
          <a:bodyPr/>
          <a:lstStyle/>
          <a:p>
            <a:fld id="{85EA47E5-AC31-4FC6-97AC-BCE072676834}" type="slidenum">
              <a:rPr lang="en-US" smtClean="0"/>
              <a:pPr/>
              <a:t>41</a:t>
            </a:fld>
            <a:endParaRPr lang="en-US" dirty="0"/>
          </a:p>
        </p:txBody>
      </p:sp>
    </p:spTree>
    <p:extLst>
      <p:ext uri="{BB962C8B-B14F-4D97-AF65-F5344CB8AC3E}">
        <p14:creationId xmlns:p14="http://schemas.microsoft.com/office/powerpoint/2010/main" val="230253323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5EA47E5-AC31-4FC6-97AC-BCE072676834}" type="slidenum">
              <a:rPr lang="en-US" smtClean="0"/>
              <a:pPr/>
              <a:t>42</a:t>
            </a:fld>
            <a:endParaRPr lang="en-US"/>
          </a:p>
        </p:txBody>
      </p:sp>
      <p:sp>
        <p:nvSpPr>
          <p:cNvPr id="6" name="Title 5">
            <a:extLst>
              <a:ext uri="{FF2B5EF4-FFF2-40B4-BE49-F238E27FC236}">
                <a16:creationId xmlns:a16="http://schemas.microsoft.com/office/drawing/2014/main" id="{89F12722-6F8D-4135-B8E7-4FE780226C71}"/>
              </a:ext>
            </a:extLst>
          </p:cNvPr>
          <p:cNvSpPr>
            <a:spLocks noGrp="1"/>
          </p:cNvSpPr>
          <p:nvPr>
            <p:ph type="title"/>
          </p:nvPr>
        </p:nvSpPr>
        <p:spPr/>
        <p:txBody>
          <a:bodyPr>
            <a:normAutofit/>
          </a:bodyPr>
          <a:lstStyle/>
          <a:p>
            <a:r>
              <a:rPr lang="en-US" dirty="0"/>
              <a:t>RP Report – Education/General-Local</a:t>
            </a:r>
          </a:p>
        </p:txBody>
      </p:sp>
      <p:sp>
        <p:nvSpPr>
          <p:cNvPr id="3" name="Content Placeholder 2"/>
          <p:cNvSpPr txBox="1">
            <a:spLocks/>
          </p:cNvSpPr>
          <p:nvPr/>
        </p:nvSpPr>
        <p:spPr>
          <a:xfrm>
            <a:off x="847858" y="2182082"/>
            <a:ext cx="9901658" cy="362272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Eligible Compensation Paid from Education/General Local funds should only be Fund 002 General Revenue-Dedicated (GR-D) funds.</a:t>
            </a:r>
          </a:p>
          <a:p>
            <a:r>
              <a:rPr lang="en-US" dirty="0"/>
              <a:t>Fund 001 General Revenue should not be reported on the Regular Payroll report. </a:t>
            </a:r>
          </a:p>
          <a:p>
            <a:r>
              <a:rPr lang="en-US" dirty="0"/>
              <a:t>Education/General-Local Contribution should only be calculated on Fund 002 GR-D </a:t>
            </a:r>
          </a:p>
          <a:p>
            <a:r>
              <a:rPr lang="en-US" dirty="0"/>
              <a:t>Use Proportionate rate set by APS 011 Benefits Proportional to Fund Report when reporting Education/General-Local to TRS</a:t>
            </a:r>
          </a:p>
        </p:txBody>
      </p:sp>
      <p:sp>
        <p:nvSpPr>
          <p:cNvPr id="4" name="Title 1"/>
          <p:cNvSpPr txBox="1">
            <a:spLocks/>
          </p:cNvSpPr>
          <p:nvPr/>
        </p:nvSpPr>
        <p:spPr>
          <a:xfrm>
            <a:off x="2701636" y="323562"/>
            <a:ext cx="9130145" cy="611620"/>
          </a:xfrm>
          <a:prstGeom prst="rect">
            <a:avLst/>
          </a:prstGeom>
        </p:spPr>
        <p:txBody>
          <a:bodyP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endParaRPr lang="en-US" dirty="0">
              <a:solidFill>
                <a:schemeClr val="bg1"/>
              </a:solidFill>
              <a:latin typeface="+mn-lt"/>
            </a:endParaRPr>
          </a:p>
        </p:txBody>
      </p:sp>
      <p:sp>
        <p:nvSpPr>
          <p:cNvPr id="5" name="TextBox 4"/>
          <p:cNvSpPr txBox="1"/>
          <p:nvPr/>
        </p:nvSpPr>
        <p:spPr>
          <a:xfrm>
            <a:off x="847858" y="1479247"/>
            <a:ext cx="4392386" cy="584775"/>
          </a:xfrm>
          <a:prstGeom prst="rect">
            <a:avLst/>
          </a:prstGeom>
          <a:noFill/>
        </p:spPr>
        <p:txBody>
          <a:bodyPr wrap="square" rtlCol="0">
            <a:spAutoFit/>
          </a:bodyPr>
          <a:lstStyle/>
          <a:p>
            <a:r>
              <a:rPr lang="en-US" sz="3200" dirty="0"/>
              <a:t>Proportionality</a:t>
            </a:r>
          </a:p>
        </p:txBody>
      </p:sp>
    </p:spTree>
    <p:extLst>
      <p:ext uri="{BB962C8B-B14F-4D97-AF65-F5344CB8AC3E}">
        <p14:creationId xmlns:p14="http://schemas.microsoft.com/office/powerpoint/2010/main" val="196294823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5EA47E5-AC31-4FC6-97AC-BCE072676834}" type="slidenum">
              <a:rPr lang="en-US" smtClean="0"/>
              <a:pPr/>
              <a:t>43</a:t>
            </a:fld>
            <a:endParaRPr lang="en-US"/>
          </a:p>
        </p:txBody>
      </p:sp>
      <p:sp>
        <p:nvSpPr>
          <p:cNvPr id="6" name="Title 5">
            <a:extLst>
              <a:ext uri="{FF2B5EF4-FFF2-40B4-BE49-F238E27FC236}">
                <a16:creationId xmlns:a16="http://schemas.microsoft.com/office/drawing/2014/main" id="{8FF43051-70CB-4E0C-AB50-7D657361DD77}"/>
              </a:ext>
            </a:extLst>
          </p:cNvPr>
          <p:cNvSpPr>
            <a:spLocks noGrp="1"/>
          </p:cNvSpPr>
          <p:nvPr>
            <p:ph type="title"/>
          </p:nvPr>
        </p:nvSpPr>
        <p:spPr/>
        <p:txBody>
          <a:bodyPr>
            <a:normAutofit/>
          </a:bodyPr>
          <a:lstStyle/>
          <a:p>
            <a:r>
              <a:rPr lang="en-US" dirty="0"/>
              <a:t>RP Report – Education/General-Local</a:t>
            </a:r>
          </a:p>
        </p:txBody>
      </p:sp>
      <p:sp>
        <p:nvSpPr>
          <p:cNvPr id="3" name="Content Placeholder 2"/>
          <p:cNvSpPr txBox="1">
            <a:spLocks/>
          </p:cNvSpPr>
          <p:nvPr/>
        </p:nvSpPr>
        <p:spPr>
          <a:xfrm>
            <a:off x="847858" y="2761746"/>
            <a:ext cx="10505942" cy="362272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Eligible TRS Gross Compensation: $5,000</a:t>
            </a:r>
          </a:p>
          <a:p>
            <a:r>
              <a:rPr lang="en-US" dirty="0"/>
              <a:t>Reporting Employer’s GR-D Proportionality Percentage: 23%</a:t>
            </a:r>
          </a:p>
          <a:p>
            <a:r>
              <a:rPr lang="en-US" dirty="0"/>
              <a:t>On the RP 20:</a:t>
            </a:r>
          </a:p>
          <a:p>
            <a:pPr lvl="1"/>
            <a:r>
              <a:rPr lang="en-US" dirty="0"/>
              <a:t>Eligible TRS Gross Compensation: $5,000</a:t>
            </a:r>
          </a:p>
          <a:p>
            <a:pPr lvl="1"/>
            <a:r>
              <a:rPr lang="en-US" dirty="0"/>
              <a:t>Eligible Compensation Paid from Education/General-Local: $1,150.00</a:t>
            </a:r>
          </a:p>
          <a:p>
            <a:pPr lvl="1"/>
            <a:r>
              <a:rPr lang="en-US" dirty="0"/>
              <a:t>Education/General Local Contribution: $78.20</a:t>
            </a:r>
          </a:p>
        </p:txBody>
      </p:sp>
      <p:sp>
        <p:nvSpPr>
          <p:cNvPr id="5" name="TextBox 4"/>
          <p:cNvSpPr txBox="1"/>
          <p:nvPr/>
        </p:nvSpPr>
        <p:spPr>
          <a:xfrm>
            <a:off x="847858" y="1960940"/>
            <a:ext cx="5242699" cy="584775"/>
          </a:xfrm>
          <a:prstGeom prst="rect">
            <a:avLst/>
          </a:prstGeom>
          <a:noFill/>
        </p:spPr>
        <p:txBody>
          <a:bodyPr wrap="square" rtlCol="0">
            <a:spAutoFit/>
          </a:bodyPr>
          <a:lstStyle/>
          <a:p>
            <a:r>
              <a:rPr lang="en-US" sz="3200" dirty="0"/>
              <a:t>Proportionality Example:</a:t>
            </a:r>
          </a:p>
        </p:txBody>
      </p:sp>
      <p:pic>
        <p:nvPicPr>
          <p:cNvPr id="9218" name="Picture 2" descr="Image result for proportionality"/>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47821" y="1256355"/>
            <a:ext cx="3268758" cy="19939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646373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RP Report – Community/Junior College</a:t>
            </a:r>
          </a:p>
        </p:txBody>
      </p:sp>
      <p:sp>
        <p:nvSpPr>
          <p:cNvPr id="3" name="Content Placeholder 2"/>
          <p:cNvSpPr>
            <a:spLocks noGrp="1"/>
          </p:cNvSpPr>
          <p:nvPr>
            <p:ph idx="1"/>
          </p:nvPr>
        </p:nvSpPr>
        <p:spPr/>
        <p:txBody>
          <a:bodyPr/>
          <a:lstStyle/>
          <a:p>
            <a:r>
              <a:rPr lang="en-US" dirty="0"/>
              <a:t>Junior colleges and junior college districts must pay the state contribution on:</a:t>
            </a:r>
          </a:p>
          <a:p>
            <a:pPr lvl="1"/>
            <a:r>
              <a:rPr lang="en-US" dirty="0"/>
              <a:t>50% of Creditable Compensation for employees in positions that are eligible to be classified as instructional or administrative</a:t>
            </a:r>
          </a:p>
          <a:p>
            <a:pPr lvl="1"/>
            <a:r>
              <a:rPr lang="en-US" dirty="0"/>
              <a:t>100% of the state contribution amount on all other TRS members employed by these entities.</a:t>
            </a:r>
          </a:p>
          <a:p>
            <a:pPr lvl="1"/>
            <a:endParaRPr lang="en-US" dirty="0"/>
          </a:p>
          <a:p>
            <a:r>
              <a:rPr lang="en-US" dirty="0"/>
              <a:t>The I&amp;A staff must be reported under Position Code 01 or 02. All other employees must be reported under Position Code 03-07.</a:t>
            </a:r>
          </a:p>
          <a:p>
            <a:endParaRPr lang="en-US" dirty="0"/>
          </a:p>
          <a:p>
            <a:r>
              <a:rPr lang="en-US" dirty="0"/>
              <a:t>Employees that have multiple positions- must report under separate position code if each position’s eligibility for I&amp;A differs </a:t>
            </a:r>
          </a:p>
          <a:p>
            <a:endParaRPr lang="en-US" dirty="0"/>
          </a:p>
        </p:txBody>
      </p:sp>
      <p:sp>
        <p:nvSpPr>
          <p:cNvPr id="4" name="Slide Number Placeholder 3"/>
          <p:cNvSpPr>
            <a:spLocks noGrp="1"/>
          </p:cNvSpPr>
          <p:nvPr>
            <p:ph type="sldNum" sz="quarter" idx="12"/>
          </p:nvPr>
        </p:nvSpPr>
        <p:spPr/>
        <p:txBody>
          <a:bodyPr/>
          <a:lstStyle/>
          <a:p>
            <a:fld id="{85EA47E5-AC31-4FC6-97AC-BCE072676834}" type="slidenum">
              <a:rPr lang="en-US" smtClean="0"/>
              <a:pPr/>
              <a:t>44</a:t>
            </a:fld>
            <a:endParaRPr lang="en-US" dirty="0"/>
          </a:p>
        </p:txBody>
      </p:sp>
    </p:spTree>
    <p:extLst>
      <p:ext uri="{BB962C8B-B14F-4D97-AF65-F5344CB8AC3E}">
        <p14:creationId xmlns:p14="http://schemas.microsoft.com/office/powerpoint/2010/main" val="158149867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5EA47E5-AC31-4FC6-97AC-BCE072676834}" type="slidenum">
              <a:rPr lang="en-US" smtClean="0"/>
              <a:pPr/>
              <a:t>45</a:t>
            </a:fld>
            <a:endParaRPr lang="en-US"/>
          </a:p>
        </p:txBody>
      </p:sp>
      <p:sp>
        <p:nvSpPr>
          <p:cNvPr id="3" name="Title 2">
            <a:extLst>
              <a:ext uri="{FF2B5EF4-FFF2-40B4-BE49-F238E27FC236}">
                <a16:creationId xmlns:a16="http://schemas.microsoft.com/office/drawing/2014/main" id="{70AD4C8E-A754-4B98-ABAC-DE4DB2BF1825}"/>
              </a:ext>
            </a:extLst>
          </p:cNvPr>
          <p:cNvSpPr>
            <a:spLocks noGrp="1"/>
          </p:cNvSpPr>
          <p:nvPr>
            <p:ph type="title"/>
          </p:nvPr>
        </p:nvSpPr>
        <p:spPr/>
        <p:txBody>
          <a:bodyPr>
            <a:normAutofit/>
          </a:bodyPr>
          <a:lstStyle/>
          <a:p>
            <a:r>
              <a:rPr lang="en-US" dirty="0"/>
              <a:t>Head Count – Community/Junior College</a:t>
            </a:r>
          </a:p>
        </p:txBody>
      </p:sp>
      <p:sp>
        <p:nvSpPr>
          <p:cNvPr id="5" name="Content Placeholder 2"/>
          <p:cNvSpPr txBox="1">
            <a:spLocks/>
          </p:cNvSpPr>
          <p:nvPr/>
        </p:nvSpPr>
        <p:spPr>
          <a:xfrm>
            <a:off x="847858" y="1943317"/>
            <a:ext cx="10505942" cy="4351338"/>
          </a:xfrm>
          <a:prstGeom prst="rect">
            <a:avLst/>
          </a:prstGeom>
        </p:spPr>
        <p:txBody>
          <a:bodyPr>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600"/>
              </a:spcAft>
            </a:pPr>
            <a:r>
              <a:rPr lang="en-US" sz="4000" dirty="0"/>
              <a:t>The eligible head count are all Instructional or Administrative (I&amp;A) staff who are benefits eligible.</a:t>
            </a:r>
          </a:p>
          <a:p>
            <a:pPr>
              <a:spcAft>
                <a:spcPts val="600"/>
              </a:spcAft>
            </a:pPr>
            <a:r>
              <a:rPr lang="en-US" sz="4000" dirty="0"/>
              <a:t>The number of I&amp;A staff that can be reported as qualifying employees cannot be adjusted in a proportion greater than the change in student enrollment.</a:t>
            </a:r>
          </a:p>
          <a:p>
            <a:pPr>
              <a:spcAft>
                <a:spcPts val="600"/>
              </a:spcAft>
            </a:pPr>
            <a:r>
              <a:rPr lang="en-US" sz="4000" dirty="0"/>
              <a:t>The state contribution rate is </a:t>
            </a:r>
            <a:r>
              <a:rPr lang="en-US" sz="4000" u="sng" dirty="0"/>
              <a:t>not</a:t>
            </a:r>
            <a:r>
              <a:rPr lang="en-US" sz="4000" dirty="0"/>
              <a:t> adjusted for student enrollment. Rather, it is the number of qualifying employees that is adjusted.</a:t>
            </a:r>
          </a:p>
          <a:p>
            <a:pPr>
              <a:spcAft>
                <a:spcPts val="600"/>
              </a:spcAft>
            </a:pPr>
            <a:r>
              <a:rPr lang="en-US" sz="4000" dirty="0"/>
              <a:t>TRS does </a:t>
            </a:r>
            <a:r>
              <a:rPr lang="en-US" sz="4000" u="sng" dirty="0"/>
              <a:t>not</a:t>
            </a:r>
            <a:r>
              <a:rPr lang="en-US" sz="4000" dirty="0"/>
              <a:t> monitor or administer the head count regulations. All records &amp; documentation used by the reporting Employer, to verify the head count used, must be kept by the RE. </a:t>
            </a:r>
            <a:endParaRPr lang="en-US" sz="3600" dirty="0"/>
          </a:p>
        </p:txBody>
      </p:sp>
      <p:sp>
        <p:nvSpPr>
          <p:cNvPr id="8" name="TextBox 7">
            <a:hlinkClick r:id="rId2"/>
          </p:cNvPr>
          <p:cNvSpPr txBox="1"/>
          <p:nvPr/>
        </p:nvSpPr>
        <p:spPr>
          <a:xfrm>
            <a:off x="3869046" y="1306514"/>
            <a:ext cx="4635975" cy="369332"/>
          </a:xfrm>
          <a:prstGeom prst="rect">
            <a:avLst/>
          </a:prstGeom>
          <a:noFill/>
        </p:spPr>
        <p:txBody>
          <a:bodyPr wrap="square" rtlCol="0">
            <a:spAutoFit/>
          </a:bodyPr>
          <a:lstStyle/>
          <a:p>
            <a:pPr algn="ctr"/>
            <a:r>
              <a:rPr lang="en-US" dirty="0">
                <a:hlinkClick r:id="rId3"/>
              </a:rPr>
              <a:t>May 2018 TRS Update Newsletter</a:t>
            </a:r>
            <a:endParaRPr lang="en-US" dirty="0"/>
          </a:p>
        </p:txBody>
      </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88433" y="1226995"/>
            <a:ext cx="720120" cy="654627"/>
          </a:xfrm>
          <a:prstGeom prst="rect">
            <a:avLst/>
          </a:prstGeom>
        </p:spPr>
      </p:pic>
    </p:spTree>
    <p:extLst>
      <p:ext uri="{BB962C8B-B14F-4D97-AF65-F5344CB8AC3E}">
        <p14:creationId xmlns:p14="http://schemas.microsoft.com/office/powerpoint/2010/main" val="161152717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5EA47E5-AC31-4FC6-97AC-BCE072676834}" type="slidenum">
              <a:rPr lang="en-US" smtClean="0">
                <a:solidFill>
                  <a:prstClr val="black">
                    <a:tint val="75000"/>
                  </a:prstClr>
                </a:solidFill>
              </a:rPr>
              <a:pPr/>
              <a:t>46</a:t>
            </a:fld>
            <a:endParaRPr lang="en-US">
              <a:solidFill>
                <a:prstClr val="black">
                  <a:tint val="75000"/>
                </a:prstClr>
              </a:solidFill>
            </a:endParaRPr>
          </a:p>
        </p:txBody>
      </p:sp>
      <p:sp>
        <p:nvSpPr>
          <p:cNvPr id="5" name="Title 4">
            <a:extLst>
              <a:ext uri="{FF2B5EF4-FFF2-40B4-BE49-F238E27FC236}">
                <a16:creationId xmlns:a16="http://schemas.microsoft.com/office/drawing/2014/main" id="{BF49A084-918A-4B21-A5A0-684964DE9C6C}"/>
              </a:ext>
            </a:extLst>
          </p:cNvPr>
          <p:cNvSpPr>
            <a:spLocks noGrp="1"/>
          </p:cNvSpPr>
          <p:nvPr>
            <p:ph type="title"/>
          </p:nvPr>
        </p:nvSpPr>
        <p:spPr/>
        <p:txBody>
          <a:bodyPr>
            <a:normAutofit/>
          </a:bodyPr>
          <a:lstStyle/>
          <a:p>
            <a:r>
              <a:rPr lang="en-US" dirty="0"/>
              <a:t>RP Report – Community/Junior College Examples</a:t>
            </a:r>
          </a:p>
        </p:txBody>
      </p:sp>
      <p:sp>
        <p:nvSpPr>
          <p:cNvPr id="3" name="Content Placeholder 2"/>
          <p:cNvSpPr txBox="1">
            <a:spLocks/>
          </p:cNvSpPr>
          <p:nvPr/>
        </p:nvSpPr>
        <p:spPr>
          <a:xfrm>
            <a:off x="847858" y="1314450"/>
            <a:ext cx="10505942" cy="4980205"/>
          </a:xfrm>
          <a:prstGeom prst="rect">
            <a:avLst/>
          </a:prstGeom>
        </p:spPr>
        <p:txBody>
          <a:bodyPr>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4000" dirty="0"/>
              <a:t>Employee is TRS eligible, I&amp;A staff</a:t>
            </a:r>
          </a:p>
          <a:p>
            <a:pPr lvl="1"/>
            <a:r>
              <a:rPr lang="en-US" sz="3600" dirty="0"/>
              <a:t>TRS eligible compensation: 5,000</a:t>
            </a:r>
          </a:p>
          <a:p>
            <a:pPr lvl="1"/>
            <a:r>
              <a:rPr lang="en-US" sz="3600" dirty="0"/>
              <a:t>Eligible compensation paid from Federal Funds/Private Grants: 2,500</a:t>
            </a:r>
          </a:p>
          <a:p>
            <a:pPr lvl="1"/>
            <a:r>
              <a:rPr lang="en-US" sz="3600" dirty="0"/>
              <a:t>Community/Junior College Contribution: </a:t>
            </a:r>
          </a:p>
          <a:p>
            <a:pPr marL="914400" lvl="2" indent="0">
              <a:buNone/>
            </a:pPr>
            <a:r>
              <a:rPr lang="en-US" sz="3200" dirty="0"/>
              <a:t>5000 X 50%= 2,500</a:t>
            </a:r>
          </a:p>
          <a:p>
            <a:pPr marL="914400" lvl="2" indent="0">
              <a:buNone/>
            </a:pPr>
            <a:r>
              <a:rPr lang="en-US" sz="3200" dirty="0"/>
              <a:t>2,500-2,500= No compensation is subject to CJ</a:t>
            </a:r>
          </a:p>
          <a:p>
            <a:pPr marL="914400" lvl="2" indent="0">
              <a:buNone/>
            </a:pPr>
            <a:r>
              <a:rPr lang="en-US" sz="3200" dirty="0"/>
              <a:t>0.00 CJ Contribution</a:t>
            </a:r>
          </a:p>
          <a:p>
            <a:pPr marL="914400" lvl="2" indent="0">
              <a:buNone/>
            </a:pPr>
            <a:endParaRPr lang="en-US" sz="3200" dirty="0"/>
          </a:p>
          <a:p>
            <a:pPr marL="0" indent="0">
              <a:buNone/>
            </a:pPr>
            <a:r>
              <a:rPr lang="en-US" sz="4000" dirty="0"/>
              <a:t>Employee is TRS eligible, non-I&amp;A staff</a:t>
            </a:r>
          </a:p>
          <a:p>
            <a:pPr lvl="1"/>
            <a:r>
              <a:rPr lang="en-US" sz="3600" dirty="0"/>
              <a:t>TRS eligible compensation: 5,000</a:t>
            </a:r>
          </a:p>
          <a:p>
            <a:pPr lvl="1"/>
            <a:r>
              <a:rPr lang="en-US" sz="3600" dirty="0"/>
              <a:t>Eligible compensation paid from Federal Funds/Private Grants: 2,500</a:t>
            </a:r>
          </a:p>
          <a:p>
            <a:pPr lvl="1"/>
            <a:r>
              <a:rPr lang="en-US" sz="3600" dirty="0"/>
              <a:t>Community/Junior College Contribution: </a:t>
            </a:r>
          </a:p>
          <a:p>
            <a:pPr marL="914400" lvl="2" indent="0">
              <a:buNone/>
            </a:pPr>
            <a:r>
              <a:rPr lang="en-US" sz="3200" dirty="0"/>
              <a:t>5,000-2,500= 2,500</a:t>
            </a:r>
          </a:p>
          <a:p>
            <a:pPr marL="914400" lvl="2" indent="0">
              <a:buNone/>
            </a:pPr>
            <a:r>
              <a:rPr lang="en-US" sz="3200" dirty="0"/>
              <a:t>2,500 x 7.5% = 187.50 CJ Contribution</a:t>
            </a:r>
          </a:p>
          <a:p>
            <a:pPr marL="457200" lvl="1" indent="0">
              <a:buNone/>
            </a:pPr>
            <a:endParaRPr lang="en-US" sz="3600" dirty="0"/>
          </a:p>
          <a:p>
            <a:endParaRPr lang="en-US" sz="4000" dirty="0"/>
          </a:p>
        </p:txBody>
      </p:sp>
    </p:spTree>
    <p:extLst>
      <p:ext uri="{BB962C8B-B14F-4D97-AF65-F5344CB8AC3E}">
        <p14:creationId xmlns:p14="http://schemas.microsoft.com/office/powerpoint/2010/main" val="405612360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5EA47E5-AC31-4FC6-97AC-BCE072676834}" type="slidenum">
              <a:rPr lang="en-US" smtClean="0"/>
              <a:pPr/>
              <a:t>47</a:t>
            </a:fld>
            <a:endParaRPr lang="en-US"/>
          </a:p>
        </p:txBody>
      </p:sp>
      <p:sp>
        <p:nvSpPr>
          <p:cNvPr id="7" name="Title 6">
            <a:extLst>
              <a:ext uri="{FF2B5EF4-FFF2-40B4-BE49-F238E27FC236}">
                <a16:creationId xmlns:a16="http://schemas.microsoft.com/office/drawing/2014/main" id="{55D830AA-FCD3-4783-8126-A943000035A6}"/>
              </a:ext>
            </a:extLst>
          </p:cNvPr>
          <p:cNvSpPr>
            <a:spLocks noGrp="1"/>
          </p:cNvSpPr>
          <p:nvPr>
            <p:ph type="title"/>
          </p:nvPr>
        </p:nvSpPr>
        <p:spPr/>
        <p:txBody>
          <a:bodyPr/>
          <a:lstStyle/>
          <a:p>
            <a:r>
              <a:rPr lang="en-US" dirty="0"/>
              <a:t>RP Report – Community/Junior College Examples</a:t>
            </a:r>
          </a:p>
        </p:txBody>
      </p:sp>
      <p:sp>
        <p:nvSpPr>
          <p:cNvPr id="3" name="Content Placeholder 2"/>
          <p:cNvSpPr txBox="1">
            <a:spLocks/>
          </p:cNvSpPr>
          <p:nvPr/>
        </p:nvSpPr>
        <p:spPr>
          <a:xfrm>
            <a:off x="847858" y="1314450"/>
            <a:ext cx="10505942" cy="4980205"/>
          </a:xfrm>
          <a:prstGeom prst="rect">
            <a:avLst/>
          </a:prstGeom>
        </p:spPr>
        <p:txBody>
          <a:bodyPr>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4000" dirty="0"/>
              <a:t>Employee is TRS eligible, I&amp;A staff</a:t>
            </a:r>
          </a:p>
          <a:p>
            <a:pPr lvl="1"/>
            <a:r>
              <a:rPr lang="en-US" sz="3600" dirty="0"/>
              <a:t>TRS eligible compensation: 5,000</a:t>
            </a:r>
          </a:p>
          <a:p>
            <a:pPr lvl="1"/>
            <a:r>
              <a:rPr lang="en-US" sz="3600" dirty="0"/>
              <a:t>Community/Junior College Contribution: </a:t>
            </a:r>
          </a:p>
          <a:p>
            <a:pPr marL="914400" lvl="2" indent="0">
              <a:buNone/>
            </a:pPr>
            <a:r>
              <a:rPr lang="en-US" sz="3200" dirty="0"/>
              <a:t>5000 X 50%= 2,500</a:t>
            </a:r>
          </a:p>
          <a:p>
            <a:pPr marL="914400" lvl="2" indent="0">
              <a:buNone/>
            </a:pPr>
            <a:r>
              <a:rPr lang="en-US" sz="3200" dirty="0"/>
              <a:t>2,500 X 7.5% = $187.50 CJ Contribution</a:t>
            </a:r>
          </a:p>
          <a:p>
            <a:pPr marL="914400" lvl="2" indent="0">
              <a:buNone/>
            </a:pPr>
            <a:endParaRPr lang="en-US" sz="3200" dirty="0"/>
          </a:p>
          <a:p>
            <a:pPr marL="0" indent="0">
              <a:buNone/>
            </a:pPr>
            <a:r>
              <a:rPr lang="en-US" sz="4000" dirty="0"/>
              <a:t>Employee is TRS eligible, non-I&amp;A staff</a:t>
            </a:r>
          </a:p>
          <a:p>
            <a:pPr lvl="1"/>
            <a:r>
              <a:rPr lang="en-US" sz="3600" dirty="0"/>
              <a:t>TRS eligible compensation: 5,000</a:t>
            </a:r>
          </a:p>
          <a:p>
            <a:pPr lvl="1"/>
            <a:r>
              <a:rPr lang="en-US" sz="3600" dirty="0"/>
              <a:t>Community/Junior College Contribution: </a:t>
            </a:r>
          </a:p>
          <a:p>
            <a:pPr marL="914400" lvl="2" indent="0">
              <a:buNone/>
            </a:pPr>
            <a:r>
              <a:rPr lang="en-US" sz="3200" dirty="0"/>
              <a:t>5,000 X 7.5% = $375.00 CJ Contribution</a:t>
            </a:r>
          </a:p>
          <a:p>
            <a:pPr marL="457200" lvl="1" indent="0">
              <a:buNone/>
            </a:pPr>
            <a:endParaRPr lang="en-US" sz="3600" dirty="0"/>
          </a:p>
          <a:p>
            <a:endParaRPr lang="en-US" sz="4000" dirty="0"/>
          </a:p>
        </p:txBody>
      </p:sp>
    </p:spTree>
    <p:extLst>
      <p:ext uri="{BB962C8B-B14F-4D97-AF65-F5344CB8AC3E}">
        <p14:creationId xmlns:p14="http://schemas.microsoft.com/office/powerpoint/2010/main" val="301521117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5EA47E5-AC31-4FC6-97AC-BCE072676834}" type="slidenum">
              <a:rPr lang="en-US" smtClean="0"/>
              <a:pPr/>
              <a:t>48</a:t>
            </a:fld>
            <a:endParaRPr lang="en-US"/>
          </a:p>
        </p:txBody>
      </p:sp>
      <p:sp>
        <p:nvSpPr>
          <p:cNvPr id="7" name="Title 6">
            <a:extLst>
              <a:ext uri="{FF2B5EF4-FFF2-40B4-BE49-F238E27FC236}">
                <a16:creationId xmlns:a16="http://schemas.microsoft.com/office/drawing/2014/main" id="{8801D952-42D5-4EC0-A8E4-BC8DD377A010}"/>
              </a:ext>
            </a:extLst>
          </p:cNvPr>
          <p:cNvSpPr>
            <a:spLocks noGrp="1"/>
          </p:cNvSpPr>
          <p:nvPr>
            <p:ph type="title"/>
          </p:nvPr>
        </p:nvSpPr>
        <p:spPr/>
        <p:txBody>
          <a:bodyPr/>
          <a:lstStyle/>
          <a:p>
            <a:r>
              <a:rPr lang="en-US" dirty="0"/>
              <a:t>RP Report – Community/Junior College</a:t>
            </a:r>
          </a:p>
        </p:txBody>
      </p:sp>
      <p:sp>
        <p:nvSpPr>
          <p:cNvPr id="4" name="Rectangle 3"/>
          <p:cNvSpPr/>
          <p:nvPr/>
        </p:nvSpPr>
        <p:spPr>
          <a:xfrm>
            <a:off x="473528" y="1210788"/>
            <a:ext cx="11523400" cy="2862322"/>
          </a:xfrm>
          <a:prstGeom prst="rect">
            <a:avLst/>
          </a:prstGeom>
        </p:spPr>
        <p:txBody>
          <a:bodyPr wrap="square">
            <a:spAutoFit/>
          </a:bodyPr>
          <a:lstStyle/>
          <a:p>
            <a:r>
              <a:rPr lang="en-US" sz="2250" dirty="0">
                <a:ea typeface="Calibri" panose="020F0502020204030204" pitchFamily="34" charset="0"/>
                <a:cs typeface="Times New Roman" panose="02020603050405020304" pitchFamily="18" charset="0"/>
              </a:rPr>
              <a:t>We have employees with </a:t>
            </a:r>
            <a:r>
              <a:rPr lang="en-US" sz="2250" u="sng" dirty="0">
                <a:ea typeface="Calibri" panose="020F0502020204030204" pitchFamily="34" charset="0"/>
                <a:cs typeface="Times New Roman" panose="02020603050405020304" pitchFamily="18" charset="0"/>
              </a:rPr>
              <a:t>one</a:t>
            </a:r>
            <a:r>
              <a:rPr lang="en-US" sz="2250" dirty="0">
                <a:ea typeface="Calibri" panose="020F0502020204030204" pitchFamily="34" charset="0"/>
                <a:cs typeface="Times New Roman" panose="02020603050405020304" pitchFamily="18" charset="0"/>
              </a:rPr>
              <a:t> job who are split between Auxiliary and Institutional (exempt). They have only one position number.</a:t>
            </a:r>
            <a:r>
              <a:rPr lang="en-US" sz="2250" dirty="0"/>
              <a:t> If the employee only has one job but is paid through different funding sources, then the funding sources will be reported under one position as in line 1 below. </a:t>
            </a:r>
          </a:p>
          <a:p>
            <a:endParaRPr lang="en-US" sz="2250" dirty="0">
              <a:ea typeface="Calibri" panose="020F0502020204030204" pitchFamily="34" charset="0"/>
              <a:cs typeface="Times New Roman" panose="02020603050405020304" pitchFamily="18" charset="0"/>
            </a:endParaRPr>
          </a:p>
          <a:p>
            <a:r>
              <a:rPr lang="en-US" sz="2250" dirty="0">
                <a:ea typeface="Calibri" panose="020F0502020204030204" pitchFamily="34" charset="0"/>
                <a:cs typeface="Times New Roman" panose="02020603050405020304" pitchFamily="18" charset="0"/>
              </a:rPr>
              <a:t>We also have employees with more than one job that are also different position numbers.  My example is a full time Math instructor (2).  She also tutors students part-time (1), and works with Adult Ed part-time (3). </a:t>
            </a:r>
          </a:p>
          <a:p>
            <a:r>
              <a:rPr lang="en-US" sz="2250" dirty="0"/>
              <a:t>If the employee has more than one job, and therefore needs to be reported under different position codes, then the calculations would work differently.</a:t>
            </a:r>
            <a:endParaRPr lang="en-US" sz="2250" dirty="0">
              <a:effectLst/>
              <a:ea typeface="Calibri" panose="020F0502020204030204" pitchFamily="34" charset="0"/>
              <a:cs typeface="Times New Roman" panose="02020603050405020304" pitchFamily="18" charset="0"/>
            </a:endParaRPr>
          </a:p>
        </p:txBody>
      </p:sp>
      <p:pic>
        <p:nvPicPr>
          <p:cNvPr id="8" name="Picture 7"/>
          <p:cNvPicPr>
            <a:picLocks noChangeAspect="1"/>
          </p:cNvPicPr>
          <p:nvPr/>
        </p:nvPicPr>
        <p:blipFill>
          <a:blip r:embed="rId3"/>
          <a:stretch>
            <a:fillRect/>
          </a:stretch>
        </p:blipFill>
        <p:spPr>
          <a:xfrm>
            <a:off x="141514" y="4471909"/>
            <a:ext cx="12050486" cy="1475570"/>
          </a:xfrm>
          <a:prstGeom prst="rect">
            <a:avLst/>
          </a:prstGeom>
        </p:spPr>
      </p:pic>
    </p:spTree>
    <p:extLst>
      <p:ext uri="{BB962C8B-B14F-4D97-AF65-F5344CB8AC3E}">
        <p14:creationId xmlns:p14="http://schemas.microsoft.com/office/powerpoint/2010/main" val="421828286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5EA47E5-AC31-4FC6-97AC-BCE072676834}" type="slidenum">
              <a:rPr lang="en-US" smtClean="0">
                <a:solidFill>
                  <a:prstClr val="black">
                    <a:tint val="75000"/>
                  </a:prstClr>
                </a:solidFill>
              </a:rPr>
              <a:pPr/>
              <a:t>49</a:t>
            </a:fld>
            <a:endParaRPr lang="en-US">
              <a:solidFill>
                <a:prstClr val="black">
                  <a:tint val="75000"/>
                </a:prstClr>
              </a:solidFill>
            </a:endParaRPr>
          </a:p>
        </p:txBody>
      </p:sp>
      <p:sp>
        <p:nvSpPr>
          <p:cNvPr id="7" name="Title 6">
            <a:extLst>
              <a:ext uri="{FF2B5EF4-FFF2-40B4-BE49-F238E27FC236}">
                <a16:creationId xmlns:a16="http://schemas.microsoft.com/office/drawing/2014/main" id="{4C48F549-A54A-403D-B50C-939D9721E4BF}"/>
              </a:ext>
            </a:extLst>
          </p:cNvPr>
          <p:cNvSpPr>
            <a:spLocks noGrp="1"/>
          </p:cNvSpPr>
          <p:nvPr>
            <p:ph type="title"/>
          </p:nvPr>
        </p:nvSpPr>
        <p:spPr/>
        <p:txBody>
          <a:bodyPr>
            <a:normAutofit/>
          </a:bodyPr>
          <a:lstStyle/>
          <a:p>
            <a:r>
              <a:rPr lang="en-US" dirty="0"/>
              <a:t>RP Report – IRS Salary Cap Provision</a:t>
            </a:r>
          </a:p>
        </p:txBody>
      </p:sp>
      <p:sp>
        <p:nvSpPr>
          <p:cNvPr id="4" name="TextBox 3"/>
          <p:cNvSpPr txBox="1"/>
          <p:nvPr/>
        </p:nvSpPr>
        <p:spPr>
          <a:xfrm>
            <a:off x="733648" y="1180214"/>
            <a:ext cx="11217348" cy="5539978"/>
          </a:xfrm>
          <a:prstGeom prst="rect">
            <a:avLst/>
          </a:prstGeom>
          <a:noFill/>
        </p:spPr>
        <p:txBody>
          <a:bodyPr wrap="square" rtlCol="0">
            <a:spAutoFit/>
          </a:bodyPr>
          <a:lstStyle/>
          <a:p>
            <a:r>
              <a:rPr lang="en-US" sz="2400" dirty="0"/>
              <a:t>The salary cap is based upon TRS’s plan year from September through August.  Since TRS reports are based on when salary is paid (report when paid), we look at the September posting through August posting of each year.  This is not a new requirement that resulted from implementation of our new system as the “report when paid” rules went into effect beginning FY2015.   </a:t>
            </a:r>
          </a:p>
          <a:p>
            <a:endParaRPr lang="en-US" sz="2400" dirty="0"/>
          </a:p>
          <a:p>
            <a:r>
              <a:rPr lang="en-US" sz="2400" dirty="0"/>
              <a:t>In our August 2019 Update newsletter, we included an article as a reminder on the IRS Salary Cap for FY2020:</a:t>
            </a:r>
          </a:p>
          <a:p>
            <a:r>
              <a:rPr lang="en-US" sz="2400" dirty="0"/>
              <a:t> </a:t>
            </a:r>
          </a:p>
          <a:p>
            <a:pPr lvl="2"/>
            <a:r>
              <a:rPr lang="en-US" sz="2400" i="1" dirty="0"/>
              <a:t>The cap is based on the TRS plan year of September through August and not the member’s contract/work agreement year. Once the member’s reported salary beginning with the September posting reaches the salary cap for that year, no further salary is to be reported until the following September which is the beginning of the next plan year. </a:t>
            </a:r>
            <a:endParaRPr lang="en-US" sz="2400" dirty="0"/>
          </a:p>
          <a:p>
            <a:r>
              <a:rPr lang="en-US" sz="2400" dirty="0"/>
              <a:t> </a:t>
            </a:r>
          </a:p>
          <a:p>
            <a:pPr lvl="2"/>
            <a:r>
              <a:rPr lang="en-US" sz="2400" u="sng" dirty="0">
                <a:hlinkClick r:id="rId2"/>
              </a:rPr>
              <a:t>https://www.trs.texas.gov/TRS%20Documents/update_aug_2018.pdf</a:t>
            </a:r>
            <a:endParaRPr lang="en-US" sz="2400" dirty="0"/>
          </a:p>
          <a:p>
            <a:endParaRPr lang="en-US" dirty="0"/>
          </a:p>
        </p:txBody>
      </p:sp>
    </p:spTree>
    <p:extLst>
      <p:ext uri="{BB962C8B-B14F-4D97-AF65-F5344CB8AC3E}">
        <p14:creationId xmlns:p14="http://schemas.microsoft.com/office/powerpoint/2010/main" val="32356037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Due Dates &amp; Penalties</a:t>
            </a:r>
            <a:endParaRPr lang="en-US" dirty="0"/>
          </a:p>
        </p:txBody>
      </p:sp>
      <p:sp>
        <p:nvSpPr>
          <p:cNvPr id="3" name="Content Placeholder 2"/>
          <p:cNvSpPr>
            <a:spLocks noGrp="1"/>
          </p:cNvSpPr>
          <p:nvPr>
            <p:ph idx="1"/>
          </p:nvPr>
        </p:nvSpPr>
        <p:spPr>
          <a:xfrm>
            <a:off x="838201" y="1484986"/>
            <a:ext cx="5638014" cy="4691977"/>
          </a:xfrm>
        </p:spPr>
        <p:txBody>
          <a:bodyPr>
            <a:normAutofit lnSpcReduction="10000"/>
          </a:bodyPr>
          <a:lstStyle/>
          <a:p>
            <a:r>
              <a:rPr lang="en-US" dirty="0"/>
              <a:t>Regular Payroll &amp; Corresponding TEXNET Deposits</a:t>
            </a:r>
          </a:p>
          <a:p>
            <a:pPr lvl="1"/>
            <a:r>
              <a:rPr lang="en-US" dirty="0"/>
              <a:t>6th of month following report month *</a:t>
            </a:r>
          </a:p>
          <a:p>
            <a:endParaRPr lang="en-US" dirty="0"/>
          </a:p>
          <a:p>
            <a:r>
              <a:rPr lang="en-US" dirty="0"/>
              <a:t>Employment After Retirement &amp; Corresponding TEXNET Deposits</a:t>
            </a:r>
          </a:p>
          <a:p>
            <a:pPr lvl="1"/>
            <a:r>
              <a:rPr lang="en-US" dirty="0"/>
              <a:t>10th of month following report month *</a:t>
            </a:r>
          </a:p>
          <a:p>
            <a:pPr lvl="1"/>
            <a:r>
              <a:rPr lang="en-US" dirty="0"/>
              <a:t>Exception: August ER Report </a:t>
            </a:r>
          </a:p>
          <a:p>
            <a:pPr lvl="1"/>
            <a:endParaRPr lang="en-US" dirty="0"/>
          </a:p>
          <a:p>
            <a:pPr marL="631825" lvl="1" indent="-174625">
              <a:buNone/>
            </a:pPr>
            <a:r>
              <a:rPr lang="en-US" dirty="0"/>
              <a:t>*	Unless due date falls on weekend or federal holiday, then reports and deposits are due the previous business day. </a:t>
            </a:r>
          </a:p>
          <a:p>
            <a:pPr lvl="1"/>
            <a:endParaRPr lang="en-US" dirty="0"/>
          </a:p>
        </p:txBody>
      </p:sp>
      <p:sp>
        <p:nvSpPr>
          <p:cNvPr id="4" name="Slide Number Placeholder 3"/>
          <p:cNvSpPr>
            <a:spLocks noGrp="1"/>
          </p:cNvSpPr>
          <p:nvPr>
            <p:ph type="sldNum" sz="quarter" idx="12"/>
          </p:nvPr>
        </p:nvSpPr>
        <p:spPr>
          <a:xfrm>
            <a:off x="8921685" y="6054686"/>
            <a:ext cx="2743200" cy="365125"/>
          </a:xfrm>
        </p:spPr>
        <p:txBody>
          <a:bodyPr/>
          <a:lstStyle/>
          <a:p>
            <a:fld id="{85EA47E5-AC31-4FC6-97AC-BCE072676834}" type="slidenum">
              <a:rPr lang="en-US" smtClean="0"/>
              <a:pPr/>
              <a:t>5</a:t>
            </a:fld>
            <a:endParaRPr lang="en-US" dirty="0"/>
          </a:p>
        </p:txBody>
      </p:sp>
      <p:sp>
        <p:nvSpPr>
          <p:cNvPr id="13" name="Rounded Rectangle 12"/>
          <p:cNvSpPr/>
          <p:nvPr/>
        </p:nvSpPr>
        <p:spPr>
          <a:xfrm>
            <a:off x="7054784" y="1546177"/>
            <a:ext cx="4270664" cy="1455564"/>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800" u="sng" dirty="0"/>
              <a:t>Penalty </a:t>
            </a:r>
            <a:r>
              <a:rPr lang="en-US" sz="2800" b="1" u="sng" dirty="0"/>
              <a:t>Interest</a:t>
            </a:r>
          </a:p>
          <a:p>
            <a:pPr algn="ctr"/>
            <a:r>
              <a:rPr lang="en-US" sz="2400" dirty="0"/>
              <a:t>Late TEXNET &amp; Positive Report Corrections</a:t>
            </a:r>
            <a:endParaRPr lang="en-US" sz="2000" dirty="0"/>
          </a:p>
        </p:txBody>
      </p:sp>
      <p:sp>
        <p:nvSpPr>
          <p:cNvPr id="15" name="TextBox 14"/>
          <p:cNvSpPr txBox="1"/>
          <p:nvPr/>
        </p:nvSpPr>
        <p:spPr>
          <a:xfrm>
            <a:off x="8291302" y="3089562"/>
            <a:ext cx="1797627" cy="830997"/>
          </a:xfrm>
          <a:prstGeom prst="rect">
            <a:avLst/>
          </a:prstGeom>
          <a:noFill/>
        </p:spPr>
        <p:txBody>
          <a:bodyPr wrap="square" rtlCol="0">
            <a:spAutoFit/>
          </a:bodyPr>
          <a:lstStyle/>
          <a:p>
            <a:pPr algn="ctr"/>
            <a:r>
              <a:rPr lang="en-US" sz="4800" dirty="0"/>
              <a:t>VS</a:t>
            </a:r>
          </a:p>
        </p:txBody>
      </p:sp>
      <p:sp>
        <p:nvSpPr>
          <p:cNvPr id="16" name="Rounded Rectangle 15"/>
          <p:cNvSpPr/>
          <p:nvPr/>
        </p:nvSpPr>
        <p:spPr>
          <a:xfrm>
            <a:off x="7054783" y="4009172"/>
            <a:ext cx="4270664" cy="1455564"/>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800" u="sng" dirty="0"/>
              <a:t>Penalty </a:t>
            </a:r>
            <a:r>
              <a:rPr lang="en-US" sz="2800" b="1" u="sng" dirty="0"/>
              <a:t>Fee</a:t>
            </a:r>
          </a:p>
          <a:p>
            <a:pPr algn="ctr"/>
            <a:r>
              <a:rPr lang="en-US" sz="2400" dirty="0"/>
              <a:t>Late/Incomplete Reports</a:t>
            </a:r>
          </a:p>
        </p:txBody>
      </p:sp>
      <p:sp>
        <p:nvSpPr>
          <p:cNvPr id="17" name="TextBox 16">
            <a:hlinkClick r:id="rId2"/>
          </p:cNvPr>
          <p:cNvSpPr txBox="1"/>
          <p:nvPr/>
        </p:nvSpPr>
        <p:spPr>
          <a:xfrm>
            <a:off x="7327460" y="5870020"/>
            <a:ext cx="3564082" cy="369332"/>
          </a:xfrm>
          <a:prstGeom prst="rect">
            <a:avLst/>
          </a:prstGeom>
          <a:noFill/>
        </p:spPr>
        <p:txBody>
          <a:bodyPr wrap="square" rtlCol="0">
            <a:spAutoFit/>
          </a:bodyPr>
          <a:lstStyle/>
          <a:p>
            <a:pPr algn="ctr"/>
            <a:r>
              <a:rPr lang="en-US" dirty="0">
                <a:hlinkClick r:id="rId2"/>
              </a:rPr>
              <a:t>TRS Update Newsletter</a:t>
            </a:r>
            <a:endParaRPr lang="en-US" dirty="0"/>
          </a:p>
        </p:txBody>
      </p:sp>
      <p:pic>
        <p:nvPicPr>
          <p:cNvPr id="18" name="Picture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27460" y="5665677"/>
            <a:ext cx="553620" cy="654627"/>
          </a:xfrm>
          <a:prstGeom prst="rect">
            <a:avLst/>
          </a:prstGeom>
        </p:spPr>
      </p:pic>
    </p:spTree>
    <p:extLst>
      <p:ext uri="{BB962C8B-B14F-4D97-AF65-F5344CB8AC3E}">
        <p14:creationId xmlns:p14="http://schemas.microsoft.com/office/powerpoint/2010/main" val="400218322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RP Report</a:t>
            </a:r>
            <a:endParaRPr lang="en-US" dirty="0"/>
          </a:p>
        </p:txBody>
      </p:sp>
      <p:sp>
        <p:nvSpPr>
          <p:cNvPr id="4" name="Slide Number Placeholder 3"/>
          <p:cNvSpPr>
            <a:spLocks noGrp="1"/>
          </p:cNvSpPr>
          <p:nvPr>
            <p:ph type="sldNum" sz="quarter" idx="12"/>
          </p:nvPr>
        </p:nvSpPr>
        <p:spPr/>
        <p:txBody>
          <a:bodyPr/>
          <a:lstStyle/>
          <a:p>
            <a:fld id="{85EA47E5-AC31-4FC6-97AC-BCE072676834}" type="slidenum">
              <a:rPr lang="en-US" smtClean="0"/>
              <a:pPr/>
              <a:t>50</a:t>
            </a:fld>
            <a:endParaRPr lang="en-US" dirty="0"/>
          </a:p>
        </p:txBody>
      </p:sp>
      <p:sp>
        <p:nvSpPr>
          <p:cNvPr id="6" name="Rounded Rectangle 5"/>
          <p:cNvSpPr/>
          <p:nvPr/>
        </p:nvSpPr>
        <p:spPr>
          <a:xfrm>
            <a:off x="6294474" y="1484986"/>
            <a:ext cx="5059328" cy="4309660"/>
          </a:xfrm>
          <a:prstGeom prst="roundRect">
            <a:avLst>
              <a:gd name="adj" fmla="val 10746"/>
            </a:avLst>
          </a:prstGeom>
        </p:spPr>
        <p:style>
          <a:lnRef idx="2">
            <a:schemeClr val="accent2">
              <a:shade val="50000"/>
            </a:schemeClr>
          </a:lnRef>
          <a:fillRef idx="1">
            <a:schemeClr val="accent2"/>
          </a:fillRef>
          <a:effectRef idx="0">
            <a:schemeClr val="accent2"/>
          </a:effectRef>
          <a:fontRef idx="minor">
            <a:schemeClr val="lt1"/>
          </a:fontRef>
        </p:style>
        <p:txBody>
          <a:bodyPr rtlCol="0" anchor="t"/>
          <a:lstStyle/>
          <a:p>
            <a:pPr algn="ctr"/>
            <a:r>
              <a:rPr lang="en-US" sz="3200" b="1" u="sng" dirty="0"/>
              <a:t>Record Types</a:t>
            </a:r>
          </a:p>
          <a:p>
            <a:pPr algn="ctr"/>
            <a:endParaRPr lang="en-US" b="1" u="sng" dirty="0"/>
          </a:p>
          <a:p>
            <a:pPr algn="ctr"/>
            <a:r>
              <a:rPr lang="en-US" sz="3200" dirty="0"/>
              <a:t>RP20 – Current Month</a:t>
            </a:r>
          </a:p>
          <a:p>
            <a:pPr algn="ctr"/>
            <a:endParaRPr lang="en-US" sz="3200" dirty="0"/>
          </a:p>
          <a:p>
            <a:pPr algn="ctr"/>
            <a:r>
              <a:rPr lang="en-US" sz="3200" dirty="0"/>
              <a:t>RP25 – Adjustment Record (add, edit or delete)</a:t>
            </a:r>
          </a:p>
          <a:p>
            <a:pPr algn="ctr"/>
            <a:endParaRPr lang="en-US" sz="2800" dirty="0"/>
          </a:p>
        </p:txBody>
      </p:sp>
      <p:sp>
        <p:nvSpPr>
          <p:cNvPr id="5" name="Rounded Rectangle 4"/>
          <p:cNvSpPr/>
          <p:nvPr/>
        </p:nvSpPr>
        <p:spPr>
          <a:xfrm>
            <a:off x="817122" y="1484986"/>
            <a:ext cx="5059328" cy="4309660"/>
          </a:xfrm>
          <a:prstGeom prst="roundRect">
            <a:avLst>
              <a:gd name="adj" fmla="val 11979"/>
            </a:avLst>
          </a:prstGeom>
        </p:spPr>
        <p:style>
          <a:lnRef idx="2">
            <a:schemeClr val="accent2">
              <a:shade val="50000"/>
            </a:schemeClr>
          </a:lnRef>
          <a:fillRef idx="1">
            <a:schemeClr val="accent2"/>
          </a:fillRef>
          <a:effectRef idx="0">
            <a:schemeClr val="accent2"/>
          </a:effectRef>
          <a:fontRef idx="minor">
            <a:schemeClr val="lt1"/>
          </a:fontRef>
        </p:style>
        <p:txBody>
          <a:bodyPr rtlCol="0" anchor="t"/>
          <a:lstStyle/>
          <a:p>
            <a:pPr algn="ctr"/>
            <a:r>
              <a:rPr lang="en-US" sz="3200" b="1" u="sng" dirty="0"/>
              <a:t>Report Types</a:t>
            </a:r>
          </a:p>
          <a:p>
            <a:pPr algn="ctr"/>
            <a:endParaRPr lang="en-US" b="1" u="sng" dirty="0"/>
          </a:p>
          <a:p>
            <a:pPr algn="ctr"/>
            <a:r>
              <a:rPr lang="en-US" sz="3200" dirty="0"/>
              <a:t>Regular Payroll </a:t>
            </a:r>
          </a:p>
          <a:p>
            <a:pPr algn="ctr"/>
            <a:r>
              <a:rPr lang="en-US" sz="3200" dirty="0"/>
              <a:t>(Current Month)</a:t>
            </a:r>
          </a:p>
          <a:p>
            <a:pPr algn="ctr"/>
            <a:endParaRPr lang="en-US" sz="3200" dirty="0"/>
          </a:p>
          <a:p>
            <a:pPr algn="ctr"/>
            <a:r>
              <a:rPr lang="en-US" sz="3200" dirty="0"/>
              <a:t>RP – Adjustment </a:t>
            </a:r>
          </a:p>
          <a:p>
            <a:pPr algn="ctr"/>
            <a:r>
              <a:rPr lang="en-US" sz="3200" dirty="0"/>
              <a:t>(Ad-hoc adjustments)</a:t>
            </a:r>
          </a:p>
          <a:p>
            <a:pPr algn="ctr"/>
            <a:endParaRPr lang="en-US" sz="2800" dirty="0"/>
          </a:p>
        </p:txBody>
      </p:sp>
    </p:spTree>
    <p:extLst>
      <p:ext uri="{BB962C8B-B14F-4D97-AF65-F5344CB8AC3E}">
        <p14:creationId xmlns:p14="http://schemas.microsoft.com/office/powerpoint/2010/main" val="281308702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2" name="Picture 4"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42240" y="3236741"/>
            <a:ext cx="2713578" cy="2713578"/>
          </a:xfrm>
          <a:prstGeom prst="rect">
            <a:avLst/>
          </a:prstGeom>
          <a:noFill/>
          <a:extLst>
            <a:ext uri="{909E8E84-426E-40DD-AFC4-6F175D3DCCD1}">
              <a14:hiddenFill xmlns:a14="http://schemas.microsoft.com/office/drawing/2010/main">
                <a:solidFill>
                  <a:srgbClr val="FFFFFF"/>
                </a:solidFill>
              </a14:hiddenFill>
            </a:ext>
          </a:extLst>
        </p:spPr>
      </p:pic>
      <p:pic>
        <p:nvPicPr>
          <p:cNvPr id="7170" name="Picture 2" descr="Related imag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8144" y="1413668"/>
            <a:ext cx="3261941" cy="2156959"/>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p:cNvSpPr>
            <a:spLocks noGrp="1"/>
          </p:cNvSpPr>
          <p:nvPr>
            <p:ph type="title"/>
          </p:nvPr>
        </p:nvSpPr>
        <p:spPr/>
        <p:txBody>
          <a:bodyPr/>
          <a:lstStyle/>
          <a:p>
            <a:r>
              <a:rPr lang="en-US"/>
              <a:t>Reporting Requirements</a:t>
            </a:r>
            <a:endParaRPr lang="en-US" dirty="0"/>
          </a:p>
        </p:txBody>
      </p:sp>
      <p:sp>
        <p:nvSpPr>
          <p:cNvPr id="3" name="Content Placeholder 2"/>
          <p:cNvSpPr>
            <a:spLocks noGrp="1"/>
          </p:cNvSpPr>
          <p:nvPr>
            <p:ph idx="1"/>
          </p:nvPr>
        </p:nvSpPr>
        <p:spPr>
          <a:xfrm>
            <a:off x="3045886" y="3504973"/>
            <a:ext cx="5998535" cy="2714405"/>
          </a:xfrm>
        </p:spPr>
        <p:txBody>
          <a:bodyPr/>
          <a:lstStyle/>
          <a:p>
            <a:pPr lvl="1"/>
            <a:endParaRPr lang="en-US" dirty="0"/>
          </a:p>
          <a:p>
            <a:r>
              <a:rPr lang="en-US" dirty="0"/>
              <a:t>Report time (days and hours) when worked</a:t>
            </a:r>
          </a:p>
          <a:p>
            <a:pPr lvl="1"/>
            <a:r>
              <a:rPr lang="en-US" dirty="0"/>
              <a:t>Time reporting is not based on pay period</a:t>
            </a:r>
          </a:p>
        </p:txBody>
      </p:sp>
      <p:sp>
        <p:nvSpPr>
          <p:cNvPr id="4" name="Slide Number Placeholder 3"/>
          <p:cNvSpPr>
            <a:spLocks noGrp="1"/>
          </p:cNvSpPr>
          <p:nvPr>
            <p:ph type="sldNum" sz="quarter" idx="12"/>
          </p:nvPr>
        </p:nvSpPr>
        <p:spPr/>
        <p:txBody>
          <a:bodyPr/>
          <a:lstStyle/>
          <a:p>
            <a:fld id="{85EA47E5-AC31-4FC6-97AC-BCE072676834}" type="slidenum">
              <a:rPr lang="en-US" smtClean="0"/>
              <a:pPr/>
              <a:t>51</a:t>
            </a:fld>
            <a:endParaRPr lang="en-US" dirty="0"/>
          </a:p>
        </p:txBody>
      </p:sp>
      <p:sp>
        <p:nvSpPr>
          <p:cNvPr id="10" name="Content Placeholder 2">
            <a:extLst>
              <a:ext uri="{FF2B5EF4-FFF2-40B4-BE49-F238E27FC236}">
                <a16:creationId xmlns:a16="http://schemas.microsoft.com/office/drawing/2014/main" id="{CA0A516B-5ADA-4257-A4A9-73A4A12844D5}"/>
              </a:ext>
            </a:extLst>
          </p:cNvPr>
          <p:cNvSpPr txBox="1">
            <a:spLocks/>
          </p:cNvSpPr>
          <p:nvPr/>
        </p:nvSpPr>
        <p:spPr>
          <a:xfrm>
            <a:off x="3045886" y="1707188"/>
            <a:ext cx="6693195" cy="1736680"/>
          </a:xfrm>
          <a:prstGeom prst="rect">
            <a:avLst/>
          </a:prstGeom>
        </p:spPr>
        <p:txBody>
          <a:bodyPr vert="horz" lIns="0" tIns="0" rIns="0" bIns="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Report salary when it is paid to the employee</a:t>
            </a:r>
          </a:p>
          <a:p>
            <a:pPr lvl="1"/>
            <a:r>
              <a:rPr lang="en-US" dirty="0"/>
              <a:t>Regardless of when it was earned</a:t>
            </a:r>
          </a:p>
          <a:p>
            <a:pPr marL="457200" lvl="1" indent="0">
              <a:buNone/>
            </a:pPr>
            <a:endParaRPr lang="en-US" dirty="0"/>
          </a:p>
        </p:txBody>
      </p:sp>
    </p:spTree>
    <p:extLst>
      <p:ext uri="{BB962C8B-B14F-4D97-AF65-F5344CB8AC3E}">
        <p14:creationId xmlns:p14="http://schemas.microsoft.com/office/powerpoint/2010/main" val="38450289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Image result for clipart clock i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62318" y="4252301"/>
            <a:ext cx="1713538" cy="198757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a:t>Hours worked vs. Hours Scheduled</a:t>
            </a:r>
            <a:endParaRPr lang="en-US" dirty="0"/>
          </a:p>
        </p:txBody>
      </p:sp>
      <p:sp>
        <p:nvSpPr>
          <p:cNvPr id="3" name="Content Placeholder 2"/>
          <p:cNvSpPr>
            <a:spLocks noGrp="1"/>
          </p:cNvSpPr>
          <p:nvPr>
            <p:ph idx="1"/>
          </p:nvPr>
        </p:nvSpPr>
        <p:spPr>
          <a:xfrm>
            <a:off x="838200" y="1484986"/>
            <a:ext cx="10610776" cy="3023219"/>
          </a:xfrm>
        </p:spPr>
        <p:txBody>
          <a:bodyPr vert="horz" lIns="0" tIns="0" rIns="0" bIns="0" rtlCol="0" anchor="t">
            <a:normAutofit/>
          </a:bodyPr>
          <a:lstStyle/>
          <a:p>
            <a:pPr marL="0" indent="0">
              <a:buNone/>
            </a:pPr>
            <a:r>
              <a:rPr lang="en-US" sz="3200" dirty="0"/>
              <a:t>For Active employees</a:t>
            </a:r>
            <a:endParaRPr lang="en-US"/>
          </a:p>
          <a:p>
            <a:pPr lvl="1"/>
            <a:r>
              <a:rPr lang="en-US" sz="2800" dirty="0"/>
              <a:t>If an employee tracks their time (keeps timesheet or clocks in and out), you MUST report the actual hours worked in the calendar month</a:t>
            </a:r>
          </a:p>
          <a:p>
            <a:pPr lvl="1"/>
            <a:r>
              <a:rPr lang="en-US" sz="2800" dirty="0"/>
              <a:t>If an employee does not track their time in any way, you will report the number of hours they are scheduled to work each week. </a:t>
            </a:r>
          </a:p>
          <a:p>
            <a:pPr lvl="1"/>
            <a:endParaRPr lang="en-US" sz="2800" dirty="0"/>
          </a:p>
        </p:txBody>
      </p:sp>
      <p:sp>
        <p:nvSpPr>
          <p:cNvPr id="4" name="Slide Number Placeholder 3"/>
          <p:cNvSpPr>
            <a:spLocks noGrp="1"/>
          </p:cNvSpPr>
          <p:nvPr>
            <p:ph type="sldNum" sz="quarter" idx="12"/>
          </p:nvPr>
        </p:nvSpPr>
        <p:spPr/>
        <p:txBody>
          <a:bodyPr/>
          <a:lstStyle/>
          <a:p>
            <a:fld id="{85EA47E5-AC31-4FC6-97AC-BCE072676834}" type="slidenum">
              <a:rPr lang="en-US" smtClean="0"/>
              <a:pPr/>
              <a:t>52</a:t>
            </a:fld>
            <a:endParaRPr lang="en-US"/>
          </a:p>
        </p:txBody>
      </p:sp>
    </p:spTree>
    <p:extLst>
      <p:ext uri="{BB962C8B-B14F-4D97-AF65-F5344CB8AC3E}">
        <p14:creationId xmlns:p14="http://schemas.microsoft.com/office/powerpoint/2010/main" val="299266683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Image result for clipart old teach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4104667"/>
            <a:ext cx="2874704" cy="261680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a:t>Part 2 - TRS Retired Employees</a:t>
            </a:r>
          </a:p>
        </p:txBody>
      </p:sp>
      <p:sp>
        <p:nvSpPr>
          <p:cNvPr id="4" name="Slide Number Placeholder 3"/>
          <p:cNvSpPr>
            <a:spLocks noGrp="1"/>
          </p:cNvSpPr>
          <p:nvPr>
            <p:ph type="sldNum" sz="quarter" idx="12"/>
          </p:nvPr>
        </p:nvSpPr>
        <p:spPr/>
        <p:txBody>
          <a:bodyPr/>
          <a:lstStyle/>
          <a:p>
            <a:fld id="{85EA47E5-AC31-4FC6-97AC-BCE072676834}" type="slidenum">
              <a:rPr lang="en-US" smtClean="0"/>
              <a:pPr/>
              <a:t>53</a:t>
            </a:fld>
            <a:endParaRPr lang="en-US" dirty="0"/>
          </a:p>
        </p:txBody>
      </p:sp>
      <p:sp>
        <p:nvSpPr>
          <p:cNvPr id="5" name="Rounded Rectangle 4"/>
          <p:cNvSpPr/>
          <p:nvPr/>
        </p:nvSpPr>
        <p:spPr>
          <a:xfrm>
            <a:off x="832104" y="1280160"/>
            <a:ext cx="5029200" cy="2926080"/>
          </a:xfrm>
          <a:prstGeom prst="roundRect">
            <a:avLst>
              <a:gd name="adj" fmla="val 11382"/>
            </a:avLst>
          </a:prstGeom>
        </p:spPr>
        <p:style>
          <a:lnRef idx="2">
            <a:schemeClr val="accent2">
              <a:shade val="50000"/>
            </a:schemeClr>
          </a:lnRef>
          <a:fillRef idx="1">
            <a:schemeClr val="accent2"/>
          </a:fillRef>
          <a:effectRef idx="0">
            <a:schemeClr val="accent2"/>
          </a:effectRef>
          <a:fontRef idx="minor">
            <a:schemeClr val="lt1"/>
          </a:fontRef>
        </p:style>
        <p:txBody>
          <a:bodyPr rtlCol="0" anchor="t" anchorCtr="0"/>
          <a:lstStyle/>
          <a:p>
            <a:r>
              <a:rPr lang="en-US" sz="2800" b="1" u="sng" dirty="0"/>
              <a:t>Lesson 1</a:t>
            </a:r>
          </a:p>
          <a:p>
            <a:r>
              <a:rPr lang="en-US" sz="2800" b="1" dirty="0"/>
              <a:t>Retiree Rules &amp; Laws</a:t>
            </a:r>
          </a:p>
          <a:p>
            <a:pPr marL="457200" indent="-457200">
              <a:buFont typeface="Arial" panose="020B0604020202020204" pitchFamily="34" charset="0"/>
              <a:buChar char="•"/>
            </a:pPr>
            <a:r>
              <a:rPr lang="en-US" sz="2800" dirty="0"/>
              <a:t>View Employee Information</a:t>
            </a:r>
          </a:p>
          <a:p>
            <a:pPr marL="457200" indent="-457200">
              <a:buFont typeface="Arial" panose="020B0604020202020204" pitchFamily="34" charset="0"/>
              <a:buChar char="•"/>
            </a:pPr>
            <a:r>
              <a:rPr lang="en-US" sz="2800" dirty="0"/>
              <a:t>Half-time Exception</a:t>
            </a:r>
          </a:p>
          <a:p>
            <a:pPr marL="457200" indent="-457200">
              <a:buFont typeface="Arial" panose="020B0604020202020204" pitchFamily="34" charset="0"/>
              <a:buChar char="•"/>
            </a:pPr>
            <a:r>
              <a:rPr lang="en-US" sz="2800" dirty="0"/>
              <a:t>Independent Contractor</a:t>
            </a:r>
          </a:p>
          <a:p>
            <a:endParaRPr lang="en-US" sz="2800" dirty="0"/>
          </a:p>
        </p:txBody>
      </p:sp>
      <p:sp>
        <p:nvSpPr>
          <p:cNvPr id="6" name="Rounded Rectangle 5"/>
          <p:cNvSpPr/>
          <p:nvPr/>
        </p:nvSpPr>
        <p:spPr>
          <a:xfrm>
            <a:off x="6190488" y="1280160"/>
            <a:ext cx="5029200" cy="2926080"/>
          </a:xfrm>
          <a:prstGeom prst="roundRect">
            <a:avLst>
              <a:gd name="adj" fmla="val 12439"/>
            </a:avLst>
          </a:prstGeom>
        </p:spPr>
        <p:style>
          <a:lnRef idx="2">
            <a:schemeClr val="accent2">
              <a:shade val="50000"/>
            </a:schemeClr>
          </a:lnRef>
          <a:fillRef idx="1">
            <a:schemeClr val="accent2"/>
          </a:fillRef>
          <a:effectRef idx="0">
            <a:schemeClr val="accent2"/>
          </a:effectRef>
          <a:fontRef idx="minor">
            <a:schemeClr val="lt1"/>
          </a:fontRef>
        </p:style>
        <p:txBody>
          <a:bodyPr rtlCol="0" anchor="t" anchorCtr="0"/>
          <a:lstStyle/>
          <a:p>
            <a:r>
              <a:rPr lang="en-US" sz="2800" b="1" u="sng" dirty="0"/>
              <a:t>Lesson 2</a:t>
            </a:r>
          </a:p>
          <a:p>
            <a:r>
              <a:rPr lang="en-US" sz="2800" b="1" dirty="0"/>
              <a:t>ER Report</a:t>
            </a:r>
          </a:p>
          <a:p>
            <a:pPr marL="457200" indent="-457200">
              <a:buFont typeface="Arial" panose="020B0604020202020204" pitchFamily="34" charset="0"/>
              <a:buChar char="•"/>
            </a:pPr>
            <a:r>
              <a:rPr lang="en-US" sz="2800" dirty="0"/>
              <a:t>Surcharges</a:t>
            </a:r>
          </a:p>
          <a:p>
            <a:pPr marL="457200" indent="-457200">
              <a:buFont typeface="Arial" panose="020B0604020202020204" pitchFamily="34" charset="0"/>
              <a:buChar char="•"/>
            </a:pPr>
            <a:r>
              <a:rPr lang="en-US" sz="2800" dirty="0"/>
              <a:t>Common Errors</a:t>
            </a:r>
          </a:p>
          <a:p>
            <a:endParaRPr lang="en-US" sz="2800" dirty="0"/>
          </a:p>
          <a:p>
            <a:endParaRPr lang="en-US" sz="2800" dirty="0"/>
          </a:p>
        </p:txBody>
      </p:sp>
    </p:spTree>
    <p:extLst>
      <p:ext uri="{BB962C8B-B14F-4D97-AF65-F5344CB8AC3E}">
        <p14:creationId xmlns:p14="http://schemas.microsoft.com/office/powerpoint/2010/main" val="108340722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5EA47E5-AC31-4FC6-97AC-BCE072676834}" type="slidenum">
              <a:rPr lang="en-US" smtClean="0"/>
              <a:pPr/>
              <a:t>54</a:t>
            </a:fld>
            <a:endParaRPr lang="en-US"/>
          </a:p>
        </p:txBody>
      </p:sp>
      <p:sp>
        <p:nvSpPr>
          <p:cNvPr id="3" name="Title 2">
            <a:extLst>
              <a:ext uri="{FF2B5EF4-FFF2-40B4-BE49-F238E27FC236}">
                <a16:creationId xmlns:a16="http://schemas.microsoft.com/office/drawing/2014/main" id="{8ED6703B-449A-4B2E-B0E3-3077A3286BFE}"/>
              </a:ext>
            </a:extLst>
          </p:cNvPr>
          <p:cNvSpPr>
            <a:spLocks noGrp="1"/>
          </p:cNvSpPr>
          <p:nvPr>
            <p:ph type="title"/>
          </p:nvPr>
        </p:nvSpPr>
        <p:spPr/>
        <p:txBody>
          <a:bodyPr/>
          <a:lstStyle/>
          <a:p>
            <a:r>
              <a:rPr lang="en-US"/>
              <a:t>Who to Submit</a:t>
            </a:r>
            <a:endParaRPr lang="en-US" dirty="0"/>
          </a:p>
        </p:txBody>
      </p:sp>
      <p:sp>
        <p:nvSpPr>
          <p:cNvPr id="4" name="Oval 3"/>
          <p:cNvSpPr/>
          <p:nvPr/>
        </p:nvSpPr>
        <p:spPr>
          <a:xfrm>
            <a:off x="962916" y="2231158"/>
            <a:ext cx="4613564" cy="4125192"/>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5400" b="1" dirty="0"/>
              <a:t>All </a:t>
            </a:r>
          </a:p>
          <a:p>
            <a:pPr algn="ctr"/>
            <a:r>
              <a:rPr lang="en-US" sz="5400" b="1" dirty="0"/>
              <a:t>TRS</a:t>
            </a:r>
          </a:p>
          <a:p>
            <a:pPr algn="ctr"/>
            <a:r>
              <a:rPr lang="en-US" sz="5400" b="1" dirty="0"/>
              <a:t>Retirees </a:t>
            </a:r>
            <a:endParaRPr lang="en-US" dirty="0"/>
          </a:p>
        </p:txBody>
      </p:sp>
      <p:sp>
        <p:nvSpPr>
          <p:cNvPr id="5" name="Rounded Rectangle 4"/>
          <p:cNvSpPr/>
          <p:nvPr/>
        </p:nvSpPr>
        <p:spPr>
          <a:xfrm>
            <a:off x="3657600" y="1249030"/>
            <a:ext cx="5079899" cy="698237"/>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400" b="1" dirty="0"/>
              <a:t>Employment After Retirement</a:t>
            </a:r>
          </a:p>
        </p:txBody>
      </p:sp>
      <p:sp>
        <p:nvSpPr>
          <p:cNvPr id="6" name="Content Placeholder 2"/>
          <p:cNvSpPr txBox="1">
            <a:spLocks/>
          </p:cNvSpPr>
          <p:nvPr/>
        </p:nvSpPr>
        <p:spPr>
          <a:xfrm>
            <a:off x="6309137" y="2684721"/>
            <a:ext cx="3898119" cy="2643460"/>
          </a:xfrm>
          <a:prstGeom prst="rect">
            <a:avLst/>
          </a:prstGeom>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dirty="0"/>
          </a:p>
          <a:p>
            <a:endParaRPr lang="en-US" dirty="0"/>
          </a:p>
          <a:p>
            <a:pPr marL="0" indent="0">
              <a:buNone/>
            </a:pPr>
            <a:r>
              <a:rPr lang="en-US" sz="4400" dirty="0"/>
              <a:t>Regardless of Retirement Date or Position</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4276686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3000"/>
                                        <p:tgtEl>
                                          <p:spTgt spid="4"/>
                                        </p:tgtEl>
                                      </p:cBhvr>
                                    </p:animEffect>
                                    <p:anim calcmode="lin" valueType="num">
                                      <p:cBhvr>
                                        <p:cTn id="8" dur="3000" fill="hold"/>
                                        <p:tgtEl>
                                          <p:spTgt spid="4"/>
                                        </p:tgtEl>
                                        <p:attrNameLst>
                                          <p:attrName>ppt_w</p:attrName>
                                        </p:attrNameLst>
                                      </p:cBhvr>
                                      <p:tavLst>
                                        <p:tav tm="0" fmla="#ppt_w*sin(2.5*pi*$)">
                                          <p:val>
                                            <p:fltVal val="0"/>
                                          </p:val>
                                        </p:tav>
                                        <p:tav tm="100000">
                                          <p:val>
                                            <p:fltVal val="1"/>
                                          </p:val>
                                        </p:tav>
                                      </p:tavLst>
                                    </p:anim>
                                    <p:anim calcmode="lin" valueType="num">
                                      <p:cBhvr>
                                        <p:cTn id="9" dur="30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5EA47E5-AC31-4FC6-97AC-BCE072676834}" type="slidenum">
              <a:rPr lang="en-US" smtClean="0"/>
              <a:t>55</a:t>
            </a:fld>
            <a:endParaRPr lang="en-US"/>
          </a:p>
        </p:txBody>
      </p:sp>
      <p:sp>
        <p:nvSpPr>
          <p:cNvPr id="3" name="Title 2">
            <a:extLst>
              <a:ext uri="{FF2B5EF4-FFF2-40B4-BE49-F238E27FC236}">
                <a16:creationId xmlns:a16="http://schemas.microsoft.com/office/drawing/2014/main" id="{F76C1D6A-05DC-4DFA-9FB6-264D2F62F1BA}"/>
              </a:ext>
            </a:extLst>
          </p:cNvPr>
          <p:cNvSpPr>
            <a:spLocks noGrp="1"/>
          </p:cNvSpPr>
          <p:nvPr>
            <p:ph type="title"/>
          </p:nvPr>
        </p:nvSpPr>
        <p:spPr/>
        <p:txBody>
          <a:bodyPr>
            <a:normAutofit/>
          </a:bodyPr>
          <a:lstStyle/>
          <a:p>
            <a:r>
              <a:rPr lang="en-US" dirty="0"/>
              <a:t>View Employee Information - TRS Retiree</a:t>
            </a:r>
          </a:p>
        </p:txBody>
      </p:sp>
      <p:pic>
        <p:nvPicPr>
          <p:cNvPr id="7" name="Picture 6"/>
          <p:cNvPicPr>
            <a:picLocks noChangeAspect="1"/>
          </p:cNvPicPr>
          <p:nvPr/>
        </p:nvPicPr>
        <p:blipFill>
          <a:blip r:embed="rId3"/>
          <a:stretch>
            <a:fillRect/>
          </a:stretch>
        </p:blipFill>
        <p:spPr>
          <a:xfrm>
            <a:off x="1738693" y="1218824"/>
            <a:ext cx="9153525" cy="5638800"/>
          </a:xfrm>
          <a:prstGeom prst="rect">
            <a:avLst/>
          </a:prstGeom>
        </p:spPr>
      </p:pic>
      <p:sp>
        <p:nvSpPr>
          <p:cNvPr id="8" name="TextBox 7"/>
          <p:cNvSpPr txBox="1"/>
          <p:nvPr/>
        </p:nvSpPr>
        <p:spPr>
          <a:xfrm>
            <a:off x="3562070" y="2073566"/>
            <a:ext cx="849118" cy="263231"/>
          </a:xfrm>
          <a:prstGeom prst="rect">
            <a:avLst/>
          </a:prstGeom>
          <a:solidFill>
            <a:schemeClr val="tx1"/>
          </a:solidFill>
        </p:spPr>
        <p:txBody>
          <a:bodyPr wrap="square" rtlCol="0">
            <a:spAutoFit/>
          </a:bodyPr>
          <a:lstStyle/>
          <a:p>
            <a:endParaRPr lang="en-US" dirty="0"/>
          </a:p>
        </p:txBody>
      </p:sp>
      <p:sp>
        <p:nvSpPr>
          <p:cNvPr id="9" name="TextBox 8"/>
          <p:cNvSpPr txBox="1"/>
          <p:nvPr/>
        </p:nvSpPr>
        <p:spPr>
          <a:xfrm>
            <a:off x="3566700" y="4958980"/>
            <a:ext cx="839473" cy="253586"/>
          </a:xfrm>
          <a:prstGeom prst="rect">
            <a:avLst/>
          </a:prstGeom>
          <a:solidFill>
            <a:schemeClr val="tx1"/>
          </a:solidFill>
        </p:spPr>
        <p:txBody>
          <a:bodyPr wrap="square" rtlCol="0">
            <a:spAutoFit/>
          </a:bodyPr>
          <a:lstStyle/>
          <a:p>
            <a:endParaRPr lang="en-US" dirty="0"/>
          </a:p>
        </p:txBody>
      </p:sp>
    </p:spTree>
    <p:extLst>
      <p:ext uri="{BB962C8B-B14F-4D97-AF65-F5344CB8AC3E}">
        <p14:creationId xmlns:p14="http://schemas.microsoft.com/office/powerpoint/2010/main" val="195303901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85EA47E5-AC31-4FC6-97AC-BCE072676834}" type="slidenum">
              <a:rPr lang="en-US" smtClean="0"/>
              <a:t>56</a:t>
            </a:fld>
            <a:endParaRPr lang="en-US" dirty="0"/>
          </a:p>
        </p:txBody>
      </p:sp>
      <p:sp>
        <p:nvSpPr>
          <p:cNvPr id="3" name="Title 2">
            <a:extLst>
              <a:ext uri="{FF2B5EF4-FFF2-40B4-BE49-F238E27FC236}">
                <a16:creationId xmlns:a16="http://schemas.microsoft.com/office/drawing/2014/main" id="{F501F862-974B-4B33-B60C-52207489120E}"/>
              </a:ext>
            </a:extLst>
          </p:cNvPr>
          <p:cNvSpPr>
            <a:spLocks noGrp="1"/>
          </p:cNvSpPr>
          <p:nvPr>
            <p:ph type="title"/>
          </p:nvPr>
        </p:nvSpPr>
        <p:spPr/>
        <p:txBody>
          <a:bodyPr/>
          <a:lstStyle/>
          <a:p>
            <a:r>
              <a:rPr lang="en-US" dirty="0"/>
              <a:t>Employment After Retirement: Three Categories</a:t>
            </a:r>
          </a:p>
        </p:txBody>
      </p:sp>
      <p:graphicFrame>
        <p:nvGraphicFramePr>
          <p:cNvPr id="8" name="Content Placeholder 7"/>
          <p:cNvGraphicFramePr>
            <a:graphicFrameLocks noGrp="1"/>
          </p:cNvGraphicFramePr>
          <p:nvPr>
            <p:ph idx="4294967295"/>
            <p:extLst>
              <p:ext uri="{D42A27DB-BD31-4B8C-83A1-F6EECF244321}">
                <p14:modId xmlns:p14="http://schemas.microsoft.com/office/powerpoint/2010/main" val="2624309973"/>
              </p:ext>
            </p:extLst>
          </p:nvPr>
        </p:nvGraphicFramePr>
        <p:xfrm>
          <a:off x="556039" y="1220845"/>
          <a:ext cx="11079922" cy="4663440"/>
        </p:xfrm>
        <a:graphic>
          <a:graphicData uri="http://schemas.openxmlformats.org/drawingml/2006/table">
            <a:tbl>
              <a:tblPr firstRow="1" bandRow="1">
                <a:tableStyleId>{21E4AEA4-8DFA-4A89-87EB-49C32662AFE0}</a:tableStyleId>
              </a:tblPr>
              <a:tblGrid>
                <a:gridCol w="3502025">
                  <a:extLst>
                    <a:ext uri="{9D8B030D-6E8A-4147-A177-3AD203B41FA5}">
                      <a16:colId xmlns:a16="http://schemas.microsoft.com/office/drawing/2014/main" val="20000"/>
                    </a:ext>
                  </a:extLst>
                </a:gridCol>
                <a:gridCol w="3686381">
                  <a:extLst>
                    <a:ext uri="{9D8B030D-6E8A-4147-A177-3AD203B41FA5}">
                      <a16:colId xmlns:a16="http://schemas.microsoft.com/office/drawing/2014/main" val="20001"/>
                    </a:ext>
                  </a:extLst>
                </a:gridCol>
                <a:gridCol w="3891516">
                  <a:extLst>
                    <a:ext uri="{9D8B030D-6E8A-4147-A177-3AD203B41FA5}">
                      <a16:colId xmlns:a16="http://schemas.microsoft.com/office/drawing/2014/main" val="20002"/>
                    </a:ext>
                  </a:extLst>
                </a:gridCol>
              </a:tblGrid>
              <a:tr h="370840">
                <a:tc>
                  <a:txBody>
                    <a:bodyPr/>
                    <a:lstStyle/>
                    <a:p>
                      <a:pPr algn="ctr"/>
                      <a:r>
                        <a:rPr lang="en-US" sz="2400" dirty="0"/>
                        <a:t>Retired BEFORE September 1, 2005</a:t>
                      </a:r>
                    </a:p>
                  </a:txBody>
                  <a:tcPr anchor="ctr"/>
                </a:tc>
                <a:tc>
                  <a:txBody>
                    <a:bodyPr/>
                    <a:lstStyle/>
                    <a:p>
                      <a:pPr algn="ctr"/>
                      <a:r>
                        <a:rPr lang="en-US" sz="2400" dirty="0"/>
                        <a:t>Retired between </a:t>
                      </a:r>
                    </a:p>
                    <a:p>
                      <a:pPr algn="ctr"/>
                      <a:r>
                        <a:rPr lang="en-US" sz="2400" dirty="0"/>
                        <a:t>September 1, 2005 – </a:t>
                      </a:r>
                    </a:p>
                    <a:p>
                      <a:pPr algn="ctr"/>
                      <a:r>
                        <a:rPr lang="en-US" sz="2400" dirty="0"/>
                        <a:t>January 1, 2011</a:t>
                      </a:r>
                    </a:p>
                  </a:txBody>
                  <a:tcPr/>
                </a:tc>
                <a:tc>
                  <a:txBody>
                    <a:bodyPr/>
                    <a:lstStyle/>
                    <a:p>
                      <a:pPr algn="ctr"/>
                      <a:r>
                        <a:rPr lang="en-US" sz="2400" dirty="0"/>
                        <a:t>Retired AFTER </a:t>
                      </a:r>
                    </a:p>
                    <a:p>
                      <a:pPr algn="ctr"/>
                      <a:r>
                        <a:rPr lang="en-US" sz="2400" dirty="0"/>
                        <a:t>January 1, 2011</a:t>
                      </a:r>
                    </a:p>
                  </a:txBody>
                  <a:tcPr anchor="ctr"/>
                </a:tc>
                <a:extLst>
                  <a:ext uri="{0D108BD9-81ED-4DB2-BD59-A6C34878D82A}">
                    <a16:rowId xmlns:a16="http://schemas.microsoft.com/office/drawing/2014/main" val="10000"/>
                  </a:ext>
                </a:extLst>
              </a:tr>
              <a:tr h="370840">
                <a:tc>
                  <a:txBody>
                    <a:bodyPr/>
                    <a:lstStyle/>
                    <a:p>
                      <a:r>
                        <a:rPr lang="en-US" sz="2400" dirty="0"/>
                        <a:t>Retiree may work without limit and receive annuity</a:t>
                      </a:r>
                    </a:p>
                  </a:txBody>
                  <a:tcPr/>
                </a:tc>
                <a:tc>
                  <a:txBody>
                    <a:bodyPr/>
                    <a:lstStyle/>
                    <a:p>
                      <a:r>
                        <a:rPr lang="en-US" sz="2400" dirty="0"/>
                        <a:t>Retiree may work without limit and receive annuity</a:t>
                      </a:r>
                    </a:p>
                  </a:txBody>
                  <a:tcPr/>
                </a:tc>
                <a:tc>
                  <a:txBody>
                    <a:bodyPr/>
                    <a:lstStyle/>
                    <a:p>
                      <a:r>
                        <a:rPr lang="en-US" sz="2400" dirty="0"/>
                        <a:t>Retiree limited to working one half-time or less or substitute UNLESS there has been a </a:t>
                      </a:r>
                    </a:p>
                    <a:p>
                      <a:r>
                        <a:rPr lang="en-US" sz="2400" dirty="0"/>
                        <a:t>12-consecutive-month break </a:t>
                      </a:r>
                    </a:p>
                    <a:p>
                      <a:r>
                        <a:rPr lang="en-US" sz="2400" dirty="0"/>
                        <a:t>in service</a:t>
                      </a:r>
                    </a:p>
                    <a:p>
                      <a:endParaRPr lang="en-US" sz="2400" dirty="0"/>
                    </a:p>
                  </a:txBody>
                  <a:tcPr/>
                </a:tc>
                <a:extLst>
                  <a:ext uri="{0D108BD9-81ED-4DB2-BD59-A6C34878D82A}">
                    <a16:rowId xmlns:a16="http://schemas.microsoft.com/office/drawing/2014/main" val="10001"/>
                  </a:ext>
                </a:extLst>
              </a:tr>
              <a:tr h="370840">
                <a:tc>
                  <a:txBody>
                    <a:bodyPr/>
                    <a:lstStyle/>
                    <a:p>
                      <a:r>
                        <a:rPr lang="en-US" sz="2400" dirty="0"/>
                        <a:t>No surcharges due </a:t>
                      </a:r>
                    </a:p>
                  </a:txBody>
                  <a:tcPr/>
                </a:tc>
                <a:tc>
                  <a:txBody>
                    <a:bodyPr/>
                    <a:lstStyle/>
                    <a:p>
                      <a:r>
                        <a:rPr lang="en-US" sz="2400" dirty="0"/>
                        <a:t>Surcharges due if retiree works more than amount allowed</a:t>
                      </a:r>
                    </a:p>
                  </a:txBody>
                  <a:tcPr/>
                </a:tc>
                <a:tc>
                  <a:txBody>
                    <a:bodyPr/>
                    <a:lstStyle/>
                    <a:p>
                      <a:r>
                        <a:rPr lang="en-US" sz="2400" dirty="0"/>
                        <a:t>Surcharges due if retiree works more than amount allowed </a:t>
                      </a:r>
                    </a:p>
                    <a:p>
                      <a:endParaRPr lang="en-US" sz="2400" dirty="0"/>
                    </a:p>
                  </a:txBody>
                  <a:tcPr/>
                </a:tc>
                <a:extLst>
                  <a:ext uri="{0D108BD9-81ED-4DB2-BD59-A6C34878D82A}">
                    <a16:rowId xmlns:a16="http://schemas.microsoft.com/office/drawing/2014/main" val="10002"/>
                  </a:ext>
                </a:extLst>
              </a:tr>
            </a:tbl>
          </a:graphicData>
        </a:graphic>
      </p:graphicFrame>
      <p:grpSp>
        <p:nvGrpSpPr>
          <p:cNvPr id="9" name="Group 8"/>
          <p:cNvGrpSpPr/>
          <p:nvPr/>
        </p:nvGrpSpPr>
        <p:grpSpPr>
          <a:xfrm>
            <a:off x="4457126" y="5884285"/>
            <a:ext cx="3564082" cy="654627"/>
            <a:chOff x="4318788" y="6066848"/>
            <a:chExt cx="3564082" cy="654627"/>
          </a:xfrm>
        </p:grpSpPr>
        <p:sp>
          <p:nvSpPr>
            <p:cNvPr id="10" name="TextBox 9">
              <a:hlinkClick r:id="rId2"/>
            </p:cNvPr>
            <p:cNvSpPr txBox="1"/>
            <p:nvPr/>
          </p:nvSpPr>
          <p:spPr>
            <a:xfrm>
              <a:off x="4318788" y="6274475"/>
              <a:ext cx="3564082" cy="369332"/>
            </a:xfrm>
            <a:prstGeom prst="rect">
              <a:avLst/>
            </a:prstGeom>
            <a:noFill/>
          </p:spPr>
          <p:txBody>
            <a:bodyPr wrap="square" rtlCol="0">
              <a:spAutoFit/>
            </a:bodyPr>
            <a:lstStyle/>
            <a:p>
              <a:pPr algn="ctr"/>
              <a:r>
                <a:rPr lang="en-US" dirty="0">
                  <a:hlinkClick r:id="rId3"/>
                </a:rPr>
                <a:t>Three Categories </a:t>
              </a:r>
              <a:endParaRPr lang="en-US" dirty="0"/>
            </a:p>
          </p:txBody>
        </p:sp>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20443" y="6066848"/>
              <a:ext cx="553620" cy="654627"/>
            </a:xfrm>
            <a:prstGeom prst="rect">
              <a:avLst/>
            </a:prstGeom>
          </p:spPr>
        </p:pic>
      </p:grpSp>
    </p:spTree>
    <p:extLst>
      <p:ext uri="{BB962C8B-B14F-4D97-AF65-F5344CB8AC3E}">
        <p14:creationId xmlns:p14="http://schemas.microsoft.com/office/powerpoint/2010/main" val="16927987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8112C2BC-1837-4192-A5D0-6B3F48F9C2ED}"/>
              </a:ext>
            </a:extLst>
          </p:cNvPr>
          <p:cNvSpPr>
            <a:spLocks noGrp="1"/>
          </p:cNvSpPr>
          <p:nvPr>
            <p:ph type="title"/>
          </p:nvPr>
        </p:nvSpPr>
        <p:spPr/>
        <p:txBody>
          <a:bodyPr/>
          <a:lstStyle/>
          <a:p>
            <a:r>
              <a:rPr lang="en-US" dirty="0"/>
              <a:t>One-Half Time</a:t>
            </a:r>
          </a:p>
        </p:txBody>
      </p:sp>
      <p:sp>
        <p:nvSpPr>
          <p:cNvPr id="3" name="Content Placeholder 2"/>
          <p:cNvSpPr>
            <a:spLocks noGrp="1"/>
          </p:cNvSpPr>
          <p:nvPr>
            <p:ph idx="1"/>
          </p:nvPr>
        </p:nvSpPr>
        <p:spPr>
          <a:xfrm>
            <a:off x="753139" y="1187789"/>
            <a:ext cx="10272539" cy="5373014"/>
          </a:xfrm>
        </p:spPr>
        <p:txBody>
          <a:bodyPr>
            <a:normAutofit/>
          </a:bodyPr>
          <a:lstStyle/>
          <a:p>
            <a:pPr marL="0" indent="0">
              <a:buNone/>
            </a:pPr>
            <a:r>
              <a:rPr lang="en-US" dirty="0"/>
              <a:t>One-half time for Employment After Retirement AND Surcharges defined as: </a:t>
            </a:r>
          </a:p>
          <a:p>
            <a:pPr marL="0" indent="0">
              <a:buNone/>
            </a:pPr>
            <a:endParaRPr lang="en-US" sz="1200" dirty="0"/>
          </a:p>
          <a:p>
            <a:pPr lvl="1">
              <a:spcAft>
                <a:spcPts val="600"/>
              </a:spcAft>
            </a:pPr>
            <a:r>
              <a:rPr lang="en-US" sz="2800" dirty="0"/>
              <a:t>Working the equivalent of 4 clock hours each workday in the calendar month under the one-half time exception. </a:t>
            </a:r>
          </a:p>
          <a:p>
            <a:pPr lvl="1">
              <a:spcAft>
                <a:spcPts val="600"/>
              </a:spcAft>
            </a:pPr>
            <a:r>
              <a:rPr lang="en-US" sz="2800" dirty="0"/>
              <a:t>The total number of hours allowed for that month may be worked in any arrangement or schedule. </a:t>
            </a:r>
          </a:p>
          <a:p>
            <a:pPr lvl="1">
              <a:spcAft>
                <a:spcPts val="600"/>
              </a:spcAft>
            </a:pPr>
            <a:r>
              <a:rPr lang="en-US" sz="2800" dirty="0"/>
              <a:t>Workday is defined as Monday -Friday, regardless of whether reporting entity is open or closed.** </a:t>
            </a:r>
          </a:p>
          <a:p>
            <a:pPr lvl="1">
              <a:spcAft>
                <a:spcPts val="600"/>
              </a:spcAft>
            </a:pPr>
            <a:r>
              <a:rPr lang="en-US" sz="2800" dirty="0"/>
              <a:t>When a retiree combines substitute and one half time employment in the same calendar month, the retiree may work only one-half the number of workdays in that calendar month. </a:t>
            </a:r>
          </a:p>
          <a:p>
            <a:pPr marL="457200" lvl="1" indent="0">
              <a:spcAft>
                <a:spcPts val="600"/>
              </a:spcAft>
              <a:buNone/>
            </a:pPr>
            <a:r>
              <a:rPr lang="en-US" sz="2200" dirty="0"/>
              <a:t>**This is for Employment After Retirement and Surcharge purposes ONLY - not Active members.</a:t>
            </a:r>
          </a:p>
        </p:txBody>
      </p:sp>
      <p:sp>
        <p:nvSpPr>
          <p:cNvPr id="4" name="Slide Number Placeholder 3"/>
          <p:cNvSpPr>
            <a:spLocks noGrp="1"/>
          </p:cNvSpPr>
          <p:nvPr>
            <p:ph type="sldNum" sz="quarter" idx="12"/>
          </p:nvPr>
        </p:nvSpPr>
        <p:spPr/>
        <p:txBody>
          <a:bodyPr/>
          <a:lstStyle/>
          <a:p>
            <a:fld id="{85EA47E5-AC31-4FC6-97AC-BCE072676834}" type="slidenum">
              <a:rPr lang="en-US" smtClean="0"/>
              <a:pPr/>
              <a:t>57</a:t>
            </a:fld>
            <a:endParaRPr lang="en-US" dirty="0"/>
          </a:p>
        </p:txBody>
      </p:sp>
    </p:spTree>
    <p:extLst>
      <p:ext uri="{BB962C8B-B14F-4D97-AF65-F5344CB8AC3E}">
        <p14:creationId xmlns:p14="http://schemas.microsoft.com/office/powerpoint/2010/main" val="63964369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85EA47E5-AC31-4FC6-97AC-BCE072676834}" type="slidenum">
              <a:rPr lang="en-US" smtClean="0">
                <a:solidFill>
                  <a:prstClr val="black">
                    <a:tint val="75000"/>
                  </a:prstClr>
                </a:solidFill>
              </a:rPr>
              <a:pPr/>
              <a:t>58</a:t>
            </a:fld>
            <a:endParaRPr lang="en-US">
              <a:solidFill>
                <a:prstClr val="black">
                  <a:tint val="75000"/>
                </a:prstClr>
              </a:solidFill>
            </a:endParaRPr>
          </a:p>
        </p:txBody>
      </p:sp>
      <p:sp>
        <p:nvSpPr>
          <p:cNvPr id="5" name="Title 4">
            <a:extLst>
              <a:ext uri="{FF2B5EF4-FFF2-40B4-BE49-F238E27FC236}">
                <a16:creationId xmlns:a16="http://schemas.microsoft.com/office/drawing/2014/main" id="{4D15BCEC-E230-4021-868D-B669AB5EC76C}"/>
              </a:ext>
            </a:extLst>
          </p:cNvPr>
          <p:cNvSpPr>
            <a:spLocks noGrp="1"/>
          </p:cNvSpPr>
          <p:nvPr>
            <p:ph type="title"/>
          </p:nvPr>
        </p:nvSpPr>
        <p:spPr/>
        <p:txBody>
          <a:bodyPr/>
          <a:lstStyle/>
          <a:p>
            <a:r>
              <a:rPr lang="en-US" dirty="0"/>
              <a:t>Time worked by Retirees</a:t>
            </a:r>
          </a:p>
        </p:txBody>
      </p:sp>
      <p:sp>
        <p:nvSpPr>
          <p:cNvPr id="3" name="Content Placeholder 2"/>
          <p:cNvSpPr>
            <a:spLocks noGrp="1"/>
          </p:cNvSpPr>
          <p:nvPr>
            <p:ph idx="4294967295"/>
          </p:nvPr>
        </p:nvSpPr>
        <p:spPr>
          <a:xfrm>
            <a:off x="510362" y="1349982"/>
            <a:ext cx="9930809" cy="4351338"/>
          </a:xfrm>
        </p:spPr>
        <p:txBody>
          <a:bodyPr>
            <a:normAutofit/>
          </a:bodyPr>
          <a:lstStyle/>
          <a:p>
            <a:pPr marL="0" indent="0">
              <a:buNone/>
            </a:pPr>
            <a:r>
              <a:rPr lang="en-US" sz="3600" dirty="0"/>
              <a:t>For TRS Retirees</a:t>
            </a:r>
          </a:p>
          <a:p>
            <a:pPr lvl="1"/>
            <a:r>
              <a:rPr lang="en-US" sz="3200" dirty="0"/>
              <a:t>You </a:t>
            </a:r>
            <a:r>
              <a:rPr lang="en-US" sz="3200" b="1" dirty="0"/>
              <a:t>MUST</a:t>
            </a:r>
            <a:r>
              <a:rPr lang="en-US" sz="3200" dirty="0"/>
              <a:t> report the </a:t>
            </a:r>
            <a:r>
              <a:rPr lang="en-US" sz="3200" u="sng" dirty="0"/>
              <a:t>actual</a:t>
            </a:r>
            <a:r>
              <a:rPr lang="en-US" sz="3200" dirty="0"/>
              <a:t> days and hours worked in the calendar month. </a:t>
            </a:r>
          </a:p>
          <a:p>
            <a:pPr lvl="2"/>
            <a:r>
              <a:rPr lang="en-US" sz="2800" dirty="0"/>
              <a:t>Only exception is for Adjuncts, for whom you can convert their class hours to clock hours based on the calculations discussed in the following slides</a:t>
            </a:r>
          </a:p>
          <a:p>
            <a:pPr lvl="1"/>
            <a:r>
              <a:rPr lang="en-US" sz="3200" dirty="0"/>
              <a:t>Reporting scheduled days and hours is not permitted </a:t>
            </a:r>
          </a:p>
          <a:p>
            <a:pPr marL="457200" lvl="1" indent="0">
              <a:buNone/>
            </a:pPr>
            <a:endParaRPr lang="en-US" sz="3200" dirty="0"/>
          </a:p>
        </p:txBody>
      </p:sp>
      <p:pic>
        <p:nvPicPr>
          <p:cNvPr id="10242" name="Picture 2" descr="Image result for clipart calendar work schedu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80012" y="3661011"/>
            <a:ext cx="2367649" cy="23676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485868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43891B-5DD6-40BD-B889-97A10E122273}"/>
              </a:ext>
            </a:extLst>
          </p:cNvPr>
          <p:cNvSpPr>
            <a:spLocks noGrp="1"/>
          </p:cNvSpPr>
          <p:nvPr>
            <p:ph type="title"/>
          </p:nvPr>
        </p:nvSpPr>
        <p:spPr/>
        <p:txBody>
          <a:bodyPr/>
          <a:lstStyle/>
          <a:p>
            <a:r>
              <a:rPr lang="en-US" dirty="0"/>
              <a:t>Adjunct Retirees – In Person Course Clock Hours Conversion</a:t>
            </a:r>
          </a:p>
        </p:txBody>
      </p:sp>
      <p:sp>
        <p:nvSpPr>
          <p:cNvPr id="3" name="Content Placeholder 2">
            <a:extLst>
              <a:ext uri="{FF2B5EF4-FFF2-40B4-BE49-F238E27FC236}">
                <a16:creationId xmlns:a16="http://schemas.microsoft.com/office/drawing/2014/main" id="{D28D1E53-A2B6-4A22-B18F-9739AFE67202}"/>
              </a:ext>
            </a:extLst>
          </p:cNvPr>
          <p:cNvSpPr>
            <a:spLocks noGrp="1"/>
          </p:cNvSpPr>
          <p:nvPr>
            <p:ph idx="1"/>
          </p:nvPr>
        </p:nvSpPr>
        <p:spPr>
          <a:xfrm>
            <a:off x="838200" y="1310640"/>
            <a:ext cx="10515600" cy="5045710"/>
          </a:xfrm>
        </p:spPr>
        <p:txBody>
          <a:bodyPr>
            <a:normAutofit/>
          </a:bodyPr>
          <a:lstStyle/>
          <a:p>
            <a:pPr marL="0" indent="0">
              <a:buNone/>
            </a:pPr>
            <a:r>
              <a:rPr lang="en-US" sz="2400" b="1" dirty="0"/>
              <a:t>Courses Measured in hours or semester hours rather than clock hours</a:t>
            </a:r>
          </a:p>
          <a:p>
            <a:pPr lvl="1"/>
            <a:r>
              <a:rPr lang="en-US" sz="2200" dirty="0"/>
              <a:t>Each hour of instruction in the classroom or lab will count as 2 clock hours*</a:t>
            </a:r>
          </a:p>
          <a:p>
            <a:pPr lvl="1"/>
            <a:r>
              <a:rPr lang="en-US" sz="2200" dirty="0"/>
              <a:t>Must track and determine actual number of days worked each calendar month</a:t>
            </a:r>
          </a:p>
          <a:p>
            <a:pPr marL="0" indent="0">
              <a:buNone/>
            </a:pPr>
            <a:r>
              <a:rPr lang="en-US" sz="2400" b="1" dirty="0"/>
              <a:t>Hours Worked Example:</a:t>
            </a:r>
          </a:p>
          <a:p>
            <a:pPr marL="457200" lvl="1" indent="0">
              <a:buNone/>
            </a:pPr>
            <a:r>
              <a:rPr lang="en-US" sz="2200" dirty="0"/>
              <a:t>A TRS retiree is teaching a 1 semester hour lab at a college. The lab meets once a week on Mondays for 4 hours. The students receive college credit for the lab.</a:t>
            </a:r>
          </a:p>
          <a:p>
            <a:pPr marL="457200" lvl="1" indent="0">
              <a:buNone/>
            </a:pPr>
            <a:endParaRPr lang="en-US" dirty="0"/>
          </a:p>
          <a:p>
            <a:pPr marL="457200" lvl="1" indent="0">
              <a:buNone/>
            </a:pPr>
            <a:endParaRPr lang="en-US" dirty="0"/>
          </a:p>
          <a:p>
            <a:pPr marL="457200" lvl="1" indent="0">
              <a:buNone/>
            </a:pPr>
            <a:endParaRPr lang="en-US" dirty="0"/>
          </a:p>
          <a:p>
            <a:pPr marL="457200" lvl="1" indent="0">
              <a:buNone/>
            </a:pPr>
            <a:endParaRPr lang="en-US" dirty="0"/>
          </a:p>
          <a:p>
            <a:pPr marL="457200" lvl="1" indent="0">
              <a:buNone/>
            </a:pPr>
            <a:endParaRPr lang="en-US" dirty="0"/>
          </a:p>
          <a:p>
            <a:pPr marL="457200" lvl="1" indent="0">
              <a:buNone/>
            </a:pPr>
            <a:r>
              <a:rPr lang="en-US" sz="2200" dirty="0"/>
              <a:t>If there were five Mondays in the calendar month, then the retiree would be reported as working 40 hours (8 x 5) for the month. </a:t>
            </a:r>
          </a:p>
        </p:txBody>
      </p:sp>
      <p:sp>
        <p:nvSpPr>
          <p:cNvPr id="4" name="Slide Number Placeholder 3">
            <a:extLst>
              <a:ext uri="{FF2B5EF4-FFF2-40B4-BE49-F238E27FC236}">
                <a16:creationId xmlns:a16="http://schemas.microsoft.com/office/drawing/2014/main" id="{DE99393D-3ACF-4E55-A930-ACD5BF12EFED}"/>
              </a:ext>
            </a:extLst>
          </p:cNvPr>
          <p:cNvSpPr>
            <a:spLocks noGrp="1"/>
          </p:cNvSpPr>
          <p:nvPr>
            <p:ph type="sldNum" sz="quarter" idx="12"/>
          </p:nvPr>
        </p:nvSpPr>
        <p:spPr/>
        <p:txBody>
          <a:bodyPr/>
          <a:lstStyle/>
          <a:p>
            <a:fld id="{EBB06CB8-09CA-444F-B64E-B134B812EDE5}" type="slidenum">
              <a:rPr lang="en-US" smtClean="0"/>
              <a:t>59</a:t>
            </a:fld>
            <a:endParaRPr lang="en-US"/>
          </a:p>
        </p:txBody>
      </p:sp>
      <p:graphicFrame>
        <p:nvGraphicFramePr>
          <p:cNvPr id="5" name="Table 4">
            <a:extLst>
              <a:ext uri="{FF2B5EF4-FFF2-40B4-BE49-F238E27FC236}">
                <a16:creationId xmlns:a16="http://schemas.microsoft.com/office/drawing/2014/main" id="{1A7D2020-EE68-4D9C-9735-EBDDF425F567}"/>
              </a:ext>
            </a:extLst>
          </p:cNvPr>
          <p:cNvGraphicFramePr>
            <a:graphicFrameLocks noGrp="1"/>
          </p:cNvGraphicFramePr>
          <p:nvPr>
            <p:extLst>
              <p:ext uri="{D42A27DB-BD31-4B8C-83A1-F6EECF244321}">
                <p14:modId xmlns:p14="http://schemas.microsoft.com/office/powerpoint/2010/main" val="2919659319"/>
              </p:ext>
            </p:extLst>
          </p:nvPr>
        </p:nvGraphicFramePr>
        <p:xfrm>
          <a:off x="838200" y="3630295"/>
          <a:ext cx="10515603" cy="1562376"/>
        </p:xfrm>
        <a:graphic>
          <a:graphicData uri="http://schemas.openxmlformats.org/drawingml/2006/table">
            <a:tbl>
              <a:tblPr firstRow="1" bandRow="1">
                <a:tableStyleId>{21E4AEA4-8DFA-4A89-87EB-49C32662AFE0}</a:tableStyleId>
              </a:tblPr>
              <a:tblGrid>
                <a:gridCol w="1502229">
                  <a:extLst>
                    <a:ext uri="{9D8B030D-6E8A-4147-A177-3AD203B41FA5}">
                      <a16:colId xmlns:a16="http://schemas.microsoft.com/office/drawing/2014/main" val="2759975352"/>
                    </a:ext>
                  </a:extLst>
                </a:gridCol>
                <a:gridCol w="1502229">
                  <a:extLst>
                    <a:ext uri="{9D8B030D-6E8A-4147-A177-3AD203B41FA5}">
                      <a16:colId xmlns:a16="http://schemas.microsoft.com/office/drawing/2014/main" val="3768736065"/>
                    </a:ext>
                  </a:extLst>
                </a:gridCol>
                <a:gridCol w="1502229">
                  <a:extLst>
                    <a:ext uri="{9D8B030D-6E8A-4147-A177-3AD203B41FA5}">
                      <a16:colId xmlns:a16="http://schemas.microsoft.com/office/drawing/2014/main" val="1642804090"/>
                    </a:ext>
                  </a:extLst>
                </a:gridCol>
                <a:gridCol w="1502229">
                  <a:extLst>
                    <a:ext uri="{9D8B030D-6E8A-4147-A177-3AD203B41FA5}">
                      <a16:colId xmlns:a16="http://schemas.microsoft.com/office/drawing/2014/main" val="1524998687"/>
                    </a:ext>
                  </a:extLst>
                </a:gridCol>
                <a:gridCol w="1502229">
                  <a:extLst>
                    <a:ext uri="{9D8B030D-6E8A-4147-A177-3AD203B41FA5}">
                      <a16:colId xmlns:a16="http://schemas.microsoft.com/office/drawing/2014/main" val="355253658"/>
                    </a:ext>
                  </a:extLst>
                </a:gridCol>
                <a:gridCol w="1502229">
                  <a:extLst>
                    <a:ext uri="{9D8B030D-6E8A-4147-A177-3AD203B41FA5}">
                      <a16:colId xmlns:a16="http://schemas.microsoft.com/office/drawing/2014/main" val="1311836077"/>
                    </a:ext>
                  </a:extLst>
                </a:gridCol>
                <a:gridCol w="1502229">
                  <a:extLst>
                    <a:ext uri="{9D8B030D-6E8A-4147-A177-3AD203B41FA5}">
                      <a16:colId xmlns:a16="http://schemas.microsoft.com/office/drawing/2014/main" val="1527638151"/>
                    </a:ext>
                  </a:extLst>
                </a:gridCol>
              </a:tblGrid>
              <a:tr h="842369">
                <a:tc>
                  <a:txBody>
                    <a:bodyPr/>
                    <a:lstStyle/>
                    <a:p>
                      <a:endParaRPr lang="en-US" dirty="0"/>
                    </a:p>
                  </a:txBody>
                  <a:tcPr/>
                </a:tc>
                <a:tc>
                  <a:txBody>
                    <a:bodyPr/>
                    <a:lstStyle/>
                    <a:p>
                      <a:pPr algn="ctr"/>
                      <a:r>
                        <a:rPr lang="en-US" dirty="0"/>
                        <a:t>Number of Courses</a:t>
                      </a:r>
                    </a:p>
                  </a:txBody>
                  <a:tcPr anchor="b"/>
                </a:tc>
                <a:tc>
                  <a:txBody>
                    <a:bodyPr/>
                    <a:lstStyle/>
                    <a:p>
                      <a:pPr algn="ctr"/>
                      <a:r>
                        <a:rPr lang="en-US" dirty="0"/>
                        <a:t>Credit Hours per Course</a:t>
                      </a:r>
                    </a:p>
                  </a:txBody>
                  <a:tcPr anchor="b"/>
                </a:tc>
                <a:tc>
                  <a:txBody>
                    <a:bodyPr/>
                    <a:lstStyle/>
                    <a:p>
                      <a:pPr algn="ctr"/>
                      <a:r>
                        <a:rPr lang="en-US" dirty="0"/>
                        <a:t>Hours per Day</a:t>
                      </a:r>
                    </a:p>
                  </a:txBody>
                  <a:tcPr anchor="b"/>
                </a:tc>
                <a:tc>
                  <a:txBody>
                    <a:bodyPr/>
                    <a:lstStyle/>
                    <a:p>
                      <a:pPr algn="ctr"/>
                      <a:r>
                        <a:rPr lang="en-US" dirty="0"/>
                        <a:t>Days per Week course meets</a:t>
                      </a:r>
                    </a:p>
                  </a:txBody>
                  <a:tcPr anchor="b"/>
                </a:tc>
                <a:tc>
                  <a:txBody>
                    <a:bodyPr/>
                    <a:lstStyle/>
                    <a:p>
                      <a:pPr algn="ctr"/>
                      <a:r>
                        <a:rPr lang="en-US" dirty="0"/>
                        <a:t>Clock Hour Conversion Rate</a:t>
                      </a:r>
                    </a:p>
                  </a:txBody>
                  <a:tcPr anchor="b"/>
                </a:tc>
                <a:tc>
                  <a:txBody>
                    <a:bodyPr/>
                    <a:lstStyle/>
                    <a:p>
                      <a:pPr algn="ctr"/>
                      <a:r>
                        <a:rPr lang="en-US" dirty="0"/>
                        <a:t>Clock Hours per Week</a:t>
                      </a:r>
                    </a:p>
                  </a:txBody>
                  <a:tcPr anchor="b"/>
                </a:tc>
                <a:extLst>
                  <a:ext uri="{0D108BD9-81ED-4DB2-BD59-A6C34878D82A}">
                    <a16:rowId xmlns:a16="http://schemas.microsoft.com/office/drawing/2014/main" val="1698677643"/>
                  </a:ext>
                </a:extLst>
              </a:tr>
              <a:tr h="647976">
                <a:tc>
                  <a:txBody>
                    <a:bodyPr/>
                    <a:lstStyle/>
                    <a:p>
                      <a:r>
                        <a:rPr lang="en-US" dirty="0"/>
                        <a:t>In person 8 week course</a:t>
                      </a:r>
                    </a:p>
                  </a:txBody>
                  <a:tcPr/>
                </a:tc>
                <a:tc>
                  <a:txBody>
                    <a:bodyPr/>
                    <a:lstStyle/>
                    <a:p>
                      <a:pPr algn="ctr"/>
                      <a:r>
                        <a:rPr lang="en-US" dirty="0"/>
                        <a:t>1</a:t>
                      </a:r>
                    </a:p>
                  </a:txBody>
                  <a:tcPr anchor="ctr"/>
                </a:tc>
                <a:tc>
                  <a:txBody>
                    <a:bodyPr/>
                    <a:lstStyle/>
                    <a:p>
                      <a:pPr algn="ctr"/>
                      <a:r>
                        <a:rPr lang="en-US" dirty="0"/>
                        <a:t>1</a:t>
                      </a:r>
                    </a:p>
                  </a:txBody>
                  <a:tcPr anchor="ctr"/>
                </a:tc>
                <a:tc>
                  <a:txBody>
                    <a:bodyPr/>
                    <a:lstStyle/>
                    <a:p>
                      <a:pPr algn="ctr"/>
                      <a:r>
                        <a:rPr lang="en-US" dirty="0"/>
                        <a:t>4</a:t>
                      </a:r>
                    </a:p>
                  </a:txBody>
                  <a:tcPr anchor="ctr"/>
                </a:tc>
                <a:tc>
                  <a:txBody>
                    <a:bodyPr/>
                    <a:lstStyle/>
                    <a:p>
                      <a:pPr algn="ctr"/>
                      <a:r>
                        <a:rPr lang="en-US" dirty="0"/>
                        <a:t>1</a:t>
                      </a:r>
                    </a:p>
                  </a:txBody>
                  <a:tcPr anchor="ctr"/>
                </a:tc>
                <a:tc>
                  <a:txBody>
                    <a:bodyPr/>
                    <a:lstStyle/>
                    <a:p>
                      <a:pPr algn="ctr"/>
                      <a:r>
                        <a:rPr lang="en-US" dirty="0"/>
                        <a:t>2</a:t>
                      </a:r>
                    </a:p>
                  </a:txBody>
                  <a:tcPr anchor="ctr"/>
                </a:tc>
                <a:tc>
                  <a:txBody>
                    <a:bodyPr/>
                    <a:lstStyle/>
                    <a:p>
                      <a:pPr algn="ctr"/>
                      <a:r>
                        <a:rPr lang="en-US" dirty="0"/>
                        <a:t>4 X 1 X 2 = 8</a:t>
                      </a:r>
                    </a:p>
                  </a:txBody>
                  <a:tcPr anchor="ctr"/>
                </a:tc>
                <a:extLst>
                  <a:ext uri="{0D108BD9-81ED-4DB2-BD59-A6C34878D82A}">
                    <a16:rowId xmlns:a16="http://schemas.microsoft.com/office/drawing/2014/main" val="3979546053"/>
                  </a:ext>
                </a:extLst>
              </a:tr>
            </a:tbl>
          </a:graphicData>
        </a:graphic>
      </p:graphicFrame>
    </p:spTree>
    <p:extLst>
      <p:ext uri="{BB962C8B-B14F-4D97-AF65-F5344CB8AC3E}">
        <p14:creationId xmlns:p14="http://schemas.microsoft.com/office/powerpoint/2010/main" val="29624667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What to Submit</a:t>
            </a:r>
            <a:endParaRPr lang="en-US" dirty="0"/>
          </a:p>
        </p:txBody>
      </p:sp>
      <p:sp>
        <p:nvSpPr>
          <p:cNvPr id="3" name="Content Placeholder 2"/>
          <p:cNvSpPr>
            <a:spLocks noGrp="1"/>
          </p:cNvSpPr>
          <p:nvPr>
            <p:ph idx="1"/>
          </p:nvPr>
        </p:nvSpPr>
        <p:spPr/>
        <p:txBody>
          <a:bodyPr>
            <a:normAutofit lnSpcReduction="10000"/>
          </a:bodyPr>
          <a:lstStyle/>
          <a:p>
            <a:r>
              <a:rPr lang="en-US" dirty="0"/>
              <a:t>Employee Demographic (ED)</a:t>
            </a:r>
          </a:p>
          <a:p>
            <a:pPr marL="0" indent="0">
              <a:buNone/>
            </a:pPr>
            <a:r>
              <a:rPr lang="en-US" dirty="0"/>
              <a:t>			No signature needed / Not a Required Report</a:t>
            </a:r>
          </a:p>
          <a:p>
            <a:pPr marL="0" indent="0">
              <a:buNone/>
            </a:pPr>
            <a:endParaRPr lang="en-US" dirty="0"/>
          </a:p>
          <a:p>
            <a:r>
              <a:rPr lang="en-US" dirty="0"/>
              <a:t>Regular Payroll (RP)</a:t>
            </a:r>
          </a:p>
          <a:p>
            <a:endParaRPr lang="en-US" dirty="0"/>
          </a:p>
          <a:p>
            <a:endParaRPr lang="en-US" dirty="0"/>
          </a:p>
          <a:p>
            <a:r>
              <a:rPr lang="en-US" dirty="0"/>
              <a:t>Employment After Retirement (ER)</a:t>
            </a:r>
          </a:p>
          <a:p>
            <a:pPr marL="0" indent="0">
              <a:buNone/>
            </a:pPr>
            <a:endParaRPr lang="en-US" dirty="0"/>
          </a:p>
          <a:p>
            <a:pPr marL="0" indent="0">
              <a:buNone/>
            </a:pPr>
            <a:r>
              <a:rPr lang="en-US" dirty="0"/>
              <a:t>    </a:t>
            </a:r>
          </a:p>
          <a:p>
            <a:pPr marL="0" indent="0">
              <a:buNone/>
            </a:pPr>
            <a:r>
              <a:rPr lang="en-US" dirty="0"/>
              <a:t>OR if no retirees employed 	</a:t>
            </a:r>
          </a:p>
        </p:txBody>
      </p:sp>
      <p:sp>
        <p:nvSpPr>
          <p:cNvPr id="4" name="Slide Number Placeholder 3"/>
          <p:cNvSpPr>
            <a:spLocks noGrp="1"/>
          </p:cNvSpPr>
          <p:nvPr>
            <p:ph type="sldNum" sz="quarter" idx="12"/>
          </p:nvPr>
        </p:nvSpPr>
        <p:spPr/>
        <p:txBody>
          <a:bodyPr/>
          <a:lstStyle/>
          <a:p>
            <a:fld id="{85EA47E5-AC31-4FC6-97AC-BCE072676834}" type="slidenum">
              <a:rPr lang="en-US" smtClean="0"/>
              <a:pPr/>
              <a:t>6</a:t>
            </a:fld>
            <a:endParaRPr lang="en-US" dirty="0"/>
          </a:p>
        </p:txBody>
      </p:sp>
      <p:sp>
        <p:nvSpPr>
          <p:cNvPr id="5" name="Rounded Rectangle 4"/>
          <p:cNvSpPr/>
          <p:nvPr/>
        </p:nvSpPr>
        <p:spPr>
          <a:xfrm>
            <a:off x="1433945" y="1915831"/>
            <a:ext cx="1953491" cy="426027"/>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400" dirty="0"/>
              <a:t>Report Detail</a:t>
            </a:r>
          </a:p>
        </p:txBody>
      </p:sp>
      <p:grpSp>
        <p:nvGrpSpPr>
          <p:cNvPr id="11" name="Group 10"/>
          <p:cNvGrpSpPr/>
          <p:nvPr/>
        </p:nvGrpSpPr>
        <p:grpSpPr>
          <a:xfrm>
            <a:off x="1433945" y="3336209"/>
            <a:ext cx="9130146" cy="426027"/>
            <a:chOff x="1433945" y="3460391"/>
            <a:chExt cx="9130146" cy="426027"/>
          </a:xfrm>
        </p:grpSpPr>
        <p:sp>
          <p:nvSpPr>
            <p:cNvPr id="6" name="Rounded Rectangle 5"/>
            <p:cNvSpPr/>
            <p:nvPr/>
          </p:nvSpPr>
          <p:spPr>
            <a:xfrm>
              <a:off x="1433945" y="3460391"/>
              <a:ext cx="1953491" cy="426027"/>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400" dirty="0"/>
                <a:t>Report Detail</a:t>
              </a:r>
            </a:p>
          </p:txBody>
        </p:sp>
        <p:sp>
          <p:nvSpPr>
            <p:cNvPr id="7" name="Rounded Rectangle 6"/>
            <p:cNvSpPr/>
            <p:nvPr/>
          </p:nvSpPr>
          <p:spPr>
            <a:xfrm>
              <a:off x="4953000" y="3460391"/>
              <a:ext cx="1953491" cy="426027"/>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400" dirty="0"/>
                <a:t>Signature</a:t>
              </a:r>
            </a:p>
          </p:txBody>
        </p:sp>
        <p:sp>
          <p:nvSpPr>
            <p:cNvPr id="8" name="Rounded Rectangle 7"/>
            <p:cNvSpPr/>
            <p:nvPr/>
          </p:nvSpPr>
          <p:spPr>
            <a:xfrm>
              <a:off x="8610600" y="3460391"/>
              <a:ext cx="1953491" cy="426027"/>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400" dirty="0"/>
                <a:t>TEXNET</a:t>
              </a:r>
            </a:p>
          </p:txBody>
        </p:sp>
      </p:grpSp>
      <p:grpSp>
        <p:nvGrpSpPr>
          <p:cNvPr id="12" name="Group 11"/>
          <p:cNvGrpSpPr/>
          <p:nvPr/>
        </p:nvGrpSpPr>
        <p:grpSpPr>
          <a:xfrm>
            <a:off x="1433945" y="4756587"/>
            <a:ext cx="9130146" cy="426027"/>
            <a:chOff x="1433945" y="3460391"/>
            <a:chExt cx="9130146" cy="426027"/>
          </a:xfrm>
        </p:grpSpPr>
        <p:sp>
          <p:nvSpPr>
            <p:cNvPr id="13" name="Rounded Rectangle 12"/>
            <p:cNvSpPr/>
            <p:nvPr/>
          </p:nvSpPr>
          <p:spPr>
            <a:xfrm>
              <a:off x="1433945" y="3460391"/>
              <a:ext cx="1953491" cy="426027"/>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400" dirty="0"/>
                <a:t>Report Detail</a:t>
              </a:r>
            </a:p>
          </p:txBody>
        </p:sp>
        <p:sp>
          <p:nvSpPr>
            <p:cNvPr id="14" name="Rounded Rectangle 13"/>
            <p:cNvSpPr/>
            <p:nvPr/>
          </p:nvSpPr>
          <p:spPr>
            <a:xfrm>
              <a:off x="4953000" y="3460391"/>
              <a:ext cx="1953491" cy="426027"/>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400" dirty="0"/>
                <a:t>Signature</a:t>
              </a:r>
            </a:p>
          </p:txBody>
        </p:sp>
        <p:sp>
          <p:nvSpPr>
            <p:cNvPr id="15" name="Rounded Rectangle 14"/>
            <p:cNvSpPr/>
            <p:nvPr/>
          </p:nvSpPr>
          <p:spPr>
            <a:xfrm>
              <a:off x="8610600" y="3460391"/>
              <a:ext cx="1953491" cy="426027"/>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400" dirty="0"/>
                <a:t>TEXNET</a:t>
              </a:r>
            </a:p>
          </p:txBody>
        </p:sp>
      </p:grpSp>
      <p:sp>
        <p:nvSpPr>
          <p:cNvPr id="18" name="TextBox 17"/>
          <p:cNvSpPr txBox="1"/>
          <p:nvPr/>
        </p:nvSpPr>
        <p:spPr>
          <a:xfrm>
            <a:off x="9057409" y="5182614"/>
            <a:ext cx="1506682" cy="369332"/>
          </a:xfrm>
          <a:prstGeom prst="rect">
            <a:avLst/>
          </a:prstGeom>
          <a:noFill/>
        </p:spPr>
        <p:txBody>
          <a:bodyPr wrap="square" rtlCol="0">
            <a:spAutoFit/>
          </a:bodyPr>
          <a:lstStyle/>
          <a:p>
            <a:r>
              <a:rPr lang="en-US" dirty="0"/>
              <a:t>(If needed)</a:t>
            </a:r>
          </a:p>
        </p:txBody>
      </p:sp>
      <p:sp>
        <p:nvSpPr>
          <p:cNvPr id="19" name="Rounded Rectangle 18"/>
          <p:cNvSpPr/>
          <p:nvPr/>
        </p:nvSpPr>
        <p:spPr>
          <a:xfrm>
            <a:off x="4464260" y="5642597"/>
            <a:ext cx="2227118" cy="426027"/>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400" dirty="0"/>
              <a:t>Zero Signature</a:t>
            </a:r>
          </a:p>
        </p:txBody>
      </p:sp>
      <p:grpSp>
        <p:nvGrpSpPr>
          <p:cNvPr id="20" name="Group 19"/>
          <p:cNvGrpSpPr/>
          <p:nvPr/>
        </p:nvGrpSpPr>
        <p:grpSpPr>
          <a:xfrm>
            <a:off x="7444247" y="5796107"/>
            <a:ext cx="3564082" cy="654627"/>
            <a:chOff x="4318788" y="6066848"/>
            <a:chExt cx="3564082" cy="654627"/>
          </a:xfrm>
        </p:grpSpPr>
        <p:sp>
          <p:nvSpPr>
            <p:cNvPr id="21" name="TextBox 20">
              <a:hlinkClick r:id="rId2"/>
            </p:cNvPr>
            <p:cNvSpPr txBox="1"/>
            <p:nvPr/>
          </p:nvSpPr>
          <p:spPr>
            <a:xfrm>
              <a:off x="4318788" y="6274475"/>
              <a:ext cx="3564082" cy="369332"/>
            </a:xfrm>
            <a:prstGeom prst="rect">
              <a:avLst/>
            </a:prstGeom>
            <a:noFill/>
          </p:spPr>
          <p:txBody>
            <a:bodyPr wrap="square" rtlCol="0">
              <a:spAutoFit/>
            </a:bodyPr>
            <a:lstStyle/>
            <a:p>
              <a:pPr algn="ctr"/>
              <a:r>
                <a:rPr lang="en-US" dirty="0">
                  <a:hlinkClick r:id="rId3"/>
                </a:rPr>
                <a:t>TEXNET Deposit</a:t>
              </a:r>
              <a:endParaRPr lang="en-US" dirty="0"/>
            </a:p>
          </p:txBody>
        </p:sp>
        <p:pic>
          <p:nvPicPr>
            <p:cNvPr id="22" name="Picture 2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74651" y="6066848"/>
              <a:ext cx="553620" cy="654627"/>
            </a:xfrm>
            <a:prstGeom prst="rect">
              <a:avLst/>
            </a:prstGeom>
          </p:spPr>
        </p:pic>
      </p:grpSp>
      <p:pic>
        <p:nvPicPr>
          <p:cNvPr id="23" name="Picture 23">
            <a:extLst>
              <a:ext uri="{FF2B5EF4-FFF2-40B4-BE49-F238E27FC236}">
                <a16:creationId xmlns:a16="http://schemas.microsoft.com/office/drawing/2014/main" id="{22A0D692-1BB4-403D-A196-10861A3113A7}"/>
              </a:ext>
            </a:extLst>
          </p:cNvPr>
          <p:cNvPicPr>
            <a:picLocks noChangeAspect="1"/>
          </p:cNvPicPr>
          <p:nvPr/>
        </p:nvPicPr>
        <p:blipFill>
          <a:blip r:embed="rId5"/>
          <a:stretch>
            <a:fillRect/>
          </a:stretch>
        </p:blipFill>
        <p:spPr>
          <a:xfrm>
            <a:off x="3648014" y="3425684"/>
            <a:ext cx="1076325" cy="238125"/>
          </a:xfrm>
          <a:prstGeom prst="rect">
            <a:avLst/>
          </a:prstGeom>
        </p:spPr>
      </p:pic>
      <p:pic>
        <p:nvPicPr>
          <p:cNvPr id="25" name="Picture 25">
            <a:extLst>
              <a:ext uri="{FF2B5EF4-FFF2-40B4-BE49-F238E27FC236}">
                <a16:creationId xmlns:a16="http://schemas.microsoft.com/office/drawing/2014/main" id="{E729784C-CFAD-4288-86A6-13E1147ED262}"/>
              </a:ext>
            </a:extLst>
          </p:cNvPr>
          <p:cNvPicPr>
            <a:picLocks noChangeAspect="1"/>
          </p:cNvPicPr>
          <p:nvPr/>
        </p:nvPicPr>
        <p:blipFill>
          <a:blip r:embed="rId5"/>
          <a:stretch>
            <a:fillRect/>
          </a:stretch>
        </p:blipFill>
        <p:spPr>
          <a:xfrm>
            <a:off x="7265102" y="3425684"/>
            <a:ext cx="1076325" cy="238125"/>
          </a:xfrm>
          <a:prstGeom prst="rect">
            <a:avLst/>
          </a:prstGeom>
        </p:spPr>
      </p:pic>
      <p:pic>
        <p:nvPicPr>
          <p:cNvPr id="27" name="Picture 27">
            <a:extLst>
              <a:ext uri="{FF2B5EF4-FFF2-40B4-BE49-F238E27FC236}">
                <a16:creationId xmlns:a16="http://schemas.microsoft.com/office/drawing/2014/main" id="{CABB7F08-0F48-42EA-917D-823E3E676C95}"/>
              </a:ext>
            </a:extLst>
          </p:cNvPr>
          <p:cNvPicPr>
            <a:picLocks noChangeAspect="1"/>
          </p:cNvPicPr>
          <p:nvPr/>
        </p:nvPicPr>
        <p:blipFill>
          <a:blip r:embed="rId5"/>
          <a:stretch>
            <a:fillRect/>
          </a:stretch>
        </p:blipFill>
        <p:spPr>
          <a:xfrm>
            <a:off x="3648014" y="4843583"/>
            <a:ext cx="1076325" cy="238125"/>
          </a:xfrm>
          <a:prstGeom prst="rect">
            <a:avLst/>
          </a:prstGeom>
        </p:spPr>
      </p:pic>
      <p:pic>
        <p:nvPicPr>
          <p:cNvPr id="29" name="Picture 29">
            <a:extLst>
              <a:ext uri="{FF2B5EF4-FFF2-40B4-BE49-F238E27FC236}">
                <a16:creationId xmlns:a16="http://schemas.microsoft.com/office/drawing/2014/main" id="{A593D728-B65D-42D2-B70F-FD44C03BBC26}"/>
              </a:ext>
            </a:extLst>
          </p:cNvPr>
          <p:cNvPicPr>
            <a:picLocks noChangeAspect="1"/>
          </p:cNvPicPr>
          <p:nvPr/>
        </p:nvPicPr>
        <p:blipFill>
          <a:blip r:embed="rId5"/>
          <a:stretch>
            <a:fillRect/>
          </a:stretch>
        </p:blipFill>
        <p:spPr>
          <a:xfrm>
            <a:off x="7265103" y="4843583"/>
            <a:ext cx="1076325" cy="238125"/>
          </a:xfrm>
          <a:prstGeom prst="rect">
            <a:avLst/>
          </a:prstGeom>
        </p:spPr>
      </p:pic>
    </p:spTree>
    <p:extLst>
      <p:ext uri="{BB962C8B-B14F-4D97-AF65-F5344CB8AC3E}">
        <p14:creationId xmlns:p14="http://schemas.microsoft.com/office/powerpoint/2010/main" val="114083552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266E1F-0A95-43CB-95E4-57BB6AF497BA}"/>
              </a:ext>
            </a:extLst>
          </p:cNvPr>
          <p:cNvSpPr>
            <a:spLocks noGrp="1"/>
          </p:cNvSpPr>
          <p:nvPr>
            <p:ph type="title"/>
          </p:nvPr>
        </p:nvSpPr>
        <p:spPr/>
        <p:txBody>
          <a:bodyPr/>
          <a:lstStyle/>
          <a:p>
            <a:r>
              <a:rPr lang="en-US" dirty="0"/>
              <a:t>Adjunct Retirees – Online Course Clock Hours Conversion</a:t>
            </a:r>
          </a:p>
        </p:txBody>
      </p:sp>
      <p:sp>
        <p:nvSpPr>
          <p:cNvPr id="3" name="Content Placeholder 2">
            <a:extLst>
              <a:ext uri="{FF2B5EF4-FFF2-40B4-BE49-F238E27FC236}">
                <a16:creationId xmlns:a16="http://schemas.microsoft.com/office/drawing/2014/main" id="{7DC9CD8C-9A2F-4B75-80AD-05F377883DE9}"/>
              </a:ext>
            </a:extLst>
          </p:cNvPr>
          <p:cNvSpPr>
            <a:spLocks noGrp="1"/>
          </p:cNvSpPr>
          <p:nvPr>
            <p:ph idx="1"/>
          </p:nvPr>
        </p:nvSpPr>
        <p:spPr>
          <a:xfrm>
            <a:off x="838200" y="1484986"/>
            <a:ext cx="10515600" cy="4691977"/>
          </a:xfrm>
        </p:spPr>
        <p:txBody>
          <a:bodyPr/>
          <a:lstStyle/>
          <a:p>
            <a:pPr marL="0" indent="0">
              <a:buNone/>
            </a:pPr>
            <a:r>
              <a:rPr lang="en-US" sz="2600" b="1" dirty="0"/>
              <a:t>Online and Hybrid Courses</a:t>
            </a:r>
          </a:p>
          <a:p>
            <a:pPr lvl="1"/>
            <a:r>
              <a:rPr lang="en-US" dirty="0"/>
              <a:t>Each hour of college or semester credit given for the class will count as two hours worked in a week*</a:t>
            </a:r>
          </a:p>
          <a:p>
            <a:pPr lvl="1"/>
            <a:r>
              <a:rPr lang="en-US" dirty="0"/>
              <a:t>Days worked based on comparable in person course</a:t>
            </a:r>
          </a:p>
          <a:p>
            <a:pPr marL="0" indent="0">
              <a:buNone/>
            </a:pPr>
            <a:r>
              <a:rPr lang="en-US" sz="2600" b="1" dirty="0"/>
              <a:t>Hours Worked Example</a:t>
            </a:r>
          </a:p>
          <a:p>
            <a:pPr marL="457200" lvl="1" indent="0">
              <a:buNone/>
            </a:pPr>
            <a:r>
              <a:rPr lang="en-US" dirty="0"/>
              <a:t>A 3 hour online or hybrid class- to calculate the Hours Worked in a month:</a:t>
            </a:r>
          </a:p>
          <a:p>
            <a:pPr marL="457200" lvl="1" indent="0">
              <a:buNone/>
            </a:pPr>
            <a:endParaRPr lang="en-US" sz="2200" dirty="0"/>
          </a:p>
          <a:p>
            <a:pPr marL="457200" lvl="1" indent="0">
              <a:buNone/>
            </a:pPr>
            <a:endParaRPr lang="en-US" sz="2200" dirty="0"/>
          </a:p>
          <a:p>
            <a:pPr marL="457200" lvl="1" indent="0">
              <a:buNone/>
            </a:pPr>
            <a:endParaRPr lang="en-US" sz="2200" dirty="0"/>
          </a:p>
          <a:p>
            <a:pPr marL="457200" lvl="1" indent="0">
              <a:buNone/>
            </a:pPr>
            <a:endParaRPr lang="en-US" sz="2200" dirty="0"/>
          </a:p>
          <a:p>
            <a:pPr marL="457200" lvl="1" indent="0">
              <a:buNone/>
            </a:pPr>
            <a:r>
              <a:rPr lang="en-US" dirty="0"/>
              <a:t>Multiply the number of hours worked per day by the total days worked in a month to get the Hours Worked in a calendar month. </a:t>
            </a:r>
            <a:endParaRPr lang="en-US" sz="2200" dirty="0"/>
          </a:p>
          <a:p>
            <a:pPr marL="0" indent="0">
              <a:buNone/>
            </a:pPr>
            <a:endParaRPr lang="en-US" sz="2600" dirty="0"/>
          </a:p>
          <a:p>
            <a:endParaRPr lang="en-US" dirty="0"/>
          </a:p>
        </p:txBody>
      </p:sp>
      <p:sp>
        <p:nvSpPr>
          <p:cNvPr id="4" name="Slide Number Placeholder 3">
            <a:extLst>
              <a:ext uri="{FF2B5EF4-FFF2-40B4-BE49-F238E27FC236}">
                <a16:creationId xmlns:a16="http://schemas.microsoft.com/office/drawing/2014/main" id="{B3E2024D-C4C6-43F6-8888-D2F5DC3CD6A0}"/>
              </a:ext>
            </a:extLst>
          </p:cNvPr>
          <p:cNvSpPr>
            <a:spLocks noGrp="1"/>
          </p:cNvSpPr>
          <p:nvPr>
            <p:ph type="sldNum" sz="quarter" idx="12"/>
          </p:nvPr>
        </p:nvSpPr>
        <p:spPr/>
        <p:txBody>
          <a:bodyPr/>
          <a:lstStyle/>
          <a:p>
            <a:fld id="{EBB06CB8-09CA-444F-B64E-B134B812EDE5}" type="slidenum">
              <a:rPr lang="en-US" smtClean="0"/>
              <a:t>60</a:t>
            </a:fld>
            <a:endParaRPr lang="en-US"/>
          </a:p>
        </p:txBody>
      </p:sp>
      <p:graphicFrame>
        <p:nvGraphicFramePr>
          <p:cNvPr id="5" name="Table 4">
            <a:extLst>
              <a:ext uri="{FF2B5EF4-FFF2-40B4-BE49-F238E27FC236}">
                <a16:creationId xmlns:a16="http://schemas.microsoft.com/office/drawing/2014/main" id="{E149294B-74AA-49B7-82F1-2E0630D8040B}"/>
              </a:ext>
            </a:extLst>
          </p:cNvPr>
          <p:cNvGraphicFramePr>
            <a:graphicFrameLocks noGrp="1"/>
          </p:cNvGraphicFramePr>
          <p:nvPr>
            <p:extLst>
              <p:ext uri="{D42A27DB-BD31-4B8C-83A1-F6EECF244321}">
                <p14:modId xmlns:p14="http://schemas.microsoft.com/office/powerpoint/2010/main" val="4105129172"/>
              </p:ext>
            </p:extLst>
          </p:nvPr>
        </p:nvGraphicFramePr>
        <p:xfrm>
          <a:off x="1238522" y="3855758"/>
          <a:ext cx="9714956" cy="1362552"/>
        </p:xfrm>
        <a:graphic>
          <a:graphicData uri="http://schemas.openxmlformats.org/drawingml/2006/table">
            <a:tbl>
              <a:tblPr firstRow="1" bandRow="1">
                <a:tableStyleId>{21E4AEA4-8DFA-4A89-87EB-49C32662AFE0}</a:tableStyleId>
              </a:tblPr>
              <a:tblGrid>
                <a:gridCol w="1359108">
                  <a:extLst>
                    <a:ext uri="{9D8B030D-6E8A-4147-A177-3AD203B41FA5}">
                      <a16:colId xmlns:a16="http://schemas.microsoft.com/office/drawing/2014/main" val="2759975352"/>
                    </a:ext>
                  </a:extLst>
                </a:gridCol>
                <a:gridCol w="1700117">
                  <a:extLst>
                    <a:ext uri="{9D8B030D-6E8A-4147-A177-3AD203B41FA5}">
                      <a16:colId xmlns:a16="http://schemas.microsoft.com/office/drawing/2014/main" val="3768736065"/>
                    </a:ext>
                  </a:extLst>
                </a:gridCol>
                <a:gridCol w="1429084">
                  <a:extLst>
                    <a:ext uri="{9D8B030D-6E8A-4147-A177-3AD203B41FA5}">
                      <a16:colId xmlns:a16="http://schemas.microsoft.com/office/drawing/2014/main" val="1642804090"/>
                    </a:ext>
                  </a:extLst>
                </a:gridCol>
                <a:gridCol w="1988329">
                  <a:extLst>
                    <a:ext uri="{9D8B030D-6E8A-4147-A177-3AD203B41FA5}">
                      <a16:colId xmlns:a16="http://schemas.microsoft.com/office/drawing/2014/main" val="1524998687"/>
                    </a:ext>
                  </a:extLst>
                </a:gridCol>
                <a:gridCol w="1619159">
                  <a:extLst>
                    <a:ext uri="{9D8B030D-6E8A-4147-A177-3AD203B41FA5}">
                      <a16:colId xmlns:a16="http://schemas.microsoft.com/office/drawing/2014/main" val="355253658"/>
                    </a:ext>
                  </a:extLst>
                </a:gridCol>
                <a:gridCol w="1619159">
                  <a:extLst>
                    <a:ext uri="{9D8B030D-6E8A-4147-A177-3AD203B41FA5}">
                      <a16:colId xmlns:a16="http://schemas.microsoft.com/office/drawing/2014/main" val="1311836077"/>
                    </a:ext>
                  </a:extLst>
                </a:gridCol>
              </a:tblGrid>
              <a:tr h="722472">
                <a:tc>
                  <a:txBody>
                    <a:bodyPr/>
                    <a:lstStyle/>
                    <a:p>
                      <a:r>
                        <a:rPr lang="en-US" dirty="0"/>
                        <a:t>Credit Hours</a:t>
                      </a:r>
                    </a:p>
                  </a:txBody>
                  <a:tcPr anchor="b"/>
                </a:tc>
                <a:tc>
                  <a:txBody>
                    <a:bodyPr/>
                    <a:lstStyle/>
                    <a:p>
                      <a:pPr algn="ctr"/>
                      <a:r>
                        <a:rPr lang="en-US" dirty="0"/>
                        <a:t>Number of Courses</a:t>
                      </a:r>
                    </a:p>
                  </a:txBody>
                  <a:tcPr anchor="b"/>
                </a:tc>
                <a:tc>
                  <a:txBody>
                    <a:bodyPr/>
                    <a:lstStyle/>
                    <a:p>
                      <a:pPr algn="ctr"/>
                      <a:r>
                        <a:rPr lang="en-US" dirty="0"/>
                        <a:t>Conversion</a:t>
                      </a:r>
                    </a:p>
                  </a:txBody>
                  <a:tcPr anchor="b"/>
                </a:tc>
                <a:tc>
                  <a:txBody>
                    <a:bodyPr/>
                    <a:lstStyle/>
                    <a:p>
                      <a:pPr algn="ctr"/>
                      <a:r>
                        <a:rPr lang="en-US" dirty="0"/>
                        <a:t>Number of Hours per Week</a:t>
                      </a:r>
                    </a:p>
                  </a:txBody>
                  <a:tcPr anchor="b"/>
                </a:tc>
                <a:tc>
                  <a:txBody>
                    <a:bodyPr/>
                    <a:lstStyle/>
                    <a:p>
                      <a:pPr algn="ctr"/>
                      <a:r>
                        <a:rPr lang="en-US" dirty="0"/>
                        <a:t>Number of Days per week</a:t>
                      </a:r>
                    </a:p>
                  </a:txBody>
                  <a:tcPr anchor="b"/>
                </a:tc>
                <a:tc>
                  <a:txBody>
                    <a:bodyPr/>
                    <a:lstStyle/>
                    <a:p>
                      <a:pPr algn="ctr"/>
                      <a:r>
                        <a:rPr lang="en-US" dirty="0"/>
                        <a:t>Number of hours per DAY</a:t>
                      </a:r>
                    </a:p>
                  </a:txBody>
                  <a:tcPr anchor="b"/>
                </a:tc>
                <a:extLst>
                  <a:ext uri="{0D108BD9-81ED-4DB2-BD59-A6C34878D82A}">
                    <a16:rowId xmlns:a16="http://schemas.microsoft.com/office/drawing/2014/main" val="1698677643"/>
                  </a:ext>
                </a:extLst>
              </a:tr>
              <a:tr h="511968">
                <a:tc>
                  <a:txBody>
                    <a:bodyPr/>
                    <a:lstStyle/>
                    <a:p>
                      <a:pPr algn="ctr"/>
                      <a:r>
                        <a:rPr lang="en-US" dirty="0"/>
                        <a:t>3</a:t>
                      </a:r>
                    </a:p>
                  </a:txBody>
                  <a:tcPr anchor="ctr"/>
                </a:tc>
                <a:tc>
                  <a:txBody>
                    <a:bodyPr/>
                    <a:lstStyle/>
                    <a:p>
                      <a:pPr algn="ctr"/>
                      <a:r>
                        <a:rPr lang="en-US" dirty="0"/>
                        <a:t>1</a:t>
                      </a:r>
                    </a:p>
                  </a:txBody>
                  <a:tcPr anchor="ctr"/>
                </a:tc>
                <a:tc>
                  <a:txBody>
                    <a:bodyPr/>
                    <a:lstStyle/>
                    <a:p>
                      <a:pPr algn="ctr"/>
                      <a:r>
                        <a:rPr lang="en-US" dirty="0"/>
                        <a:t>2</a:t>
                      </a:r>
                    </a:p>
                  </a:txBody>
                  <a:tcPr anchor="ctr"/>
                </a:tc>
                <a:tc>
                  <a:txBody>
                    <a:bodyPr/>
                    <a:lstStyle/>
                    <a:p>
                      <a:pPr algn="ctr"/>
                      <a:r>
                        <a:rPr lang="en-US" dirty="0"/>
                        <a:t>3 X 1 X 2 = 6</a:t>
                      </a:r>
                    </a:p>
                  </a:txBody>
                  <a:tcPr anchor="ctr"/>
                </a:tc>
                <a:tc>
                  <a:txBody>
                    <a:bodyPr/>
                    <a:lstStyle/>
                    <a:p>
                      <a:pPr algn="ctr"/>
                      <a:r>
                        <a:rPr lang="en-US" dirty="0"/>
                        <a:t>5</a:t>
                      </a:r>
                    </a:p>
                  </a:txBody>
                  <a:tcPr anchor="ctr"/>
                </a:tc>
                <a:tc>
                  <a:txBody>
                    <a:bodyPr/>
                    <a:lstStyle/>
                    <a:p>
                      <a:pPr algn="ctr"/>
                      <a:r>
                        <a:rPr lang="en-US" dirty="0"/>
                        <a:t>6 ÷ 5 = </a:t>
                      </a:r>
                    </a:p>
                    <a:p>
                      <a:pPr algn="ctr"/>
                      <a:r>
                        <a:rPr lang="en-US" b="1" dirty="0"/>
                        <a:t>1.2 Hours</a:t>
                      </a:r>
                    </a:p>
                  </a:txBody>
                  <a:tcPr anchor="ctr"/>
                </a:tc>
                <a:extLst>
                  <a:ext uri="{0D108BD9-81ED-4DB2-BD59-A6C34878D82A}">
                    <a16:rowId xmlns:a16="http://schemas.microsoft.com/office/drawing/2014/main" val="3979546053"/>
                  </a:ext>
                </a:extLst>
              </a:tr>
            </a:tbl>
          </a:graphicData>
        </a:graphic>
      </p:graphicFrame>
    </p:spTree>
    <p:extLst>
      <p:ext uri="{BB962C8B-B14F-4D97-AF65-F5344CB8AC3E}">
        <p14:creationId xmlns:p14="http://schemas.microsoft.com/office/powerpoint/2010/main" val="120958149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Employment After Retirement Limits Chart</a:t>
            </a:r>
            <a:endParaRPr lang="en-US" dirty="0"/>
          </a:p>
        </p:txBody>
      </p:sp>
      <p:sp>
        <p:nvSpPr>
          <p:cNvPr id="4" name="Slide Number Placeholder 3"/>
          <p:cNvSpPr>
            <a:spLocks noGrp="1"/>
          </p:cNvSpPr>
          <p:nvPr>
            <p:ph type="sldNum" sz="quarter" idx="12"/>
          </p:nvPr>
        </p:nvSpPr>
        <p:spPr/>
        <p:txBody>
          <a:bodyPr/>
          <a:lstStyle/>
          <a:p>
            <a:fld id="{85EA47E5-AC31-4FC6-97AC-BCE072676834}" type="slidenum">
              <a:rPr lang="en-US" smtClean="0"/>
              <a:pPr/>
              <a:t>61</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1526287367"/>
              </p:ext>
            </p:extLst>
          </p:nvPr>
        </p:nvGraphicFramePr>
        <p:xfrm>
          <a:off x="1259933" y="1453237"/>
          <a:ext cx="10326920" cy="4628316"/>
        </p:xfrm>
        <a:graphic>
          <a:graphicData uri="http://schemas.openxmlformats.org/drawingml/2006/table">
            <a:tbl>
              <a:tblPr firstRow="1" firstCol="1" bandRow="1"/>
              <a:tblGrid>
                <a:gridCol w="2581730">
                  <a:extLst>
                    <a:ext uri="{9D8B030D-6E8A-4147-A177-3AD203B41FA5}">
                      <a16:colId xmlns:a16="http://schemas.microsoft.com/office/drawing/2014/main" val="20000"/>
                    </a:ext>
                  </a:extLst>
                </a:gridCol>
                <a:gridCol w="2581730">
                  <a:extLst>
                    <a:ext uri="{9D8B030D-6E8A-4147-A177-3AD203B41FA5}">
                      <a16:colId xmlns:a16="http://schemas.microsoft.com/office/drawing/2014/main" val="20001"/>
                    </a:ext>
                  </a:extLst>
                </a:gridCol>
                <a:gridCol w="2581730">
                  <a:extLst>
                    <a:ext uri="{9D8B030D-6E8A-4147-A177-3AD203B41FA5}">
                      <a16:colId xmlns:a16="http://schemas.microsoft.com/office/drawing/2014/main" val="20002"/>
                    </a:ext>
                  </a:extLst>
                </a:gridCol>
                <a:gridCol w="2581730">
                  <a:extLst>
                    <a:ext uri="{9D8B030D-6E8A-4147-A177-3AD203B41FA5}">
                      <a16:colId xmlns:a16="http://schemas.microsoft.com/office/drawing/2014/main" val="20003"/>
                    </a:ext>
                  </a:extLst>
                </a:gridCol>
              </a:tblGrid>
              <a:tr h="843396">
                <a:tc>
                  <a:txBody>
                    <a:bodyPr/>
                    <a:lstStyle/>
                    <a:p>
                      <a:pPr marL="0" marR="0" algn="ctr">
                        <a:lnSpc>
                          <a:spcPct val="107000"/>
                        </a:lnSpc>
                        <a:spcBef>
                          <a:spcPts val="0"/>
                        </a:spcBef>
                        <a:spcAft>
                          <a:spcPts val="0"/>
                        </a:spcAft>
                      </a:pPr>
                      <a:r>
                        <a:rPr lang="en-US" sz="1100" b="1" dirty="0">
                          <a:effectLst/>
                          <a:latin typeface="Calibri" panose="020F050202020403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100" b="1" dirty="0">
                          <a:effectLst/>
                          <a:latin typeface="Calibri" panose="020F0502020204030204" pitchFamily="34" charset="0"/>
                          <a:ea typeface="Calibri" panose="020F0502020204030204" pitchFamily="34" charset="0"/>
                          <a:cs typeface="Times New Roman" panose="02020603050405020304" pitchFamily="18" charset="0"/>
                        </a:rPr>
                        <a:t> Month</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CC2E5"/>
                    </a:solidFill>
                  </a:tcPr>
                </a:tc>
                <a:tc>
                  <a:txBody>
                    <a:bodyPr/>
                    <a:lstStyle/>
                    <a:p>
                      <a:pPr marL="0" marR="0" algn="ctr">
                        <a:lnSpc>
                          <a:spcPct val="107000"/>
                        </a:lnSpc>
                        <a:spcBef>
                          <a:spcPts val="0"/>
                        </a:spcBef>
                        <a:spcAft>
                          <a:spcPts val="0"/>
                        </a:spcAft>
                      </a:pPr>
                      <a:r>
                        <a:rPr lang="en-US" sz="1100" b="1" dirty="0">
                          <a:effectLst/>
                          <a:latin typeface="Calibri" panose="020F050202020403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100" b="1" dirty="0">
                          <a:effectLst/>
                          <a:latin typeface="Calibri" panose="020F0502020204030204" pitchFamily="34" charset="0"/>
                          <a:ea typeface="Calibri" panose="020F0502020204030204" pitchFamily="34" charset="0"/>
                          <a:cs typeface="Times New Roman" panose="02020603050405020304" pitchFamily="18" charset="0"/>
                        </a:rPr>
                        <a:t> Total Number of Workdays in Calendar Month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CC2E5"/>
                    </a:solidFill>
                  </a:tcPr>
                </a:tc>
                <a:tc>
                  <a:txBody>
                    <a:bodyPr/>
                    <a:lstStyle/>
                    <a:p>
                      <a:pPr marL="0" marR="0" algn="ctr">
                        <a:lnSpc>
                          <a:spcPct val="107000"/>
                        </a:lnSpc>
                        <a:spcBef>
                          <a:spcPts val="0"/>
                        </a:spcBef>
                        <a:spcAft>
                          <a:spcPts val="0"/>
                        </a:spcAft>
                      </a:pPr>
                      <a:r>
                        <a:rPr lang="en-US" sz="1100" b="1" dirty="0">
                          <a:effectLst/>
                          <a:latin typeface="Calibri" panose="020F050202020403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100" b="1" dirty="0">
                          <a:effectLst/>
                          <a:latin typeface="Calibri" panose="020F0502020204030204" pitchFamily="34" charset="0"/>
                          <a:ea typeface="Calibri" panose="020F0502020204030204" pitchFamily="34" charset="0"/>
                          <a:cs typeface="Times New Roman" panose="02020603050405020304" pitchFamily="18" charset="0"/>
                        </a:rPr>
                        <a:t>Number of Hours a Retiree Working One-Half Time or Less May Work Without Triggering Surcharges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CC2E5"/>
                    </a:solidFill>
                  </a:tcPr>
                </a:tc>
                <a:tc>
                  <a:txBody>
                    <a:bodyPr/>
                    <a:lstStyle/>
                    <a:p>
                      <a:pPr marL="0" marR="0" algn="ctr">
                        <a:lnSpc>
                          <a:spcPct val="107000"/>
                        </a:lnSpc>
                        <a:spcBef>
                          <a:spcPts val="0"/>
                        </a:spcBef>
                        <a:spcAft>
                          <a:spcPts val="0"/>
                        </a:spcAft>
                      </a:pPr>
                      <a:r>
                        <a:rPr lang="en-US" sz="1100" b="1" dirty="0">
                          <a:effectLst/>
                          <a:latin typeface="Calibri" panose="020F0502020204030204" pitchFamily="34" charset="0"/>
                          <a:ea typeface="Calibri" panose="020F0502020204030204" pitchFamily="34" charset="0"/>
                          <a:cs typeface="Times New Roman" panose="02020603050405020304" pitchFamily="18" charset="0"/>
                        </a:rPr>
                        <a:t>Number of Workdays Retiree Combining Substitute and Other TRS-Covered Employment May Work Without Triggering Surcharges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CC2E5"/>
                    </a:solidFill>
                  </a:tcPr>
                </a:tc>
                <a:extLst>
                  <a:ext uri="{0D108BD9-81ED-4DB2-BD59-A6C34878D82A}">
                    <a16:rowId xmlns:a16="http://schemas.microsoft.com/office/drawing/2014/main" val="10000"/>
                  </a:ext>
                </a:extLst>
              </a:tr>
              <a:tr h="315410">
                <a:tc>
                  <a:txBody>
                    <a:bodyPr/>
                    <a:lstStyle/>
                    <a:p>
                      <a:pPr marL="0" marR="0" algn="ctr">
                        <a:lnSpc>
                          <a:spcPct val="107000"/>
                        </a:lnSpc>
                        <a:spcBef>
                          <a:spcPts val="0"/>
                        </a:spcBef>
                        <a:spcAft>
                          <a:spcPts val="0"/>
                        </a:spcAft>
                      </a:pPr>
                      <a:r>
                        <a:rPr lang="en-US" sz="1100" b="1" dirty="0">
                          <a:effectLst/>
                          <a:latin typeface="Calibri" panose="020F0502020204030204" pitchFamily="34" charset="0"/>
                          <a:ea typeface="Calibri" panose="020F0502020204030204" pitchFamily="34" charset="0"/>
                          <a:cs typeface="Times New Roman" panose="02020603050405020304" pitchFamily="18" charset="0"/>
                        </a:rPr>
                        <a:t>September 2019</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marL="0" marR="0" algn="ctr">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21 days</a:t>
                      </a:r>
                    </a:p>
                  </a:txBody>
                  <a:tcPr marL="68580" marR="68580"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marL="0" marR="0" algn="ctr">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84 hours</a:t>
                      </a:r>
                    </a:p>
                  </a:txBody>
                  <a:tcPr marL="68580" marR="68580"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marL="0" marR="0" algn="ctr">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10 days</a:t>
                      </a:r>
                    </a:p>
                  </a:txBody>
                  <a:tcPr marL="68580" marR="68580"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extLst>
                  <a:ext uri="{0D108BD9-81ED-4DB2-BD59-A6C34878D82A}">
                    <a16:rowId xmlns:a16="http://schemas.microsoft.com/office/drawing/2014/main" val="10001"/>
                  </a:ext>
                </a:extLst>
              </a:tr>
              <a:tr h="315410">
                <a:tc>
                  <a:txBody>
                    <a:bodyPr/>
                    <a:lstStyle/>
                    <a:p>
                      <a:pPr marL="0" marR="0" algn="ctr">
                        <a:lnSpc>
                          <a:spcPct val="107000"/>
                        </a:lnSpc>
                        <a:spcBef>
                          <a:spcPts val="0"/>
                        </a:spcBef>
                        <a:spcAft>
                          <a:spcPts val="0"/>
                        </a:spcAft>
                      </a:pPr>
                      <a:r>
                        <a:rPr lang="en-US" sz="1100" b="1">
                          <a:effectLst/>
                          <a:latin typeface="Calibri" panose="020F0502020204030204" pitchFamily="34" charset="0"/>
                          <a:ea typeface="Calibri" panose="020F0502020204030204" pitchFamily="34" charset="0"/>
                          <a:cs typeface="Times New Roman" panose="02020603050405020304" pitchFamily="18" charset="0"/>
                        </a:rPr>
                        <a:t>October 2019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23 days</a:t>
                      </a:r>
                    </a:p>
                  </a:txBody>
                  <a:tcPr marL="68580" marR="68580"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92 hours</a:t>
                      </a:r>
                    </a:p>
                  </a:txBody>
                  <a:tcPr marL="68580" marR="68580"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11 days</a:t>
                      </a:r>
                    </a:p>
                  </a:txBody>
                  <a:tcPr marL="68580" marR="68580"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extLst>
                  <a:ext uri="{0D108BD9-81ED-4DB2-BD59-A6C34878D82A}">
                    <a16:rowId xmlns:a16="http://schemas.microsoft.com/office/drawing/2014/main" val="10002"/>
                  </a:ext>
                </a:extLst>
              </a:tr>
              <a:tr h="315410">
                <a:tc>
                  <a:txBody>
                    <a:bodyPr/>
                    <a:lstStyle/>
                    <a:p>
                      <a:pPr marL="0" marR="0" algn="ctr">
                        <a:lnSpc>
                          <a:spcPct val="107000"/>
                        </a:lnSpc>
                        <a:spcBef>
                          <a:spcPts val="0"/>
                        </a:spcBef>
                        <a:spcAft>
                          <a:spcPts val="0"/>
                        </a:spcAft>
                      </a:pPr>
                      <a:r>
                        <a:rPr lang="en-US" sz="1100" b="1">
                          <a:effectLst/>
                          <a:latin typeface="Calibri" panose="020F0502020204030204" pitchFamily="34" charset="0"/>
                          <a:ea typeface="Calibri" panose="020F0502020204030204" pitchFamily="34" charset="0"/>
                          <a:cs typeface="Times New Roman" panose="02020603050405020304" pitchFamily="18" charset="0"/>
                        </a:rPr>
                        <a:t>November 2019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marL="0" marR="0" algn="ctr">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21 days</a:t>
                      </a:r>
                    </a:p>
                  </a:txBody>
                  <a:tcPr marL="68580" marR="68580"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marL="0" marR="0" algn="ctr">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84 hours</a:t>
                      </a:r>
                    </a:p>
                  </a:txBody>
                  <a:tcPr marL="68580" marR="68580"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marL="0" marR="0" algn="ctr">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10 days</a:t>
                      </a:r>
                    </a:p>
                  </a:txBody>
                  <a:tcPr marL="68580" marR="68580"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extLst>
                  <a:ext uri="{0D108BD9-81ED-4DB2-BD59-A6C34878D82A}">
                    <a16:rowId xmlns:a16="http://schemas.microsoft.com/office/drawing/2014/main" val="10003"/>
                  </a:ext>
                </a:extLst>
              </a:tr>
              <a:tr h="315410">
                <a:tc>
                  <a:txBody>
                    <a:bodyPr/>
                    <a:lstStyle/>
                    <a:p>
                      <a:pPr marL="0" marR="0" algn="ctr">
                        <a:lnSpc>
                          <a:spcPct val="107000"/>
                        </a:lnSpc>
                        <a:spcBef>
                          <a:spcPts val="0"/>
                        </a:spcBef>
                        <a:spcAft>
                          <a:spcPts val="0"/>
                        </a:spcAft>
                      </a:pPr>
                      <a:r>
                        <a:rPr lang="en-US" sz="1100" b="1">
                          <a:effectLst/>
                          <a:latin typeface="Calibri" panose="020F0502020204030204" pitchFamily="34" charset="0"/>
                          <a:ea typeface="Calibri" panose="020F0502020204030204" pitchFamily="34" charset="0"/>
                          <a:cs typeface="Times New Roman" panose="02020603050405020304" pitchFamily="18" charset="0"/>
                        </a:rPr>
                        <a:t>December 2019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22 days</a:t>
                      </a:r>
                    </a:p>
                  </a:txBody>
                  <a:tcPr marL="68580" marR="68580"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88 hours</a:t>
                      </a:r>
                    </a:p>
                  </a:txBody>
                  <a:tcPr marL="68580" marR="68580"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11 days</a:t>
                      </a:r>
                    </a:p>
                  </a:txBody>
                  <a:tcPr marL="68580" marR="68580"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extLst>
                  <a:ext uri="{0D108BD9-81ED-4DB2-BD59-A6C34878D82A}">
                    <a16:rowId xmlns:a16="http://schemas.microsoft.com/office/drawing/2014/main" val="10004"/>
                  </a:ext>
                </a:extLst>
              </a:tr>
              <a:tr h="315410">
                <a:tc>
                  <a:txBody>
                    <a:bodyPr/>
                    <a:lstStyle/>
                    <a:p>
                      <a:pPr marL="0" marR="0" algn="ctr">
                        <a:lnSpc>
                          <a:spcPct val="107000"/>
                        </a:lnSpc>
                        <a:spcBef>
                          <a:spcPts val="0"/>
                        </a:spcBef>
                        <a:spcAft>
                          <a:spcPts val="0"/>
                        </a:spcAft>
                      </a:pPr>
                      <a:r>
                        <a:rPr lang="en-US" sz="1100" b="1">
                          <a:effectLst/>
                          <a:latin typeface="Calibri" panose="020F0502020204030204" pitchFamily="34" charset="0"/>
                          <a:ea typeface="Calibri" panose="020F0502020204030204" pitchFamily="34" charset="0"/>
                          <a:cs typeface="Times New Roman" panose="02020603050405020304" pitchFamily="18" charset="0"/>
                        </a:rPr>
                        <a:t>January 2020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marL="0" marR="0" algn="ctr">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23 days</a:t>
                      </a:r>
                    </a:p>
                  </a:txBody>
                  <a:tcPr marL="68580" marR="68580"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marL="0" marR="0" algn="ctr">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92 hours</a:t>
                      </a:r>
                    </a:p>
                  </a:txBody>
                  <a:tcPr marL="68580" marR="68580"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marL="0" marR="0" algn="ctr">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11 days</a:t>
                      </a:r>
                    </a:p>
                  </a:txBody>
                  <a:tcPr marL="68580" marR="68580"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extLst>
                  <a:ext uri="{0D108BD9-81ED-4DB2-BD59-A6C34878D82A}">
                    <a16:rowId xmlns:a16="http://schemas.microsoft.com/office/drawing/2014/main" val="10005"/>
                  </a:ext>
                </a:extLst>
              </a:tr>
              <a:tr h="315410">
                <a:tc>
                  <a:txBody>
                    <a:bodyPr/>
                    <a:lstStyle/>
                    <a:p>
                      <a:pPr marL="0" marR="0" algn="ctr">
                        <a:lnSpc>
                          <a:spcPct val="107000"/>
                        </a:lnSpc>
                        <a:spcBef>
                          <a:spcPts val="0"/>
                        </a:spcBef>
                        <a:spcAft>
                          <a:spcPts val="0"/>
                        </a:spcAft>
                      </a:pPr>
                      <a:r>
                        <a:rPr lang="en-US" sz="1100" b="1">
                          <a:effectLst/>
                          <a:latin typeface="Calibri" panose="020F0502020204030204" pitchFamily="34" charset="0"/>
                          <a:ea typeface="Calibri" panose="020F0502020204030204" pitchFamily="34" charset="0"/>
                          <a:cs typeface="Times New Roman" panose="02020603050405020304" pitchFamily="18" charset="0"/>
                        </a:rPr>
                        <a:t>February 2020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20 days</a:t>
                      </a:r>
                    </a:p>
                  </a:txBody>
                  <a:tcPr marL="68580" marR="68580"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80 hours</a:t>
                      </a:r>
                    </a:p>
                  </a:txBody>
                  <a:tcPr marL="68580" marR="68580"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10 days</a:t>
                      </a:r>
                    </a:p>
                  </a:txBody>
                  <a:tcPr marL="68580" marR="68580"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extLst>
                  <a:ext uri="{0D108BD9-81ED-4DB2-BD59-A6C34878D82A}">
                    <a16:rowId xmlns:a16="http://schemas.microsoft.com/office/drawing/2014/main" val="10006"/>
                  </a:ext>
                </a:extLst>
              </a:tr>
              <a:tr h="315410">
                <a:tc>
                  <a:txBody>
                    <a:bodyPr/>
                    <a:lstStyle/>
                    <a:p>
                      <a:pPr marL="0" marR="0" algn="ctr">
                        <a:lnSpc>
                          <a:spcPct val="107000"/>
                        </a:lnSpc>
                        <a:spcBef>
                          <a:spcPts val="0"/>
                        </a:spcBef>
                        <a:spcAft>
                          <a:spcPts val="0"/>
                        </a:spcAft>
                      </a:pPr>
                      <a:r>
                        <a:rPr lang="en-US" sz="1100" b="1">
                          <a:effectLst/>
                          <a:latin typeface="Calibri" panose="020F0502020204030204" pitchFamily="34" charset="0"/>
                          <a:ea typeface="Calibri" panose="020F0502020204030204" pitchFamily="34" charset="0"/>
                          <a:cs typeface="Times New Roman" panose="02020603050405020304" pitchFamily="18" charset="0"/>
                        </a:rPr>
                        <a:t>March 2020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marL="0" marR="0" algn="ctr">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22 days</a:t>
                      </a:r>
                    </a:p>
                  </a:txBody>
                  <a:tcPr marL="68580" marR="68580"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marL="0" marR="0" algn="ctr">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88 hours</a:t>
                      </a:r>
                    </a:p>
                  </a:txBody>
                  <a:tcPr marL="68580" marR="68580"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marL="0" marR="0" algn="ctr">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11 days</a:t>
                      </a:r>
                    </a:p>
                  </a:txBody>
                  <a:tcPr marL="68580" marR="68580"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extLst>
                  <a:ext uri="{0D108BD9-81ED-4DB2-BD59-A6C34878D82A}">
                    <a16:rowId xmlns:a16="http://schemas.microsoft.com/office/drawing/2014/main" val="10007"/>
                  </a:ext>
                </a:extLst>
              </a:tr>
              <a:tr h="315410">
                <a:tc>
                  <a:txBody>
                    <a:bodyPr/>
                    <a:lstStyle/>
                    <a:p>
                      <a:pPr marL="0" marR="0" algn="ctr">
                        <a:lnSpc>
                          <a:spcPct val="107000"/>
                        </a:lnSpc>
                        <a:spcBef>
                          <a:spcPts val="0"/>
                        </a:spcBef>
                        <a:spcAft>
                          <a:spcPts val="0"/>
                        </a:spcAft>
                      </a:pPr>
                      <a:r>
                        <a:rPr lang="en-US" sz="1100" b="1">
                          <a:effectLst/>
                          <a:latin typeface="Calibri" panose="020F0502020204030204" pitchFamily="34" charset="0"/>
                          <a:ea typeface="Calibri" panose="020F0502020204030204" pitchFamily="34" charset="0"/>
                          <a:cs typeface="Times New Roman" panose="02020603050405020304" pitchFamily="18" charset="0"/>
                        </a:rPr>
                        <a:t>April 2020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22 days</a:t>
                      </a:r>
                    </a:p>
                  </a:txBody>
                  <a:tcPr marL="68580" marR="68580"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88 hours</a:t>
                      </a:r>
                    </a:p>
                  </a:txBody>
                  <a:tcPr marL="68580" marR="68580"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11 days</a:t>
                      </a:r>
                    </a:p>
                  </a:txBody>
                  <a:tcPr marL="68580" marR="68580"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extLst>
                  <a:ext uri="{0D108BD9-81ED-4DB2-BD59-A6C34878D82A}">
                    <a16:rowId xmlns:a16="http://schemas.microsoft.com/office/drawing/2014/main" val="10008"/>
                  </a:ext>
                </a:extLst>
              </a:tr>
              <a:tr h="315410">
                <a:tc>
                  <a:txBody>
                    <a:bodyPr/>
                    <a:lstStyle/>
                    <a:p>
                      <a:pPr marL="0" marR="0" algn="ctr">
                        <a:lnSpc>
                          <a:spcPct val="107000"/>
                        </a:lnSpc>
                        <a:spcBef>
                          <a:spcPts val="0"/>
                        </a:spcBef>
                        <a:spcAft>
                          <a:spcPts val="0"/>
                        </a:spcAft>
                      </a:pPr>
                      <a:r>
                        <a:rPr lang="en-US" sz="1100" b="1">
                          <a:effectLst/>
                          <a:latin typeface="Calibri" panose="020F0502020204030204" pitchFamily="34" charset="0"/>
                          <a:ea typeface="Calibri" panose="020F0502020204030204" pitchFamily="34" charset="0"/>
                          <a:cs typeface="Times New Roman" panose="02020603050405020304" pitchFamily="18" charset="0"/>
                        </a:rPr>
                        <a:t>May 2020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marL="0" marR="0" algn="ctr">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21 days</a:t>
                      </a:r>
                    </a:p>
                  </a:txBody>
                  <a:tcPr marL="68580" marR="68580"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marL="0" marR="0" algn="ctr">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84 hours</a:t>
                      </a:r>
                    </a:p>
                  </a:txBody>
                  <a:tcPr marL="68580" marR="68580"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marL="0" marR="0" algn="ctr">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10 days</a:t>
                      </a:r>
                    </a:p>
                  </a:txBody>
                  <a:tcPr marL="68580" marR="68580"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extLst>
                  <a:ext uri="{0D108BD9-81ED-4DB2-BD59-A6C34878D82A}">
                    <a16:rowId xmlns:a16="http://schemas.microsoft.com/office/drawing/2014/main" val="10009"/>
                  </a:ext>
                </a:extLst>
              </a:tr>
              <a:tr h="315410">
                <a:tc>
                  <a:txBody>
                    <a:bodyPr/>
                    <a:lstStyle/>
                    <a:p>
                      <a:pPr marL="0" marR="0" algn="ctr">
                        <a:lnSpc>
                          <a:spcPct val="107000"/>
                        </a:lnSpc>
                        <a:spcBef>
                          <a:spcPts val="0"/>
                        </a:spcBef>
                        <a:spcAft>
                          <a:spcPts val="0"/>
                        </a:spcAft>
                      </a:pPr>
                      <a:r>
                        <a:rPr lang="en-US" sz="1100" b="1">
                          <a:effectLst/>
                          <a:latin typeface="Calibri" panose="020F0502020204030204" pitchFamily="34" charset="0"/>
                          <a:ea typeface="Calibri" panose="020F0502020204030204" pitchFamily="34" charset="0"/>
                          <a:cs typeface="Times New Roman" panose="02020603050405020304" pitchFamily="18" charset="0"/>
                        </a:rPr>
                        <a:t>June 2020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22 days</a:t>
                      </a:r>
                    </a:p>
                  </a:txBody>
                  <a:tcPr marL="68580" marR="68580"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88 hours</a:t>
                      </a:r>
                    </a:p>
                  </a:txBody>
                  <a:tcPr marL="68580" marR="68580"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11 days</a:t>
                      </a:r>
                    </a:p>
                  </a:txBody>
                  <a:tcPr marL="68580" marR="68580"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extLst>
                  <a:ext uri="{0D108BD9-81ED-4DB2-BD59-A6C34878D82A}">
                    <a16:rowId xmlns:a16="http://schemas.microsoft.com/office/drawing/2014/main" val="10010"/>
                  </a:ext>
                </a:extLst>
              </a:tr>
              <a:tr h="315410">
                <a:tc>
                  <a:txBody>
                    <a:bodyPr/>
                    <a:lstStyle/>
                    <a:p>
                      <a:pPr marL="0" marR="0" algn="ctr">
                        <a:lnSpc>
                          <a:spcPct val="107000"/>
                        </a:lnSpc>
                        <a:spcBef>
                          <a:spcPts val="0"/>
                        </a:spcBef>
                        <a:spcAft>
                          <a:spcPts val="0"/>
                        </a:spcAft>
                      </a:pPr>
                      <a:r>
                        <a:rPr lang="en-US" sz="1100" b="1">
                          <a:effectLst/>
                          <a:latin typeface="Calibri" panose="020F0502020204030204" pitchFamily="34" charset="0"/>
                          <a:ea typeface="Calibri" panose="020F0502020204030204" pitchFamily="34" charset="0"/>
                          <a:cs typeface="Times New Roman" panose="02020603050405020304" pitchFamily="18" charset="0"/>
                        </a:rPr>
                        <a:t>July 2020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marL="0" marR="0" algn="ctr">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23 days</a:t>
                      </a:r>
                    </a:p>
                  </a:txBody>
                  <a:tcPr marL="68580" marR="68580"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marL="0" marR="0" algn="ctr">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92 hours</a:t>
                      </a:r>
                    </a:p>
                  </a:txBody>
                  <a:tcPr marL="68580" marR="68580"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marL="0" marR="0" algn="ctr">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11 days</a:t>
                      </a:r>
                    </a:p>
                  </a:txBody>
                  <a:tcPr marL="68580" marR="68580"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extLst>
                  <a:ext uri="{0D108BD9-81ED-4DB2-BD59-A6C34878D82A}">
                    <a16:rowId xmlns:a16="http://schemas.microsoft.com/office/drawing/2014/main" val="10011"/>
                  </a:ext>
                </a:extLst>
              </a:tr>
              <a:tr h="315410">
                <a:tc>
                  <a:txBody>
                    <a:bodyPr/>
                    <a:lstStyle/>
                    <a:p>
                      <a:pPr marL="0" marR="0" algn="ctr">
                        <a:lnSpc>
                          <a:spcPct val="107000"/>
                        </a:lnSpc>
                        <a:spcBef>
                          <a:spcPts val="0"/>
                        </a:spcBef>
                        <a:spcAft>
                          <a:spcPts val="0"/>
                        </a:spcAft>
                      </a:pPr>
                      <a:r>
                        <a:rPr lang="en-US" sz="1100" b="1" dirty="0">
                          <a:effectLst/>
                          <a:latin typeface="Calibri" panose="020F0502020204030204" pitchFamily="34" charset="0"/>
                          <a:ea typeface="Calibri" panose="020F0502020204030204" pitchFamily="34" charset="0"/>
                          <a:cs typeface="Times New Roman" panose="02020603050405020304" pitchFamily="18" charset="0"/>
                        </a:rPr>
                        <a:t>August 2020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21 days</a:t>
                      </a:r>
                    </a:p>
                  </a:txBody>
                  <a:tcPr marL="68580" marR="68580"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84 hours</a:t>
                      </a:r>
                    </a:p>
                  </a:txBody>
                  <a:tcPr marL="68580" marR="68580"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10 days</a:t>
                      </a:r>
                    </a:p>
                  </a:txBody>
                  <a:tcPr marL="68580" marR="68580"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extLst>
                  <a:ext uri="{0D108BD9-81ED-4DB2-BD59-A6C34878D82A}">
                    <a16:rowId xmlns:a16="http://schemas.microsoft.com/office/drawing/2014/main" val="10012"/>
                  </a:ext>
                </a:extLst>
              </a:tr>
            </a:tbl>
          </a:graphicData>
        </a:graphic>
      </p:graphicFrame>
      <p:sp>
        <p:nvSpPr>
          <p:cNvPr id="12" name="TextBox 11"/>
          <p:cNvSpPr txBox="1"/>
          <p:nvPr/>
        </p:nvSpPr>
        <p:spPr>
          <a:xfrm rot="20640000">
            <a:off x="3554003" y="3290886"/>
            <a:ext cx="5087486" cy="923330"/>
          </a:xfrm>
          <a:prstGeom prst="rect">
            <a:avLst/>
          </a:prstGeom>
          <a:noFill/>
        </p:spPr>
        <p:txBody>
          <a:bodyPr wrap="square" rtlCol="0">
            <a:spAutoFit/>
          </a:bodyPr>
          <a:lstStyle/>
          <a:p>
            <a:pPr algn="ctr"/>
            <a:r>
              <a:rPr lang="en-US" sz="5400" b="1" spc="600" dirty="0">
                <a:ln w="6600">
                  <a:solidFill>
                    <a:schemeClr val="accent2"/>
                  </a:solidFill>
                  <a:prstDash val="solid"/>
                </a:ln>
                <a:solidFill>
                  <a:srgbClr val="FFFFFF"/>
                </a:solidFill>
                <a:effectLst>
                  <a:outerShdw dist="38100" dir="2700000" algn="tl" rotWithShape="0">
                    <a:schemeClr val="accent2"/>
                  </a:outerShdw>
                </a:effectLst>
              </a:rPr>
              <a:t>Example</a:t>
            </a:r>
          </a:p>
        </p:txBody>
      </p:sp>
    </p:spTree>
    <p:extLst>
      <p:ext uri="{BB962C8B-B14F-4D97-AF65-F5344CB8AC3E}">
        <p14:creationId xmlns:p14="http://schemas.microsoft.com/office/powerpoint/2010/main" val="311083291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ER Report – Independent Contractor</a:t>
            </a:r>
          </a:p>
        </p:txBody>
      </p:sp>
      <p:sp>
        <p:nvSpPr>
          <p:cNvPr id="3" name="Content Placeholder 2"/>
          <p:cNvSpPr>
            <a:spLocks noGrp="1"/>
          </p:cNvSpPr>
          <p:nvPr>
            <p:ph idx="1"/>
          </p:nvPr>
        </p:nvSpPr>
        <p:spPr/>
        <p:txBody>
          <a:bodyPr vert="horz" lIns="0" tIns="0" rIns="0" bIns="0" rtlCol="0" anchor="t">
            <a:normAutofit/>
          </a:bodyPr>
          <a:lstStyle/>
          <a:p>
            <a:endParaRPr lang="en-US" dirty="0"/>
          </a:p>
          <a:p>
            <a:pPr marL="0" indent="0" algn="just">
              <a:buNone/>
            </a:pPr>
            <a:r>
              <a:rPr lang="en-US" dirty="0"/>
              <a:t>Retirees are considered Employees during the first 12 consecutive calendar months following retirement if they are performing duties or providing services for an educational institution that an employee of the institution would otherwise perform and work as an Independent Contractor. </a:t>
            </a:r>
          </a:p>
        </p:txBody>
      </p:sp>
      <p:sp>
        <p:nvSpPr>
          <p:cNvPr id="4" name="Slide Number Placeholder 3"/>
          <p:cNvSpPr>
            <a:spLocks noGrp="1"/>
          </p:cNvSpPr>
          <p:nvPr>
            <p:ph type="sldNum" sz="quarter" idx="12"/>
          </p:nvPr>
        </p:nvSpPr>
        <p:spPr/>
        <p:txBody>
          <a:bodyPr/>
          <a:lstStyle/>
          <a:p>
            <a:fld id="{85EA47E5-AC31-4FC6-97AC-BCE072676834}" type="slidenum">
              <a:rPr lang="en-US" smtClean="0"/>
              <a:pPr/>
              <a:t>62</a:t>
            </a:fld>
            <a:endParaRPr lang="en-US" dirty="0"/>
          </a:p>
        </p:txBody>
      </p:sp>
      <p:grpSp>
        <p:nvGrpSpPr>
          <p:cNvPr id="5" name="Group 4"/>
          <p:cNvGrpSpPr/>
          <p:nvPr/>
        </p:nvGrpSpPr>
        <p:grpSpPr>
          <a:xfrm>
            <a:off x="6096000" y="4966192"/>
            <a:ext cx="3564082" cy="654627"/>
            <a:chOff x="3509424" y="6066848"/>
            <a:chExt cx="3564082" cy="654627"/>
          </a:xfrm>
        </p:grpSpPr>
        <p:sp>
          <p:nvSpPr>
            <p:cNvPr id="6" name="TextBox 5">
              <a:hlinkClick r:id="rId2"/>
            </p:cNvPr>
            <p:cNvSpPr txBox="1"/>
            <p:nvPr/>
          </p:nvSpPr>
          <p:spPr>
            <a:xfrm>
              <a:off x="3509424" y="6289004"/>
              <a:ext cx="3564082" cy="369332"/>
            </a:xfrm>
            <a:prstGeom prst="rect">
              <a:avLst/>
            </a:prstGeom>
            <a:noFill/>
          </p:spPr>
          <p:txBody>
            <a:bodyPr wrap="square" rtlCol="0">
              <a:spAutoFit/>
            </a:bodyPr>
            <a:lstStyle/>
            <a:p>
              <a:pPr algn="ctr"/>
              <a:r>
                <a:rPr lang="en-US" dirty="0">
                  <a:hlinkClick r:id="rId3"/>
                </a:rPr>
                <a:t>Sec. 824.601</a:t>
              </a:r>
              <a:endParaRPr lang="en-US" dirty="0"/>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41978" y="6066848"/>
              <a:ext cx="553620" cy="654627"/>
            </a:xfrm>
            <a:prstGeom prst="rect">
              <a:avLst/>
            </a:prstGeom>
          </p:spPr>
        </p:pic>
      </p:grpSp>
      <p:grpSp>
        <p:nvGrpSpPr>
          <p:cNvPr id="8" name="Group 7"/>
          <p:cNvGrpSpPr/>
          <p:nvPr/>
        </p:nvGrpSpPr>
        <p:grpSpPr>
          <a:xfrm>
            <a:off x="1656701" y="4966192"/>
            <a:ext cx="3564082" cy="654627"/>
            <a:chOff x="4318788" y="6066848"/>
            <a:chExt cx="3564082" cy="654627"/>
          </a:xfrm>
        </p:grpSpPr>
        <p:sp>
          <p:nvSpPr>
            <p:cNvPr id="9" name="TextBox 8">
              <a:hlinkClick r:id="rId2"/>
            </p:cNvPr>
            <p:cNvSpPr txBox="1"/>
            <p:nvPr/>
          </p:nvSpPr>
          <p:spPr>
            <a:xfrm>
              <a:off x="4318788" y="6274475"/>
              <a:ext cx="3564082" cy="369332"/>
            </a:xfrm>
            <a:prstGeom prst="rect">
              <a:avLst/>
            </a:prstGeom>
            <a:noFill/>
          </p:spPr>
          <p:txBody>
            <a:bodyPr wrap="square" rtlCol="0">
              <a:spAutoFit/>
            </a:bodyPr>
            <a:lstStyle/>
            <a:p>
              <a:pPr algn="ctr"/>
              <a:r>
                <a:rPr lang="en-US" dirty="0">
                  <a:hlinkClick r:id="rId5"/>
                </a:rPr>
                <a:t>RULE §31.11</a:t>
              </a:r>
              <a:endParaRPr lang="en-US" dirty="0"/>
            </a:p>
          </p:txBody>
        </p:sp>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54566" y="6066848"/>
              <a:ext cx="553620" cy="654627"/>
            </a:xfrm>
            <a:prstGeom prst="rect">
              <a:avLst/>
            </a:prstGeom>
          </p:spPr>
        </p:pic>
      </p:grpSp>
    </p:spTree>
    <p:extLst>
      <p:ext uri="{BB962C8B-B14F-4D97-AF65-F5344CB8AC3E}">
        <p14:creationId xmlns:p14="http://schemas.microsoft.com/office/powerpoint/2010/main" val="395853507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ER Report – Surcharges</a:t>
            </a:r>
            <a:endParaRPr lang="en-US" dirty="0"/>
          </a:p>
        </p:txBody>
      </p:sp>
      <p:sp>
        <p:nvSpPr>
          <p:cNvPr id="3" name="Content Placeholder 2"/>
          <p:cNvSpPr>
            <a:spLocks noGrp="1"/>
          </p:cNvSpPr>
          <p:nvPr>
            <p:ph idx="1"/>
          </p:nvPr>
        </p:nvSpPr>
        <p:spPr>
          <a:xfrm>
            <a:off x="838200" y="1311727"/>
            <a:ext cx="10400414" cy="2611688"/>
          </a:xfrm>
        </p:spPr>
        <p:txBody>
          <a:bodyPr/>
          <a:lstStyle/>
          <a:p>
            <a:endParaRPr lang="en-US" dirty="0"/>
          </a:p>
          <a:p>
            <a:r>
              <a:rPr lang="en-US" dirty="0"/>
              <a:t>Pension Surcharge is based on the pay received in the month the Retiree exceeded the half-time exception, regardless of when the money was earned. </a:t>
            </a:r>
          </a:p>
          <a:p>
            <a:r>
              <a:rPr lang="en-US" dirty="0"/>
              <a:t>TRS-Care Surcharge (if applicable) is due any month the Retiree exceeded the half-time exception. </a:t>
            </a:r>
          </a:p>
        </p:txBody>
      </p:sp>
      <p:sp>
        <p:nvSpPr>
          <p:cNvPr id="4" name="Slide Number Placeholder 3"/>
          <p:cNvSpPr>
            <a:spLocks noGrp="1"/>
          </p:cNvSpPr>
          <p:nvPr>
            <p:ph type="sldNum" sz="quarter" idx="12"/>
          </p:nvPr>
        </p:nvSpPr>
        <p:spPr/>
        <p:txBody>
          <a:bodyPr/>
          <a:lstStyle/>
          <a:p>
            <a:fld id="{85EA47E5-AC31-4FC6-97AC-BCE072676834}" type="slidenum">
              <a:rPr lang="en-US" smtClean="0"/>
              <a:pPr/>
              <a:t>63</a:t>
            </a:fld>
            <a:endParaRPr lang="en-US" dirty="0"/>
          </a:p>
        </p:txBody>
      </p:sp>
      <p:grpSp>
        <p:nvGrpSpPr>
          <p:cNvPr id="8" name="Group 7"/>
          <p:cNvGrpSpPr/>
          <p:nvPr/>
        </p:nvGrpSpPr>
        <p:grpSpPr>
          <a:xfrm>
            <a:off x="1755947" y="3675545"/>
            <a:ext cx="8564920" cy="1561201"/>
            <a:chOff x="847858" y="3964201"/>
            <a:chExt cx="8564920" cy="1561201"/>
          </a:xfrm>
        </p:grpSpPr>
        <p:sp>
          <p:nvSpPr>
            <p:cNvPr id="5" name="Rounded Rectangle 4"/>
            <p:cNvSpPr/>
            <p:nvPr/>
          </p:nvSpPr>
          <p:spPr>
            <a:xfrm>
              <a:off x="847858" y="3966765"/>
              <a:ext cx="2651760" cy="1558637"/>
            </a:xfrm>
            <a:prstGeom prst="roundRect">
              <a:avLst>
                <a:gd name="adj" fmla="val 11892"/>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3200" b="1" u="sng" dirty="0"/>
                <a:t>September</a:t>
              </a:r>
            </a:p>
            <a:p>
              <a:pPr algn="ctr"/>
              <a:r>
                <a:rPr lang="en-US" sz="2800" dirty="0"/>
                <a:t>Half-Time or Less</a:t>
              </a:r>
            </a:p>
          </p:txBody>
        </p:sp>
        <p:sp>
          <p:nvSpPr>
            <p:cNvPr id="6" name="Rounded Rectangle 5"/>
            <p:cNvSpPr/>
            <p:nvPr/>
          </p:nvSpPr>
          <p:spPr>
            <a:xfrm>
              <a:off x="3804438" y="3966764"/>
              <a:ext cx="2651760" cy="1558637"/>
            </a:xfrm>
            <a:prstGeom prst="roundRect">
              <a:avLst>
                <a:gd name="adj" fmla="val 11210"/>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3200" b="1" u="sng" dirty="0"/>
                <a:t>October</a:t>
              </a:r>
            </a:p>
            <a:p>
              <a:pPr algn="ctr"/>
              <a:r>
                <a:rPr lang="en-US" sz="2800" dirty="0"/>
                <a:t>Full-time</a:t>
              </a:r>
            </a:p>
          </p:txBody>
        </p:sp>
        <p:sp>
          <p:nvSpPr>
            <p:cNvPr id="7" name="Rounded Rectangle 6"/>
            <p:cNvSpPr/>
            <p:nvPr/>
          </p:nvSpPr>
          <p:spPr>
            <a:xfrm>
              <a:off x="6761018" y="3964201"/>
              <a:ext cx="2651760" cy="1558637"/>
            </a:xfrm>
            <a:prstGeom prst="roundRect">
              <a:avLst>
                <a:gd name="adj" fmla="val 10527"/>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3200" b="1" u="sng" dirty="0"/>
                <a:t>November</a:t>
              </a:r>
            </a:p>
            <a:p>
              <a:pPr algn="ctr"/>
              <a:r>
                <a:rPr lang="en-US" sz="2800" dirty="0"/>
                <a:t>Half-Time or Less</a:t>
              </a:r>
            </a:p>
          </p:txBody>
        </p:sp>
      </p:grpSp>
      <p:grpSp>
        <p:nvGrpSpPr>
          <p:cNvPr id="12" name="Group 11"/>
          <p:cNvGrpSpPr/>
          <p:nvPr/>
        </p:nvGrpSpPr>
        <p:grpSpPr>
          <a:xfrm>
            <a:off x="2531918" y="5764598"/>
            <a:ext cx="3564082" cy="654627"/>
            <a:chOff x="4318788" y="6053648"/>
            <a:chExt cx="3564082" cy="654627"/>
          </a:xfrm>
        </p:grpSpPr>
        <p:sp>
          <p:nvSpPr>
            <p:cNvPr id="13" name="TextBox 12">
              <a:hlinkClick r:id="rId2"/>
            </p:cNvPr>
            <p:cNvSpPr txBox="1"/>
            <p:nvPr/>
          </p:nvSpPr>
          <p:spPr>
            <a:xfrm>
              <a:off x="4318788" y="6274475"/>
              <a:ext cx="3564082" cy="369332"/>
            </a:xfrm>
            <a:prstGeom prst="rect">
              <a:avLst/>
            </a:prstGeom>
            <a:noFill/>
          </p:spPr>
          <p:txBody>
            <a:bodyPr wrap="square" rtlCol="0">
              <a:spAutoFit/>
            </a:bodyPr>
            <a:lstStyle/>
            <a:p>
              <a:pPr algn="ctr"/>
              <a:r>
                <a:rPr lang="en-US" dirty="0">
                  <a:hlinkClick r:id="rId3"/>
                </a:rPr>
                <a:t>Three Categories </a:t>
              </a:r>
              <a:endParaRPr lang="en-US" dirty="0"/>
            </a:p>
          </p:txBody>
        </p:sp>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31225" y="6053648"/>
              <a:ext cx="553620" cy="654627"/>
            </a:xfrm>
            <a:prstGeom prst="rect">
              <a:avLst/>
            </a:prstGeom>
          </p:spPr>
        </p:pic>
      </p:grpSp>
      <p:grpSp>
        <p:nvGrpSpPr>
          <p:cNvPr id="15" name="Group 14"/>
          <p:cNvGrpSpPr/>
          <p:nvPr/>
        </p:nvGrpSpPr>
        <p:grpSpPr>
          <a:xfrm>
            <a:off x="6173474" y="5764598"/>
            <a:ext cx="3564082" cy="654627"/>
            <a:chOff x="4318788" y="6066848"/>
            <a:chExt cx="3564082" cy="654627"/>
          </a:xfrm>
        </p:grpSpPr>
        <p:sp>
          <p:nvSpPr>
            <p:cNvPr id="16" name="TextBox 15">
              <a:hlinkClick r:id="rId2"/>
            </p:cNvPr>
            <p:cNvSpPr txBox="1"/>
            <p:nvPr/>
          </p:nvSpPr>
          <p:spPr>
            <a:xfrm>
              <a:off x="4318788" y="6274475"/>
              <a:ext cx="3564082" cy="369332"/>
            </a:xfrm>
            <a:prstGeom prst="rect">
              <a:avLst/>
            </a:prstGeom>
            <a:noFill/>
          </p:spPr>
          <p:txBody>
            <a:bodyPr wrap="square" rtlCol="0">
              <a:spAutoFit/>
            </a:bodyPr>
            <a:lstStyle/>
            <a:p>
              <a:pPr algn="ctr"/>
              <a:r>
                <a:rPr lang="en-US" dirty="0">
                  <a:hlinkClick r:id="rId3"/>
                </a:rPr>
                <a:t>ER Limits Chart</a:t>
              </a:r>
              <a:endParaRPr lang="en-US" dirty="0"/>
            </a:p>
          </p:txBody>
        </p:sp>
        <p:pic>
          <p:nvPicPr>
            <p:cNvPr id="17" name="Picture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63271" y="6066848"/>
              <a:ext cx="553620" cy="654627"/>
            </a:xfrm>
            <a:prstGeom prst="rect">
              <a:avLst/>
            </a:prstGeom>
          </p:spPr>
        </p:pic>
      </p:grpSp>
    </p:spTree>
    <p:extLst>
      <p:ext uri="{BB962C8B-B14F-4D97-AF65-F5344CB8AC3E}">
        <p14:creationId xmlns:p14="http://schemas.microsoft.com/office/powerpoint/2010/main" val="146054569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ER Report</a:t>
            </a:r>
            <a:endParaRPr lang="en-US" dirty="0"/>
          </a:p>
        </p:txBody>
      </p:sp>
      <p:sp>
        <p:nvSpPr>
          <p:cNvPr id="4" name="Slide Number Placeholder 3"/>
          <p:cNvSpPr>
            <a:spLocks noGrp="1"/>
          </p:cNvSpPr>
          <p:nvPr>
            <p:ph type="sldNum" sz="quarter" idx="12"/>
          </p:nvPr>
        </p:nvSpPr>
        <p:spPr/>
        <p:txBody>
          <a:bodyPr/>
          <a:lstStyle/>
          <a:p>
            <a:fld id="{85EA47E5-AC31-4FC6-97AC-BCE072676834}" type="slidenum">
              <a:rPr lang="en-US" smtClean="0"/>
              <a:pPr/>
              <a:t>64</a:t>
            </a:fld>
            <a:endParaRPr lang="en-US" dirty="0"/>
          </a:p>
        </p:txBody>
      </p:sp>
      <p:sp>
        <p:nvSpPr>
          <p:cNvPr id="6" name="Rounded Rectangle 5"/>
          <p:cNvSpPr/>
          <p:nvPr/>
        </p:nvSpPr>
        <p:spPr>
          <a:xfrm>
            <a:off x="6349868" y="1484986"/>
            <a:ext cx="5312923" cy="4309660"/>
          </a:xfrm>
          <a:prstGeom prst="roundRect">
            <a:avLst>
              <a:gd name="adj" fmla="val 10993"/>
            </a:avLst>
          </a:prstGeom>
        </p:spPr>
        <p:style>
          <a:lnRef idx="2">
            <a:schemeClr val="accent2">
              <a:shade val="50000"/>
            </a:schemeClr>
          </a:lnRef>
          <a:fillRef idx="1">
            <a:schemeClr val="accent2"/>
          </a:fillRef>
          <a:effectRef idx="0">
            <a:schemeClr val="accent2"/>
          </a:effectRef>
          <a:fontRef idx="minor">
            <a:schemeClr val="lt1"/>
          </a:fontRef>
        </p:style>
        <p:txBody>
          <a:bodyPr rtlCol="0" anchor="t"/>
          <a:lstStyle/>
          <a:p>
            <a:pPr algn="ctr"/>
            <a:r>
              <a:rPr lang="en-US" sz="3200" b="1" u="sng" dirty="0"/>
              <a:t>Record Types</a:t>
            </a:r>
          </a:p>
          <a:p>
            <a:pPr algn="ctr"/>
            <a:endParaRPr lang="en-US" b="1" u="sng" dirty="0"/>
          </a:p>
          <a:p>
            <a:pPr algn="ctr"/>
            <a:r>
              <a:rPr lang="en-US" sz="3200" dirty="0"/>
              <a:t>ER20 - Current Month Record</a:t>
            </a:r>
          </a:p>
          <a:p>
            <a:pPr algn="ctr"/>
            <a:endParaRPr lang="en-US" sz="3200" dirty="0"/>
          </a:p>
          <a:p>
            <a:pPr algn="ctr"/>
            <a:r>
              <a:rPr lang="en-US" sz="3200" dirty="0"/>
              <a:t>ER25 - Adjustment Record-Add</a:t>
            </a:r>
          </a:p>
          <a:p>
            <a:pPr algn="ctr"/>
            <a:endParaRPr lang="en-US" sz="3200" dirty="0"/>
          </a:p>
          <a:p>
            <a:pPr algn="ctr"/>
            <a:r>
              <a:rPr lang="en-US" sz="3200" dirty="0"/>
              <a:t>ER27- Adjustment Record-Edit or Delete</a:t>
            </a:r>
            <a:endParaRPr lang="en-US" sz="2800" dirty="0"/>
          </a:p>
        </p:txBody>
      </p:sp>
      <p:sp>
        <p:nvSpPr>
          <p:cNvPr id="5" name="Rounded Rectangle 4"/>
          <p:cNvSpPr/>
          <p:nvPr/>
        </p:nvSpPr>
        <p:spPr>
          <a:xfrm>
            <a:off x="727954" y="1484986"/>
            <a:ext cx="5312923" cy="4309660"/>
          </a:xfrm>
          <a:prstGeom prst="roundRect">
            <a:avLst>
              <a:gd name="adj" fmla="val 10746"/>
            </a:avLst>
          </a:prstGeom>
        </p:spPr>
        <p:style>
          <a:lnRef idx="2">
            <a:schemeClr val="accent2">
              <a:shade val="50000"/>
            </a:schemeClr>
          </a:lnRef>
          <a:fillRef idx="1">
            <a:schemeClr val="accent2"/>
          </a:fillRef>
          <a:effectRef idx="0">
            <a:schemeClr val="accent2"/>
          </a:effectRef>
          <a:fontRef idx="minor">
            <a:schemeClr val="lt1"/>
          </a:fontRef>
        </p:style>
        <p:txBody>
          <a:bodyPr rtlCol="0" anchor="t"/>
          <a:lstStyle/>
          <a:p>
            <a:pPr algn="ctr"/>
            <a:r>
              <a:rPr lang="en-US" sz="3200" b="1" u="sng" dirty="0"/>
              <a:t>Report Types</a:t>
            </a:r>
          </a:p>
          <a:p>
            <a:pPr algn="ctr"/>
            <a:endParaRPr lang="en-US" b="1" u="sng" dirty="0"/>
          </a:p>
          <a:p>
            <a:pPr algn="ctr"/>
            <a:r>
              <a:rPr lang="en-US" sz="3200" dirty="0"/>
              <a:t>Employment After Retirement</a:t>
            </a:r>
          </a:p>
          <a:p>
            <a:pPr algn="ctr"/>
            <a:r>
              <a:rPr lang="en-US" sz="3200" dirty="0"/>
              <a:t>(Current Month)</a:t>
            </a:r>
          </a:p>
          <a:p>
            <a:pPr algn="ctr"/>
            <a:endParaRPr lang="en-US" sz="3200" dirty="0"/>
          </a:p>
          <a:p>
            <a:pPr algn="ctr"/>
            <a:r>
              <a:rPr lang="en-US" sz="3200" dirty="0"/>
              <a:t>ER Adjustment </a:t>
            </a:r>
          </a:p>
          <a:p>
            <a:pPr algn="ctr"/>
            <a:r>
              <a:rPr lang="en-US" sz="3200" dirty="0"/>
              <a:t>(Ad-hoc adjustments)</a:t>
            </a:r>
          </a:p>
          <a:p>
            <a:pPr algn="ctr"/>
            <a:endParaRPr lang="en-US" sz="2800" dirty="0"/>
          </a:p>
        </p:txBody>
      </p:sp>
    </p:spTree>
    <p:extLst>
      <p:ext uri="{BB962C8B-B14F-4D97-AF65-F5344CB8AC3E}">
        <p14:creationId xmlns:p14="http://schemas.microsoft.com/office/powerpoint/2010/main" val="269176232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ER Report </a:t>
            </a:r>
            <a:endParaRPr lang="en-US" dirty="0"/>
          </a:p>
        </p:txBody>
      </p:sp>
      <p:sp>
        <p:nvSpPr>
          <p:cNvPr id="3" name="Content Placeholder 2"/>
          <p:cNvSpPr>
            <a:spLocks noGrp="1"/>
          </p:cNvSpPr>
          <p:nvPr>
            <p:ph idx="1"/>
          </p:nvPr>
        </p:nvSpPr>
        <p:spPr>
          <a:xfrm>
            <a:off x="838200" y="1484986"/>
            <a:ext cx="9741195" cy="4691977"/>
          </a:xfrm>
        </p:spPr>
        <p:txBody>
          <a:bodyPr/>
          <a:lstStyle/>
          <a:p>
            <a:r>
              <a:rPr lang="en-US" dirty="0"/>
              <a:t>The purpose of the Employment after Retirement Report (ER Report) is to report, on a monthly basis, the TRS Retirees returning to work. </a:t>
            </a:r>
          </a:p>
          <a:p>
            <a:endParaRPr lang="en-US" dirty="0"/>
          </a:p>
          <a:p>
            <a:r>
              <a:rPr lang="en-US" dirty="0"/>
              <a:t>Retiree hours, days and salary must be reported on all Retirees regardless of retirement date. </a:t>
            </a:r>
          </a:p>
          <a:p>
            <a:endParaRPr lang="en-US" dirty="0"/>
          </a:p>
          <a:p>
            <a:r>
              <a:rPr lang="en-US" dirty="0"/>
              <a:t>Surcharges are strictly based on the actual number of hours or days the Retiree has worked or was on paid leave during the calendar month.</a:t>
            </a:r>
          </a:p>
        </p:txBody>
      </p:sp>
      <p:sp>
        <p:nvSpPr>
          <p:cNvPr id="4" name="Slide Number Placeholder 3"/>
          <p:cNvSpPr>
            <a:spLocks noGrp="1"/>
          </p:cNvSpPr>
          <p:nvPr>
            <p:ph type="sldNum" sz="quarter" idx="12"/>
          </p:nvPr>
        </p:nvSpPr>
        <p:spPr/>
        <p:txBody>
          <a:bodyPr/>
          <a:lstStyle/>
          <a:p>
            <a:fld id="{85EA47E5-AC31-4FC6-97AC-BCE072676834}" type="slidenum">
              <a:rPr lang="en-US" smtClean="0"/>
              <a:pPr/>
              <a:t>65</a:t>
            </a:fld>
            <a:endParaRPr lang="en-US" dirty="0"/>
          </a:p>
        </p:txBody>
      </p:sp>
    </p:spTree>
    <p:extLst>
      <p:ext uri="{BB962C8B-B14F-4D97-AF65-F5344CB8AC3E}">
        <p14:creationId xmlns:p14="http://schemas.microsoft.com/office/powerpoint/2010/main" val="310078964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1077701" y="3085024"/>
            <a:ext cx="2651760" cy="2617216"/>
          </a:xfrm>
          <a:prstGeom prst="rect">
            <a:avLst/>
          </a:prstGeom>
        </p:spPr>
      </p:pic>
      <p:sp>
        <p:nvSpPr>
          <p:cNvPr id="2" name="Title 1"/>
          <p:cNvSpPr>
            <a:spLocks noGrp="1"/>
          </p:cNvSpPr>
          <p:nvPr>
            <p:ph type="title"/>
          </p:nvPr>
        </p:nvSpPr>
        <p:spPr/>
        <p:txBody>
          <a:bodyPr/>
          <a:lstStyle/>
          <a:p>
            <a:r>
              <a:rPr lang="en-US"/>
              <a:t>ER Zero Signature</a:t>
            </a:r>
            <a:endParaRPr lang="en-US" dirty="0"/>
          </a:p>
        </p:txBody>
      </p:sp>
      <p:pic>
        <p:nvPicPr>
          <p:cNvPr id="5" name="Content Placeholder 4"/>
          <p:cNvPicPr>
            <a:picLocks noGrp="1" noChangeAspect="1"/>
          </p:cNvPicPr>
          <p:nvPr>
            <p:ph idx="1"/>
          </p:nvPr>
        </p:nvPicPr>
        <p:blipFill>
          <a:blip r:embed="rId3"/>
          <a:stretch>
            <a:fillRect/>
          </a:stretch>
        </p:blipFill>
        <p:spPr>
          <a:xfrm>
            <a:off x="656856" y="1365693"/>
            <a:ext cx="11110740" cy="1582634"/>
          </a:xfrm>
        </p:spPr>
      </p:pic>
      <p:sp>
        <p:nvSpPr>
          <p:cNvPr id="4" name="Slide Number Placeholder 3"/>
          <p:cNvSpPr>
            <a:spLocks noGrp="1"/>
          </p:cNvSpPr>
          <p:nvPr>
            <p:ph type="sldNum" sz="quarter" idx="12"/>
          </p:nvPr>
        </p:nvSpPr>
        <p:spPr/>
        <p:txBody>
          <a:bodyPr/>
          <a:lstStyle/>
          <a:p>
            <a:fld id="{85EA47E5-AC31-4FC6-97AC-BCE072676834}" type="slidenum">
              <a:rPr lang="en-US" smtClean="0"/>
              <a:pPr/>
              <a:t>66</a:t>
            </a:fld>
            <a:endParaRPr lang="en-US"/>
          </a:p>
        </p:txBody>
      </p:sp>
      <p:sp>
        <p:nvSpPr>
          <p:cNvPr id="8" name="TextBox 7"/>
          <p:cNvSpPr txBox="1"/>
          <p:nvPr/>
        </p:nvSpPr>
        <p:spPr>
          <a:xfrm>
            <a:off x="4057410" y="3424867"/>
            <a:ext cx="6319157" cy="1938992"/>
          </a:xfrm>
          <a:prstGeom prst="rect">
            <a:avLst/>
          </a:prstGeom>
          <a:noFill/>
        </p:spPr>
        <p:txBody>
          <a:bodyPr wrap="square" rtlCol="0">
            <a:spAutoFit/>
          </a:bodyPr>
          <a:lstStyle/>
          <a:p>
            <a:pPr marL="285750" indent="-285750">
              <a:buFont typeface="Arial" panose="020B0604020202020204" pitchFamily="34" charset="0"/>
              <a:buChar char="•"/>
            </a:pPr>
            <a:r>
              <a:rPr lang="en-US" sz="2400" dirty="0"/>
              <a:t>Submitting and confirming a zero signature will complete the ER report for that month. </a:t>
            </a:r>
          </a:p>
          <a:p>
            <a:endParaRPr lang="en-US" sz="2400" dirty="0"/>
          </a:p>
          <a:p>
            <a:pPr marL="285750" indent="-285750">
              <a:buFont typeface="Arial" panose="020B0604020202020204" pitchFamily="34" charset="0"/>
              <a:buChar char="•"/>
            </a:pPr>
            <a:r>
              <a:rPr lang="en-US" sz="2400" dirty="0"/>
              <a:t>If done in error, that month’s ER records must be submitted on an ER Adjustment report as ER25s. </a:t>
            </a:r>
          </a:p>
        </p:txBody>
      </p:sp>
    </p:spTree>
    <p:extLst>
      <p:ext uri="{BB962C8B-B14F-4D97-AF65-F5344CB8AC3E}">
        <p14:creationId xmlns:p14="http://schemas.microsoft.com/office/powerpoint/2010/main" val="416297095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3960221" y="1409540"/>
            <a:ext cx="6466115" cy="921583"/>
            <a:chOff x="4258491" y="5554170"/>
            <a:chExt cx="6466115" cy="921583"/>
          </a:xfrm>
        </p:grpSpPr>
        <p:grpSp>
          <p:nvGrpSpPr>
            <p:cNvPr id="9" name="Group 8"/>
            <p:cNvGrpSpPr/>
            <p:nvPr/>
          </p:nvGrpSpPr>
          <p:grpSpPr>
            <a:xfrm>
              <a:off x="4258491" y="5953089"/>
              <a:ext cx="6466115" cy="522664"/>
              <a:chOff x="5390605" y="3274422"/>
              <a:chExt cx="6466115" cy="522664"/>
            </a:xfrm>
          </p:grpSpPr>
          <p:cxnSp>
            <p:nvCxnSpPr>
              <p:cNvPr id="12" name="Straight Arrow Connector 11"/>
              <p:cNvCxnSpPr>
                <a:cxnSpLocks/>
              </p:cNvCxnSpPr>
              <p:nvPr/>
            </p:nvCxnSpPr>
            <p:spPr>
              <a:xfrm>
                <a:off x="5390605" y="3274422"/>
                <a:ext cx="6466115" cy="0"/>
              </a:xfrm>
              <a:prstGeom prst="straightConnector1">
                <a:avLst/>
              </a:prstGeom>
              <a:ln w="57150">
                <a:solidFill>
                  <a:srgbClr val="00B050"/>
                </a:solidFill>
                <a:headEnd type="triangle"/>
                <a:tailEnd type="triangle"/>
              </a:ln>
            </p:spPr>
            <p:style>
              <a:lnRef idx="2">
                <a:schemeClr val="accent1"/>
              </a:lnRef>
              <a:fillRef idx="0">
                <a:schemeClr val="accent1"/>
              </a:fillRef>
              <a:effectRef idx="1">
                <a:schemeClr val="accent1"/>
              </a:effectRef>
              <a:fontRef idx="minor">
                <a:schemeClr val="tx1"/>
              </a:fontRef>
            </p:style>
          </p:cxnSp>
          <p:sp>
            <p:nvSpPr>
              <p:cNvPr id="13" name="TextBox 12"/>
              <p:cNvSpPr txBox="1"/>
              <p:nvPr/>
            </p:nvSpPr>
            <p:spPr>
              <a:xfrm>
                <a:off x="5492020" y="3421170"/>
                <a:ext cx="5233398" cy="375916"/>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dirty="0"/>
                  <a:t>Sep. 1</a:t>
                </a:r>
                <a:r>
                  <a:rPr lang="en-US" baseline="30000" dirty="0"/>
                  <a:t>st</a:t>
                </a:r>
                <a:r>
                  <a:rPr lang="en-US" dirty="0"/>
                  <a:t> – June 1</a:t>
                </a:r>
                <a:r>
                  <a:rPr lang="en-US" baseline="30000" dirty="0"/>
                  <a:t>st</a:t>
                </a:r>
                <a:r>
                  <a:rPr lang="en-US" dirty="0"/>
                  <a:t> , Position Code 02  Part-Time</a:t>
                </a:r>
              </a:p>
            </p:txBody>
          </p:sp>
        </p:grpSp>
        <p:sp>
          <p:nvSpPr>
            <p:cNvPr id="10" name="TextBox 9"/>
            <p:cNvSpPr txBox="1"/>
            <p:nvPr/>
          </p:nvSpPr>
          <p:spPr>
            <a:xfrm>
              <a:off x="4258491" y="5554170"/>
              <a:ext cx="905692" cy="276999"/>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US" sz="1200" dirty="0"/>
                <a:t>September</a:t>
              </a:r>
            </a:p>
          </p:txBody>
        </p:sp>
        <p:sp>
          <p:nvSpPr>
            <p:cNvPr id="11" name="TextBox 10"/>
            <p:cNvSpPr txBox="1"/>
            <p:nvPr/>
          </p:nvSpPr>
          <p:spPr>
            <a:xfrm>
              <a:off x="9818914" y="5556626"/>
              <a:ext cx="905692" cy="276999"/>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US" sz="1200" dirty="0"/>
                <a:t>August</a:t>
              </a:r>
            </a:p>
          </p:txBody>
        </p:sp>
      </p:grpSp>
      <p:sp>
        <p:nvSpPr>
          <p:cNvPr id="14" name="TextBox 13"/>
          <p:cNvSpPr txBox="1"/>
          <p:nvPr/>
        </p:nvSpPr>
        <p:spPr>
          <a:xfrm>
            <a:off x="4061636" y="2344349"/>
            <a:ext cx="5233398" cy="370328"/>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dirty="0"/>
              <a:t>Sep. 1</a:t>
            </a:r>
            <a:r>
              <a:rPr lang="en-US" baseline="30000" dirty="0"/>
              <a:t>st</a:t>
            </a:r>
            <a:r>
              <a:rPr lang="en-US" dirty="0"/>
              <a:t> – June 1</a:t>
            </a:r>
            <a:r>
              <a:rPr lang="en-US" baseline="30000" dirty="0"/>
              <a:t>st</a:t>
            </a:r>
            <a:r>
              <a:rPr lang="en-US" dirty="0"/>
              <a:t> , Position Code 02  Full-time</a:t>
            </a:r>
          </a:p>
        </p:txBody>
      </p:sp>
      <p:grpSp>
        <p:nvGrpSpPr>
          <p:cNvPr id="15" name="Group 14"/>
          <p:cNvGrpSpPr/>
          <p:nvPr/>
        </p:nvGrpSpPr>
        <p:grpSpPr>
          <a:xfrm>
            <a:off x="3960221" y="3101173"/>
            <a:ext cx="6466115" cy="901100"/>
            <a:chOff x="4258491" y="5554170"/>
            <a:chExt cx="6466115" cy="901100"/>
          </a:xfrm>
        </p:grpSpPr>
        <p:grpSp>
          <p:nvGrpSpPr>
            <p:cNvPr id="16" name="Group 15"/>
            <p:cNvGrpSpPr/>
            <p:nvPr/>
          </p:nvGrpSpPr>
          <p:grpSpPr>
            <a:xfrm>
              <a:off x="4359906" y="5953089"/>
              <a:ext cx="6090380" cy="502181"/>
              <a:chOff x="5492020" y="3274422"/>
              <a:chExt cx="6090380" cy="502181"/>
            </a:xfrm>
          </p:grpSpPr>
          <p:cxnSp>
            <p:nvCxnSpPr>
              <p:cNvPr id="19" name="Straight Arrow Connector 18"/>
              <p:cNvCxnSpPr/>
              <p:nvPr/>
            </p:nvCxnSpPr>
            <p:spPr>
              <a:xfrm>
                <a:off x="5730240" y="3274422"/>
                <a:ext cx="5852160" cy="0"/>
              </a:xfrm>
              <a:prstGeom prst="straightConnector1">
                <a:avLst/>
              </a:prstGeom>
              <a:ln w="57150">
                <a:solidFill>
                  <a:srgbClr val="00B050"/>
                </a:solidFill>
                <a:headEnd type="triangle"/>
                <a:tailEnd type="triangle"/>
              </a:ln>
            </p:spPr>
            <p:style>
              <a:lnRef idx="2">
                <a:schemeClr val="accent1"/>
              </a:lnRef>
              <a:fillRef idx="0">
                <a:schemeClr val="accent1"/>
              </a:fillRef>
              <a:effectRef idx="1">
                <a:schemeClr val="accent1"/>
              </a:effectRef>
              <a:fontRef idx="minor">
                <a:schemeClr val="tx1"/>
              </a:fontRef>
            </p:style>
          </p:cxnSp>
          <p:sp>
            <p:nvSpPr>
              <p:cNvPr id="20" name="TextBox 19"/>
              <p:cNvSpPr txBox="1"/>
              <p:nvPr/>
            </p:nvSpPr>
            <p:spPr>
              <a:xfrm>
                <a:off x="5492020" y="3407271"/>
                <a:ext cx="5233398" cy="369332"/>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dirty="0"/>
                  <a:t>Sep. 1</a:t>
                </a:r>
                <a:r>
                  <a:rPr lang="en-US" baseline="30000" dirty="0"/>
                  <a:t>st</a:t>
                </a:r>
                <a:r>
                  <a:rPr lang="en-US" dirty="0"/>
                  <a:t> – June 1</a:t>
                </a:r>
                <a:r>
                  <a:rPr lang="en-US" baseline="30000" dirty="0"/>
                  <a:t>st</a:t>
                </a:r>
                <a:r>
                  <a:rPr lang="en-US" dirty="0"/>
                  <a:t> , Position Code 02  Part-Time</a:t>
                </a:r>
              </a:p>
            </p:txBody>
          </p:sp>
        </p:grpSp>
        <p:sp>
          <p:nvSpPr>
            <p:cNvPr id="17" name="TextBox 16"/>
            <p:cNvSpPr txBox="1"/>
            <p:nvPr/>
          </p:nvSpPr>
          <p:spPr>
            <a:xfrm>
              <a:off x="4258491" y="5554170"/>
              <a:ext cx="905692" cy="276999"/>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US" sz="1200" dirty="0"/>
                <a:t>September</a:t>
              </a:r>
            </a:p>
          </p:txBody>
        </p:sp>
        <p:sp>
          <p:nvSpPr>
            <p:cNvPr id="18" name="TextBox 17"/>
            <p:cNvSpPr txBox="1"/>
            <p:nvPr/>
          </p:nvSpPr>
          <p:spPr>
            <a:xfrm>
              <a:off x="9818914" y="5556626"/>
              <a:ext cx="905692" cy="276999"/>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US" sz="1200" dirty="0"/>
                <a:t>August</a:t>
              </a:r>
            </a:p>
          </p:txBody>
        </p:sp>
      </p:grpSp>
      <p:sp>
        <p:nvSpPr>
          <p:cNvPr id="21" name="TextBox 20"/>
          <p:cNvSpPr txBox="1"/>
          <p:nvPr/>
        </p:nvSpPr>
        <p:spPr>
          <a:xfrm>
            <a:off x="6368902" y="3993092"/>
            <a:ext cx="2926131" cy="646331"/>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dirty="0"/>
              <a:t>Feb. 1</a:t>
            </a:r>
            <a:r>
              <a:rPr lang="en-US" baseline="30000" dirty="0"/>
              <a:t>st</a:t>
            </a:r>
            <a:r>
              <a:rPr lang="en-US" dirty="0"/>
              <a:t> – June 1</a:t>
            </a:r>
            <a:r>
              <a:rPr lang="en-US" baseline="30000" dirty="0"/>
              <a:t>st</a:t>
            </a:r>
            <a:r>
              <a:rPr lang="en-US" dirty="0"/>
              <a:t> </a:t>
            </a:r>
          </a:p>
          <a:p>
            <a:r>
              <a:rPr lang="en-US" dirty="0"/>
              <a:t>Position Code 02 Full-time</a:t>
            </a:r>
          </a:p>
        </p:txBody>
      </p:sp>
      <p:sp>
        <p:nvSpPr>
          <p:cNvPr id="27" name="TextBox 26"/>
          <p:cNvSpPr txBox="1"/>
          <p:nvPr/>
        </p:nvSpPr>
        <p:spPr>
          <a:xfrm>
            <a:off x="4061635" y="5627468"/>
            <a:ext cx="2649686" cy="646331"/>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dirty="0"/>
              <a:t>Sep. 1</a:t>
            </a:r>
            <a:r>
              <a:rPr lang="en-US" baseline="30000" dirty="0"/>
              <a:t>st</a:t>
            </a:r>
            <a:r>
              <a:rPr lang="en-US" dirty="0"/>
              <a:t> – Jan. 31</a:t>
            </a:r>
            <a:r>
              <a:rPr lang="en-US" baseline="30000" dirty="0"/>
              <a:t>st</a:t>
            </a:r>
            <a:r>
              <a:rPr lang="en-US" dirty="0"/>
              <a:t>  </a:t>
            </a:r>
          </a:p>
          <a:p>
            <a:r>
              <a:rPr lang="en-US" dirty="0"/>
              <a:t>Position Code 02 Part-Time</a:t>
            </a:r>
          </a:p>
        </p:txBody>
      </p:sp>
      <p:grpSp>
        <p:nvGrpSpPr>
          <p:cNvPr id="32" name="Group 31"/>
          <p:cNvGrpSpPr/>
          <p:nvPr/>
        </p:nvGrpSpPr>
        <p:grpSpPr>
          <a:xfrm>
            <a:off x="3960221" y="5109084"/>
            <a:ext cx="6466115" cy="398919"/>
            <a:chOff x="3960221" y="5109084"/>
            <a:chExt cx="6466115" cy="398919"/>
          </a:xfrm>
        </p:grpSpPr>
        <p:cxnSp>
          <p:nvCxnSpPr>
            <p:cNvPr id="26" name="Straight Arrow Connector 25"/>
            <p:cNvCxnSpPr/>
            <p:nvPr/>
          </p:nvCxnSpPr>
          <p:spPr>
            <a:xfrm>
              <a:off x="4299856" y="5508003"/>
              <a:ext cx="5852160" cy="0"/>
            </a:xfrm>
            <a:prstGeom prst="straightConnector1">
              <a:avLst/>
            </a:prstGeom>
            <a:ln w="57150">
              <a:solidFill>
                <a:srgbClr val="00B050"/>
              </a:solidFill>
              <a:headEnd type="triangle"/>
              <a:tailEnd type="triangle"/>
            </a:ln>
          </p:spPr>
          <p:style>
            <a:lnRef idx="2">
              <a:schemeClr val="accent1"/>
            </a:lnRef>
            <a:fillRef idx="0">
              <a:schemeClr val="accent1"/>
            </a:fillRef>
            <a:effectRef idx="1">
              <a:schemeClr val="accent1"/>
            </a:effectRef>
            <a:fontRef idx="minor">
              <a:schemeClr val="tx1"/>
            </a:fontRef>
          </p:style>
        </p:cxnSp>
        <p:sp>
          <p:nvSpPr>
            <p:cNvPr id="24" name="TextBox 23"/>
            <p:cNvSpPr txBox="1"/>
            <p:nvPr/>
          </p:nvSpPr>
          <p:spPr>
            <a:xfrm>
              <a:off x="3960221" y="5109084"/>
              <a:ext cx="905692" cy="276999"/>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US" sz="1200" dirty="0"/>
                <a:t>September</a:t>
              </a:r>
            </a:p>
          </p:txBody>
        </p:sp>
        <p:sp>
          <p:nvSpPr>
            <p:cNvPr id="25" name="TextBox 24"/>
            <p:cNvSpPr txBox="1"/>
            <p:nvPr/>
          </p:nvSpPr>
          <p:spPr>
            <a:xfrm>
              <a:off x="9520644" y="5111540"/>
              <a:ext cx="905692" cy="276999"/>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US" sz="1200" dirty="0"/>
                <a:t>August</a:t>
              </a:r>
            </a:p>
          </p:txBody>
        </p:sp>
      </p:grpSp>
      <p:sp>
        <p:nvSpPr>
          <p:cNvPr id="28" name="TextBox 27"/>
          <p:cNvSpPr txBox="1"/>
          <p:nvPr/>
        </p:nvSpPr>
        <p:spPr>
          <a:xfrm>
            <a:off x="6711321" y="5622555"/>
            <a:ext cx="2583713" cy="646331"/>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dirty="0"/>
              <a:t>Feb. 1</a:t>
            </a:r>
            <a:r>
              <a:rPr lang="en-US" baseline="30000" dirty="0"/>
              <a:t>st</a:t>
            </a:r>
            <a:r>
              <a:rPr lang="en-US" dirty="0"/>
              <a:t> – June 1</a:t>
            </a:r>
            <a:r>
              <a:rPr lang="en-US" baseline="30000" dirty="0"/>
              <a:t>st</a:t>
            </a:r>
            <a:r>
              <a:rPr lang="en-US" dirty="0"/>
              <a:t>  </a:t>
            </a:r>
          </a:p>
          <a:p>
            <a:r>
              <a:rPr lang="en-US" dirty="0"/>
              <a:t>Position Code 02 Full-time</a:t>
            </a:r>
          </a:p>
        </p:txBody>
      </p:sp>
      <p:pic>
        <p:nvPicPr>
          <p:cNvPr id="29" name="Picture 2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02830" y="1686539"/>
            <a:ext cx="1057275" cy="1057275"/>
          </a:xfrm>
          <a:prstGeom prst="rect">
            <a:avLst/>
          </a:prstGeom>
        </p:spPr>
      </p:pic>
      <p:pic>
        <p:nvPicPr>
          <p:cNvPr id="30" name="Picture 2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02829" y="3677968"/>
            <a:ext cx="1057275" cy="1057275"/>
          </a:xfrm>
          <a:prstGeom prst="rect">
            <a:avLst/>
          </a:prstGeom>
        </p:spPr>
      </p:pic>
      <p:pic>
        <p:nvPicPr>
          <p:cNvPr id="31" name="Picture 3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02828" y="5386083"/>
            <a:ext cx="1057275" cy="1057275"/>
          </a:xfrm>
          <a:prstGeom prst="rect">
            <a:avLst/>
          </a:prstGeom>
        </p:spPr>
      </p:pic>
      <p:sp>
        <p:nvSpPr>
          <p:cNvPr id="33" name="Rounded Rectangle 32"/>
          <p:cNvSpPr/>
          <p:nvPr/>
        </p:nvSpPr>
        <p:spPr>
          <a:xfrm>
            <a:off x="885194" y="5294586"/>
            <a:ext cx="2845891" cy="876354"/>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a:t>Send ER27 on </a:t>
            </a:r>
          </a:p>
          <a:p>
            <a:pPr algn="ctr"/>
            <a:r>
              <a:rPr lang="en-US" dirty="0"/>
              <a:t>ER - Adjustment Report to END first position</a:t>
            </a:r>
          </a:p>
        </p:txBody>
      </p:sp>
      <p:sp>
        <p:nvSpPr>
          <p:cNvPr id="34" name="Title 1"/>
          <p:cNvSpPr>
            <a:spLocks noGrp="1"/>
          </p:cNvSpPr>
          <p:nvPr>
            <p:ph type="title"/>
          </p:nvPr>
        </p:nvSpPr>
        <p:spPr/>
        <p:txBody>
          <a:bodyPr/>
          <a:lstStyle/>
          <a:p>
            <a:r>
              <a:rPr lang="en-US"/>
              <a:t>ER Report – Overlapping Dates</a:t>
            </a:r>
            <a:endParaRPr lang="en-US" dirty="0"/>
          </a:p>
        </p:txBody>
      </p:sp>
      <p:sp>
        <p:nvSpPr>
          <p:cNvPr id="35" name="Rounded Rectangle 34"/>
          <p:cNvSpPr/>
          <p:nvPr/>
        </p:nvSpPr>
        <p:spPr>
          <a:xfrm>
            <a:off x="160909" y="1518485"/>
            <a:ext cx="3248498" cy="3127944"/>
          </a:xfrm>
          <a:prstGeom prst="roundRect">
            <a:avLst>
              <a:gd name="adj" fmla="val 9869"/>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800" dirty="0"/>
              <a:t>Retiree began employment as a Half-Time or Less</a:t>
            </a:r>
          </a:p>
          <a:p>
            <a:pPr algn="ctr"/>
            <a:r>
              <a:rPr lang="en-US" sz="2800" dirty="0"/>
              <a:t>employee. </a:t>
            </a:r>
          </a:p>
          <a:p>
            <a:pPr algn="ctr"/>
            <a:r>
              <a:rPr lang="en-US" sz="2800" dirty="0"/>
              <a:t>In February, employee became a full-time employee. </a:t>
            </a:r>
            <a:endParaRPr lang="en-US" sz="2000" dirty="0"/>
          </a:p>
        </p:txBody>
      </p:sp>
    </p:spTree>
    <p:extLst>
      <p:ext uri="{BB962C8B-B14F-4D97-AF65-F5344CB8AC3E}">
        <p14:creationId xmlns:p14="http://schemas.microsoft.com/office/powerpoint/2010/main" val="3385320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1000"/>
                                        <p:tgtEl>
                                          <p:spTgt spid="14"/>
                                        </p:tgtEl>
                                      </p:cBhvr>
                                    </p:animEffect>
                                    <p:anim calcmode="lin" valueType="num">
                                      <p:cBhvr>
                                        <p:cTn id="12" dur="1000" fill="hold"/>
                                        <p:tgtEl>
                                          <p:spTgt spid="14"/>
                                        </p:tgtEl>
                                        <p:attrNameLst>
                                          <p:attrName>ppt_x</p:attrName>
                                        </p:attrNameLst>
                                      </p:cBhvr>
                                      <p:tavLst>
                                        <p:tav tm="0">
                                          <p:val>
                                            <p:strVal val="#ppt_x"/>
                                          </p:val>
                                        </p:tav>
                                        <p:tav tm="100000">
                                          <p:val>
                                            <p:strVal val="#ppt_x"/>
                                          </p:val>
                                        </p:tav>
                                      </p:tavLst>
                                    </p:anim>
                                    <p:anim calcmode="lin" valueType="num">
                                      <p:cBhvr>
                                        <p:cTn id="13"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5" presetClass="entr" presetSubtype="0" fill="hold" nodeType="clickEffect">
                                  <p:stCondLst>
                                    <p:cond delay="0"/>
                                  </p:stCondLst>
                                  <p:childTnLst>
                                    <p:set>
                                      <p:cBhvr>
                                        <p:cTn id="17" dur="1" fill="hold">
                                          <p:stCondLst>
                                            <p:cond delay="0"/>
                                          </p:stCondLst>
                                        </p:cTn>
                                        <p:tgtEl>
                                          <p:spTgt spid="29"/>
                                        </p:tgtEl>
                                        <p:attrNameLst>
                                          <p:attrName>style.visibility</p:attrName>
                                        </p:attrNameLst>
                                      </p:cBhvr>
                                      <p:to>
                                        <p:strVal val="visible"/>
                                      </p:to>
                                    </p:set>
                                    <p:animEffect transition="in" filter="fade">
                                      <p:cBhvr>
                                        <p:cTn id="18" dur="2000"/>
                                        <p:tgtEl>
                                          <p:spTgt spid="29"/>
                                        </p:tgtEl>
                                      </p:cBhvr>
                                    </p:animEffect>
                                    <p:anim calcmode="lin" valueType="num">
                                      <p:cBhvr>
                                        <p:cTn id="19" dur="2000" fill="hold"/>
                                        <p:tgtEl>
                                          <p:spTgt spid="29"/>
                                        </p:tgtEl>
                                        <p:attrNameLst>
                                          <p:attrName>ppt_w</p:attrName>
                                        </p:attrNameLst>
                                      </p:cBhvr>
                                      <p:tavLst>
                                        <p:tav tm="0" fmla="#ppt_w*sin(2.5*pi*$)">
                                          <p:val>
                                            <p:fltVal val="0"/>
                                          </p:val>
                                        </p:tav>
                                        <p:tav tm="100000">
                                          <p:val>
                                            <p:fltVal val="1"/>
                                          </p:val>
                                        </p:tav>
                                      </p:tavLst>
                                    </p:anim>
                                    <p:anim calcmode="lin" valueType="num">
                                      <p:cBhvr>
                                        <p:cTn id="20" dur="2000" fill="hold"/>
                                        <p:tgtEl>
                                          <p:spTgt spid="29"/>
                                        </p:tgtEl>
                                        <p:attrNameLst>
                                          <p:attrName>ppt_h</p:attrName>
                                        </p:attrNameLst>
                                      </p:cBhvr>
                                      <p:tavLst>
                                        <p:tav tm="0">
                                          <p:val>
                                            <p:strVal val="#ppt_h"/>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fade">
                                      <p:cBhvr>
                                        <p:cTn id="29" dur="1000"/>
                                        <p:tgtEl>
                                          <p:spTgt spid="21"/>
                                        </p:tgtEl>
                                      </p:cBhvr>
                                    </p:animEffect>
                                    <p:anim calcmode="lin" valueType="num">
                                      <p:cBhvr>
                                        <p:cTn id="30" dur="1000" fill="hold"/>
                                        <p:tgtEl>
                                          <p:spTgt spid="21"/>
                                        </p:tgtEl>
                                        <p:attrNameLst>
                                          <p:attrName>ppt_x</p:attrName>
                                        </p:attrNameLst>
                                      </p:cBhvr>
                                      <p:tavLst>
                                        <p:tav tm="0">
                                          <p:val>
                                            <p:strVal val="#ppt_x"/>
                                          </p:val>
                                        </p:tav>
                                        <p:tav tm="100000">
                                          <p:val>
                                            <p:strVal val="#ppt_x"/>
                                          </p:val>
                                        </p:tav>
                                      </p:tavLst>
                                    </p:anim>
                                    <p:anim calcmode="lin" valueType="num">
                                      <p:cBhvr>
                                        <p:cTn id="31"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5" presetClass="entr" presetSubtype="0" fill="hold" nodeType="clickEffect">
                                  <p:stCondLst>
                                    <p:cond delay="0"/>
                                  </p:stCondLst>
                                  <p:childTnLst>
                                    <p:set>
                                      <p:cBhvr>
                                        <p:cTn id="35" dur="1" fill="hold">
                                          <p:stCondLst>
                                            <p:cond delay="0"/>
                                          </p:stCondLst>
                                        </p:cTn>
                                        <p:tgtEl>
                                          <p:spTgt spid="30"/>
                                        </p:tgtEl>
                                        <p:attrNameLst>
                                          <p:attrName>style.visibility</p:attrName>
                                        </p:attrNameLst>
                                      </p:cBhvr>
                                      <p:to>
                                        <p:strVal val="visible"/>
                                      </p:to>
                                    </p:set>
                                    <p:animEffect transition="in" filter="fade">
                                      <p:cBhvr>
                                        <p:cTn id="36" dur="2000"/>
                                        <p:tgtEl>
                                          <p:spTgt spid="30"/>
                                        </p:tgtEl>
                                      </p:cBhvr>
                                    </p:animEffect>
                                    <p:anim calcmode="lin" valueType="num">
                                      <p:cBhvr>
                                        <p:cTn id="37" dur="2000" fill="hold"/>
                                        <p:tgtEl>
                                          <p:spTgt spid="30"/>
                                        </p:tgtEl>
                                        <p:attrNameLst>
                                          <p:attrName>ppt_w</p:attrName>
                                        </p:attrNameLst>
                                      </p:cBhvr>
                                      <p:tavLst>
                                        <p:tav tm="0" fmla="#ppt_w*sin(2.5*pi*$)">
                                          <p:val>
                                            <p:fltVal val="0"/>
                                          </p:val>
                                        </p:tav>
                                        <p:tav tm="100000">
                                          <p:val>
                                            <p:fltVal val="1"/>
                                          </p:val>
                                        </p:tav>
                                      </p:tavLst>
                                    </p:anim>
                                    <p:anim calcmode="lin" valueType="num">
                                      <p:cBhvr>
                                        <p:cTn id="38" dur="2000" fill="hold"/>
                                        <p:tgtEl>
                                          <p:spTgt spid="30"/>
                                        </p:tgtEl>
                                        <p:attrNameLst>
                                          <p:attrName>ppt_h</p:attrName>
                                        </p:attrNameLst>
                                      </p:cBhvr>
                                      <p:tavLst>
                                        <p:tav tm="0">
                                          <p:val>
                                            <p:strVal val="#ppt_h"/>
                                          </p:val>
                                        </p:tav>
                                        <p:tav tm="100000">
                                          <p:val>
                                            <p:strVal val="#ppt_h"/>
                                          </p:val>
                                        </p:tav>
                                      </p:tavLst>
                                    </p:anim>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2"/>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31" presetClass="entr" presetSubtype="0" fill="hold" grpId="0" nodeType="clickEffect">
                                  <p:stCondLst>
                                    <p:cond delay="0"/>
                                  </p:stCondLst>
                                  <p:childTnLst>
                                    <p:set>
                                      <p:cBhvr>
                                        <p:cTn id="46" dur="1" fill="hold">
                                          <p:stCondLst>
                                            <p:cond delay="0"/>
                                          </p:stCondLst>
                                        </p:cTn>
                                        <p:tgtEl>
                                          <p:spTgt spid="33"/>
                                        </p:tgtEl>
                                        <p:attrNameLst>
                                          <p:attrName>style.visibility</p:attrName>
                                        </p:attrNameLst>
                                      </p:cBhvr>
                                      <p:to>
                                        <p:strVal val="visible"/>
                                      </p:to>
                                    </p:set>
                                    <p:anim calcmode="lin" valueType="num">
                                      <p:cBhvr>
                                        <p:cTn id="47" dur="1000" fill="hold"/>
                                        <p:tgtEl>
                                          <p:spTgt spid="33"/>
                                        </p:tgtEl>
                                        <p:attrNameLst>
                                          <p:attrName>ppt_w</p:attrName>
                                        </p:attrNameLst>
                                      </p:cBhvr>
                                      <p:tavLst>
                                        <p:tav tm="0">
                                          <p:val>
                                            <p:fltVal val="0"/>
                                          </p:val>
                                        </p:tav>
                                        <p:tav tm="100000">
                                          <p:val>
                                            <p:strVal val="#ppt_w"/>
                                          </p:val>
                                        </p:tav>
                                      </p:tavLst>
                                    </p:anim>
                                    <p:anim calcmode="lin" valueType="num">
                                      <p:cBhvr>
                                        <p:cTn id="48" dur="1000" fill="hold"/>
                                        <p:tgtEl>
                                          <p:spTgt spid="33"/>
                                        </p:tgtEl>
                                        <p:attrNameLst>
                                          <p:attrName>ppt_h</p:attrName>
                                        </p:attrNameLst>
                                      </p:cBhvr>
                                      <p:tavLst>
                                        <p:tav tm="0">
                                          <p:val>
                                            <p:fltVal val="0"/>
                                          </p:val>
                                        </p:tav>
                                        <p:tav tm="100000">
                                          <p:val>
                                            <p:strVal val="#ppt_h"/>
                                          </p:val>
                                        </p:tav>
                                      </p:tavLst>
                                    </p:anim>
                                    <p:anim calcmode="lin" valueType="num">
                                      <p:cBhvr>
                                        <p:cTn id="49" dur="1000" fill="hold"/>
                                        <p:tgtEl>
                                          <p:spTgt spid="33"/>
                                        </p:tgtEl>
                                        <p:attrNameLst>
                                          <p:attrName>style.rotation</p:attrName>
                                        </p:attrNameLst>
                                      </p:cBhvr>
                                      <p:tavLst>
                                        <p:tav tm="0">
                                          <p:val>
                                            <p:fltVal val="90"/>
                                          </p:val>
                                        </p:tav>
                                        <p:tav tm="100000">
                                          <p:val>
                                            <p:fltVal val="0"/>
                                          </p:val>
                                        </p:tav>
                                      </p:tavLst>
                                    </p:anim>
                                    <p:animEffect transition="in" filter="fade">
                                      <p:cBhvr>
                                        <p:cTn id="50" dur="1000"/>
                                        <p:tgtEl>
                                          <p:spTgt spid="33"/>
                                        </p:tgtEl>
                                      </p:cBhvr>
                                    </p:animEffect>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grpId="0" nodeType="clickEffect">
                                  <p:stCondLst>
                                    <p:cond delay="0"/>
                                  </p:stCondLst>
                                  <p:childTnLst>
                                    <p:set>
                                      <p:cBhvr>
                                        <p:cTn id="54" dur="1" fill="hold">
                                          <p:stCondLst>
                                            <p:cond delay="0"/>
                                          </p:stCondLst>
                                        </p:cTn>
                                        <p:tgtEl>
                                          <p:spTgt spid="27"/>
                                        </p:tgtEl>
                                        <p:attrNameLst>
                                          <p:attrName>style.visibility</p:attrName>
                                        </p:attrNameLst>
                                      </p:cBhvr>
                                      <p:to>
                                        <p:strVal val="visible"/>
                                      </p:to>
                                    </p:set>
                                    <p:animEffect transition="in" filter="fade">
                                      <p:cBhvr>
                                        <p:cTn id="55" dur="1000"/>
                                        <p:tgtEl>
                                          <p:spTgt spid="27"/>
                                        </p:tgtEl>
                                      </p:cBhvr>
                                    </p:animEffect>
                                    <p:anim calcmode="lin" valueType="num">
                                      <p:cBhvr>
                                        <p:cTn id="56" dur="1000" fill="hold"/>
                                        <p:tgtEl>
                                          <p:spTgt spid="27"/>
                                        </p:tgtEl>
                                        <p:attrNameLst>
                                          <p:attrName>ppt_x</p:attrName>
                                        </p:attrNameLst>
                                      </p:cBhvr>
                                      <p:tavLst>
                                        <p:tav tm="0">
                                          <p:val>
                                            <p:strVal val="#ppt_x"/>
                                          </p:val>
                                        </p:tav>
                                        <p:tav tm="100000">
                                          <p:val>
                                            <p:strVal val="#ppt_x"/>
                                          </p:val>
                                        </p:tav>
                                      </p:tavLst>
                                    </p:anim>
                                    <p:anim calcmode="lin" valueType="num">
                                      <p:cBhvr>
                                        <p:cTn id="57"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42" presetClass="entr" presetSubtype="0" fill="hold" grpId="0" nodeType="clickEffect">
                                  <p:stCondLst>
                                    <p:cond delay="0"/>
                                  </p:stCondLst>
                                  <p:childTnLst>
                                    <p:set>
                                      <p:cBhvr>
                                        <p:cTn id="61" dur="1" fill="hold">
                                          <p:stCondLst>
                                            <p:cond delay="0"/>
                                          </p:stCondLst>
                                        </p:cTn>
                                        <p:tgtEl>
                                          <p:spTgt spid="28"/>
                                        </p:tgtEl>
                                        <p:attrNameLst>
                                          <p:attrName>style.visibility</p:attrName>
                                        </p:attrNameLst>
                                      </p:cBhvr>
                                      <p:to>
                                        <p:strVal val="visible"/>
                                      </p:to>
                                    </p:set>
                                    <p:animEffect transition="in" filter="fade">
                                      <p:cBhvr>
                                        <p:cTn id="62" dur="1000"/>
                                        <p:tgtEl>
                                          <p:spTgt spid="28"/>
                                        </p:tgtEl>
                                      </p:cBhvr>
                                    </p:animEffect>
                                    <p:anim calcmode="lin" valueType="num">
                                      <p:cBhvr>
                                        <p:cTn id="63" dur="1000" fill="hold"/>
                                        <p:tgtEl>
                                          <p:spTgt spid="28"/>
                                        </p:tgtEl>
                                        <p:attrNameLst>
                                          <p:attrName>ppt_x</p:attrName>
                                        </p:attrNameLst>
                                      </p:cBhvr>
                                      <p:tavLst>
                                        <p:tav tm="0">
                                          <p:val>
                                            <p:strVal val="#ppt_x"/>
                                          </p:val>
                                        </p:tav>
                                        <p:tav tm="100000">
                                          <p:val>
                                            <p:strVal val="#ppt_x"/>
                                          </p:val>
                                        </p:tav>
                                      </p:tavLst>
                                    </p:anim>
                                    <p:anim calcmode="lin" valueType="num">
                                      <p:cBhvr>
                                        <p:cTn id="64"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45" presetClass="entr" presetSubtype="0" fill="hold" nodeType="clickEffect">
                                  <p:stCondLst>
                                    <p:cond delay="0"/>
                                  </p:stCondLst>
                                  <p:childTnLst>
                                    <p:set>
                                      <p:cBhvr>
                                        <p:cTn id="68" dur="1" fill="hold">
                                          <p:stCondLst>
                                            <p:cond delay="0"/>
                                          </p:stCondLst>
                                        </p:cTn>
                                        <p:tgtEl>
                                          <p:spTgt spid="31"/>
                                        </p:tgtEl>
                                        <p:attrNameLst>
                                          <p:attrName>style.visibility</p:attrName>
                                        </p:attrNameLst>
                                      </p:cBhvr>
                                      <p:to>
                                        <p:strVal val="visible"/>
                                      </p:to>
                                    </p:set>
                                    <p:animEffect transition="in" filter="fade">
                                      <p:cBhvr>
                                        <p:cTn id="69" dur="2000"/>
                                        <p:tgtEl>
                                          <p:spTgt spid="31"/>
                                        </p:tgtEl>
                                      </p:cBhvr>
                                    </p:animEffect>
                                    <p:anim calcmode="lin" valueType="num">
                                      <p:cBhvr>
                                        <p:cTn id="70" dur="2000" fill="hold"/>
                                        <p:tgtEl>
                                          <p:spTgt spid="31"/>
                                        </p:tgtEl>
                                        <p:attrNameLst>
                                          <p:attrName>ppt_w</p:attrName>
                                        </p:attrNameLst>
                                      </p:cBhvr>
                                      <p:tavLst>
                                        <p:tav tm="0" fmla="#ppt_w*sin(2.5*pi*$)">
                                          <p:val>
                                            <p:fltVal val="0"/>
                                          </p:val>
                                        </p:tav>
                                        <p:tav tm="100000">
                                          <p:val>
                                            <p:fltVal val="1"/>
                                          </p:val>
                                        </p:tav>
                                      </p:tavLst>
                                    </p:anim>
                                    <p:anim calcmode="lin" valueType="num">
                                      <p:cBhvr>
                                        <p:cTn id="71" dur="2000" fill="hold"/>
                                        <p:tgtEl>
                                          <p:spTgt spid="3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1" grpId="0" animBg="1"/>
      <p:bldP spid="27" grpId="0" animBg="1"/>
      <p:bldP spid="28" grpId="0" animBg="1"/>
      <p:bldP spid="33"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AE67C1D9-76C1-4982-800C-65F9E6F29D35}"/>
              </a:ext>
            </a:extLst>
          </p:cNvPr>
          <p:cNvSpPr>
            <a:spLocks noGrp="1"/>
          </p:cNvSpPr>
          <p:nvPr>
            <p:ph type="title"/>
          </p:nvPr>
        </p:nvSpPr>
        <p:spPr>
          <a:xfrm>
            <a:off x="1081260" y="267160"/>
            <a:ext cx="10272539" cy="514792"/>
          </a:xfrm>
        </p:spPr>
        <p:txBody>
          <a:bodyPr>
            <a:noAutofit/>
          </a:bodyPr>
          <a:lstStyle/>
          <a:p>
            <a:r>
              <a:rPr lang="en-US" dirty="0"/>
              <a:t>Reporting Employer Contacts</a:t>
            </a:r>
          </a:p>
        </p:txBody>
      </p:sp>
      <p:sp>
        <p:nvSpPr>
          <p:cNvPr id="2" name="Slide Number Placeholder 1"/>
          <p:cNvSpPr>
            <a:spLocks noGrp="1"/>
          </p:cNvSpPr>
          <p:nvPr>
            <p:ph type="sldNum" sz="quarter" idx="12"/>
          </p:nvPr>
        </p:nvSpPr>
        <p:spPr/>
        <p:txBody>
          <a:bodyPr/>
          <a:lstStyle/>
          <a:p>
            <a:fld id="{85EA47E5-AC31-4FC6-97AC-BCE072676834}" type="slidenum">
              <a:rPr lang="en-US" smtClean="0"/>
              <a:pPr/>
              <a:t>68</a:t>
            </a:fld>
            <a:endParaRPr lang="en-US"/>
          </a:p>
        </p:txBody>
      </p:sp>
      <p:sp>
        <p:nvSpPr>
          <p:cNvPr id="3" name="Content Placeholder 2"/>
          <p:cNvSpPr txBox="1">
            <a:spLocks/>
          </p:cNvSpPr>
          <p:nvPr/>
        </p:nvSpPr>
        <p:spPr>
          <a:xfrm>
            <a:off x="722044" y="1283326"/>
            <a:ext cx="10505942" cy="5255586"/>
          </a:xfrm>
          <a:prstGeom prst="rect">
            <a:avLst/>
          </a:prstGeom>
        </p:spPr>
        <p:txBody>
          <a:bodyPr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b="1" dirty="0"/>
              <a:t>Required Contact Types</a:t>
            </a:r>
          </a:p>
          <a:p>
            <a:pPr lvl="1"/>
            <a:r>
              <a:rPr lang="en-US" dirty="0"/>
              <a:t>Web Administrator</a:t>
            </a:r>
          </a:p>
          <a:p>
            <a:pPr lvl="1"/>
            <a:r>
              <a:rPr lang="en-US" dirty="0"/>
              <a:t>Head of Institution</a:t>
            </a:r>
          </a:p>
          <a:p>
            <a:pPr lvl="1"/>
            <a:r>
              <a:rPr lang="en-US" dirty="0"/>
              <a:t>Reporting Official</a:t>
            </a:r>
          </a:p>
          <a:p>
            <a:pPr lvl="1"/>
            <a:r>
              <a:rPr lang="en-US" dirty="0"/>
              <a:t>Payroll Contact</a:t>
            </a:r>
          </a:p>
          <a:p>
            <a:pPr marL="0" indent="0">
              <a:buNone/>
            </a:pPr>
            <a:r>
              <a:rPr lang="en-US" sz="2400" b="1" dirty="0"/>
              <a:t>Web Administrator</a:t>
            </a:r>
          </a:p>
          <a:p>
            <a:pPr lvl="1"/>
            <a:r>
              <a:rPr lang="en-US" dirty="0"/>
              <a:t>Update Reporting Employer’s contacts </a:t>
            </a:r>
          </a:p>
          <a:p>
            <a:pPr lvl="1"/>
            <a:r>
              <a:rPr lang="en-US" dirty="0"/>
              <a:t>Updated by TRS with TRS 597a form</a:t>
            </a:r>
          </a:p>
          <a:p>
            <a:pPr lvl="1"/>
            <a:r>
              <a:rPr lang="en-US" dirty="0"/>
              <a:t>Role assigned by Head of Institution</a:t>
            </a:r>
          </a:p>
          <a:p>
            <a:pPr lvl="1"/>
            <a:r>
              <a:rPr lang="en-US" dirty="0"/>
              <a:t>Reset passwords for internal users</a:t>
            </a:r>
          </a:p>
          <a:p>
            <a:pPr marL="0" indent="0">
              <a:buNone/>
            </a:pPr>
            <a:endParaRPr lang="en-US" sz="2400" dirty="0"/>
          </a:p>
          <a:p>
            <a:pPr marL="0" indent="0" algn="ctr">
              <a:buNone/>
            </a:pPr>
            <a:r>
              <a:rPr lang="en-US" sz="2400" dirty="0"/>
              <a:t>Contacts on file for the Reporting Employer will receive valuable information from TRS</a:t>
            </a:r>
          </a:p>
          <a:p>
            <a:endParaRPr lang="en-US" dirty="0"/>
          </a:p>
          <a:p>
            <a:endParaRPr lang="en-US" dirty="0"/>
          </a:p>
        </p:txBody>
      </p:sp>
      <p:pic>
        <p:nvPicPr>
          <p:cNvPr id="10244" name="Picture 4"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04974" y="1608884"/>
            <a:ext cx="4174156" cy="29084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594297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Online Training/Reporting Resources</a:t>
            </a:r>
            <a:endParaRPr lang="en-US" dirty="0"/>
          </a:p>
        </p:txBody>
      </p:sp>
      <p:sp>
        <p:nvSpPr>
          <p:cNvPr id="3" name="Content Placeholder 2"/>
          <p:cNvSpPr>
            <a:spLocks noGrp="1"/>
          </p:cNvSpPr>
          <p:nvPr>
            <p:ph idx="1"/>
          </p:nvPr>
        </p:nvSpPr>
        <p:spPr/>
        <p:txBody>
          <a:bodyPr/>
          <a:lstStyle/>
          <a:p>
            <a:r>
              <a:rPr lang="en-US" dirty="0"/>
              <a:t>Payroll Manual</a:t>
            </a:r>
          </a:p>
          <a:p>
            <a:r>
              <a:rPr lang="en-US" dirty="0"/>
              <a:t>Defect and Issues List</a:t>
            </a:r>
          </a:p>
          <a:p>
            <a:r>
              <a:rPr lang="en-US" dirty="0"/>
              <a:t>File Format Guides</a:t>
            </a:r>
          </a:p>
          <a:p>
            <a:r>
              <a:rPr lang="en-US" dirty="0"/>
              <a:t>Error and Warning List</a:t>
            </a:r>
          </a:p>
          <a:p>
            <a:r>
              <a:rPr lang="en-US" dirty="0"/>
              <a:t>User and Training Guides</a:t>
            </a:r>
          </a:p>
          <a:p>
            <a:r>
              <a:rPr lang="en-US" dirty="0"/>
              <a:t>Training Videos</a:t>
            </a:r>
          </a:p>
          <a:p>
            <a:r>
              <a:rPr lang="en-US" dirty="0"/>
              <a:t>Web Based Trainings</a:t>
            </a:r>
          </a:p>
          <a:p>
            <a:r>
              <a:rPr lang="en-US" dirty="0"/>
              <a:t>RE Portal Messages</a:t>
            </a:r>
          </a:p>
        </p:txBody>
      </p:sp>
      <p:sp>
        <p:nvSpPr>
          <p:cNvPr id="4" name="Slide Number Placeholder 3"/>
          <p:cNvSpPr>
            <a:spLocks noGrp="1"/>
          </p:cNvSpPr>
          <p:nvPr>
            <p:ph type="sldNum" sz="quarter" idx="12"/>
          </p:nvPr>
        </p:nvSpPr>
        <p:spPr/>
        <p:txBody>
          <a:bodyPr/>
          <a:lstStyle/>
          <a:p>
            <a:fld id="{85EA47E5-AC31-4FC6-97AC-BCE072676834}" type="slidenum">
              <a:rPr lang="en-US" smtClean="0"/>
              <a:pPr/>
              <a:t>69</a:t>
            </a:fld>
            <a:endParaRPr lang="en-US"/>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15210" y="3723390"/>
            <a:ext cx="4159923" cy="2853708"/>
          </a:xfrm>
          <a:prstGeom prst="rect">
            <a:avLst/>
          </a:prstGeom>
        </p:spPr>
      </p:pic>
      <p:sp>
        <p:nvSpPr>
          <p:cNvPr id="5" name="TextBox 4"/>
          <p:cNvSpPr txBox="1"/>
          <p:nvPr/>
        </p:nvSpPr>
        <p:spPr>
          <a:xfrm>
            <a:off x="5459774" y="1484986"/>
            <a:ext cx="5860973" cy="2492990"/>
          </a:xfrm>
          <a:prstGeom prst="rect">
            <a:avLst/>
          </a:prstGeom>
        </p:spPr>
        <p:style>
          <a:lnRef idx="2">
            <a:schemeClr val="dk1"/>
          </a:lnRef>
          <a:fillRef idx="1">
            <a:schemeClr val="lt1"/>
          </a:fillRef>
          <a:effectRef idx="0">
            <a:schemeClr val="dk1"/>
          </a:effectRef>
          <a:fontRef idx="minor">
            <a:schemeClr val="dk1"/>
          </a:fontRef>
        </p:style>
        <p:txBody>
          <a:bodyPr wrap="square" lIns="182880" tIns="91440" bIns="182880" rtlCol="0">
            <a:spAutoFit/>
          </a:bodyPr>
          <a:lstStyle/>
          <a:p>
            <a:r>
              <a:rPr lang="en-US" sz="2400" dirty="0">
                <a:hlinkClick r:id="rId4"/>
              </a:rPr>
              <a:t>www.trs.texas.gov</a:t>
            </a:r>
            <a:r>
              <a:rPr lang="en-US" sz="2400" dirty="0"/>
              <a:t> &gt; Reporting Entities</a:t>
            </a:r>
          </a:p>
          <a:p>
            <a:endParaRPr lang="en-US" sz="2400" dirty="0"/>
          </a:p>
          <a:p>
            <a:r>
              <a:rPr lang="en-US" sz="2400" dirty="0">
                <a:hlinkClick r:id="rId5"/>
              </a:rPr>
              <a:t>Reporting@trs.texas.gov</a:t>
            </a:r>
            <a:r>
              <a:rPr lang="en-US" sz="2400" dirty="0"/>
              <a:t> </a:t>
            </a:r>
          </a:p>
          <a:p>
            <a:endParaRPr lang="en-US" sz="2400" dirty="0"/>
          </a:p>
          <a:p>
            <a:r>
              <a:rPr lang="en-US" sz="2400" dirty="0"/>
              <a:t>800-433-5734 – Requires four digit </a:t>
            </a:r>
          </a:p>
          <a:p>
            <a:r>
              <a:rPr lang="en-US" sz="2400" dirty="0"/>
              <a:t>		Reporting Employer ID number </a:t>
            </a:r>
          </a:p>
        </p:txBody>
      </p:sp>
    </p:spTree>
    <p:extLst>
      <p:ext uri="{BB962C8B-B14F-4D97-AF65-F5344CB8AC3E}">
        <p14:creationId xmlns:p14="http://schemas.microsoft.com/office/powerpoint/2010/main" val="35402352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Who to Submit</a:t>
            </a:r>
            <a:endParaRPr lang="en-US" dirty="0"/>
          </a:p>
        </p:txBody>
      </p:sp>
      <p:sp>
        <p:nvSpPr>
          <p:cNvPr id="6" name="Content Placeholder 5">
            <a:extLst>
              <a:ext uri="{FF2B5EF4-FFF2-40B4-BE49-F238E27FC236}">
                <a16:creationId xmlns:a16="http://schemas.microsoft.com/office/drawing/2014/main" id="{0C6C847B-4AB3-4E40-B536-9A0B03384346}"/>
              </a:ext>
            </a:extLst>
          </p:cNvPr>
          <p:cNvSpPr>
            <a:spLocks noGrp="1"/>
          </p:cNvSpPr>
          <p:nvPr>
            <p:ph idx="1"/>
          </p:nvPr>
        </p:nvSpPr>
        <p:spPr>
          <a:xfrm>
            <a:off x="5392132" y="1216058"/>
            <a:ext cx="6579910" cy="5344745"/>
          </a:xfrm>
        </p:spPr>
        <p:txBody>
          <a:bodyPr>
            <a:normAutofit lnSpcReduction="10000"/>
          </a:bodyPr>
          <a:lstStyle/>
          <a:p>
            <a:pPr marL="0" indent="0">
              <a:buNone/>
            </a:pPr>
            <a:r>
              <a:rPr lang="en-US" b="1" dirty="0"/>
              <a:t>Include:</a:t>
            </a:r>
          </a:p>
          <a:p>
            <a:r>
              <a:rPr lang="en-US" dirty="0"/>
              <a:t>TRS Eligible Employees</a:t>
            </a:r>
          </a:p>
          <a:p>
            <a:r>
              <a:rPr lang="en-US" dirty="0"/>
              <a:t>Non-Eligible Employees</a:t>
            </a:r>
          </a:p>
          <a:p>
            <a:pPr lvl="1"/>
            <a:r>
              <a:rPr lang="en-US" dirty="0"/>
              <a:t>Substitute</a:t>
            </a:r>
          </a:p>
          <a:p>
            <a:pPr lvl="1"/>
            <a:r>
              <a:rPr lang="en-US" dirty="0"/>
              <a:t>Less than Half Time</a:t>
            </a:r>
          </a:p>
          <a:p>
            <a:pPr lvl="1"/>
            <a:r>
              <a:rPr lang="en-US" dirty="0"/>
              <a:t>ORP Participants (Higher Ed. Only) </a:t>
            </a:r>
          </a:p>
          <a:p>
            <a:r>
              <a:rPr lang="en-US" dirty="0"/>
              <a:t>Seasonal/Casual Employee</a:t>
            </a:r>
          </a:p>
          <a:p>
            <a:r>
              <a:rPr lang="en-US" dirty="0"/>
              <a:t>All Non-TRS Retirees </a:t>
            </a:r>
            <a:r>
              <a:rPr lang="en-US" sz="2600" dirty="0"/>
              <a:t>(ERS, Out of State, Private Sector) </a:t>
            </a:r>
          </a:p>
          <a:p>
            <a:pPr marL="0" indent="0">
              <a:buNone/>
            </a:pPr>
            <a:r>
              <a:rPr lang="en-US" b="1" dirty="0"/>
              <a:t>Not Required:</a:t>
            </a:r>
          </a:p>
          <a:p>
            <a:r>
              <a:rPr lang="en-US" dirty="0"/>
              <a:t>Student Employees- condition of employment in the position requires employee to be enrolled as a student at your institution.</a:t>
            </a:r>
          </a:p>
        </p:txBody>
      </p:sp>
      <p:sp>
        <p:nvSpPr>
          <p:cNvPr id="4" name="Slide Number Placeholder 3"/>
          <p:cNvSpPr>
            <a:spLocks noGrp="1"/>
          </p:cNvSpPr>
          <p:nvPr>
            <p:ph type="sldNum" sz="quarter" idx="12"/>
          </p:nvPr>
        </p:nvSpPr>
        <p:spPr/>
        <p:txBody>
          <a:bodyPr/>
          <a:lstStyle/>
          <a:p>
            <a:fld id="{85EA47E5-AC31-4FC6-97AC-BCE072676834}" type="slidenum">
              <a:rPr lang="en-US" smtClean="0"/>
              <a:pPr/>
              <a:t>7</a:t>
            </a:fld>
            <a:endParaRPr lang="en-US" dirty="0"/>
          </a:p>
        </p:txBody>
      </p:sp>
      <p:sp>
        <p:nvSpPr>
          <p:cNvPr id="9" name="Oval 8"/>
          <p:cNvSpPr/>
          <p:nvPr/>
        </p:nvSpPr>
        <p:spPr>
          <a:xfrm>
            <a:off x="540080" y="1517673"/>
            <a:ext cx="4613564" cy="4125192"/>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5400" b="1" dirty="0"/>
              <a:t>All Employees </a:t>
            </a:r>
            <a:r>
              <a:rPr lang="en-US" sz="3600" b="1" dirty="0"/>
              <a:t>"Full Payroll”</a:t>
            </a:r>
          </a:p>
          <a:p>
            <a:pPr algn="ctr"/>
            <a:r>
              <a:rPr lang="en-US" dirty="0"/>
              <a:t>regardless of eligibility or position</a:t>
            </a:r>
          </a:p>
        </p:txBody>
      </p:sp>
      <p:sp>
        <p:nvSpPr>
          <p:cNvPr id="10" name="Content Placeholder 2"/>
          <p:cNvSpPr txBox="1">
            <a:spLocks/>
          </p:cNvSpPr>
          <p:nvPr/>
        </p:nvSpPr>
        <p:spPr>
          <a:xfrm>
            <a:off x="5593080" y="1036671"/>
            <a:ext cx="6035039" cy="475041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2400" dirty="0"/>
          </a:p>
        </p:txBody>
      </p:sp>
    </p:spTree>
    <p:extLst>
      <p:ext uri="{BB962C8B-B14F-4D97-AF65-F5344CB8AC3E}">
        <p14:creationId xmlns:p14="http://schemas.microsoft.com/office/powerpoint/2010/main" val="806581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3000"/>
                                        <p:tgtEl>
                                          <p:spTgt spid="9"/>
                                        </p:tgtEl>
                                      </p:cBhvr>
                                    </p:animEffect>
                                    <p:anim calcmode="lin" valueType="num">
                                      <p:cBhvr>
                                        <p:cTn id="8" dur="3000" fill="hold"/>
                                        <p:tgtEl>
                                          <p:spTgt spid="9"/>
                                        </p:tgtEl>
                                        <p:attrNameLst>
                                          <p:attrName>ppt_w</p:attrName>
                                        </p:attrNameLst>
                                      </p:cBhvr>
                                      <p:tavLst>
                                        <p:tav tm="0" fmla="#ppt_w*sin(2.5*pi*$)">
                                          <p:val>
                                            <p:fltVal val="0"/>
                                          </p:val>
                                        </p:tav>
                                        <p:tav tm="100000">
                                          <p:val>
                                            <p:fltVal val="1"/>
                                          </p:val>
                                        </p:tav>
                                      </p:tavLst>
                                    </p:anim>
                                    <p:anim calcmode="lin" valueType="num">
                                      <p:cBhvr>
                                        <p:cTn id="9" dur="3000" fill="hold"/>
                                        <p:tgtEl>
                                          <p:spTgt spid="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0FDC6CD-EB2A-4C42-B740-00CEC5DEA0C9}"/>
              </a:ext>
            </a:extLst>
          </p:cNvPr>
          <p:cNvSpPr>
            <a:spLocks noGrp="1"/>
          </p:cNvSpPr>
          <p:nvPr>
            <p:ph type="sldNum" sz="quarter" idx="12"/>
          </p:nvPr>
        </p:nvSpPr>
        <p:spPr/>
        <p:txBody>
          <a:bodyPr/>
          <a:lstStyle/>
          <a:p>
            <a:fld id="{EBB06CB8-09CA-444F-B64E-B134B812EDE5}" type="slidenum">
              <a:rPr lang="en-US" smtClean="0"/>
              <a:t>70</a:t>
            </a:fld>
            <a:endParaRPr lang="en-US"/>
          </a:p>
        </p:txBody>
      </p:sp>
      <p:sp>
        <p:nvSpPr>
          <p:cNvPr id="5" name="Title 4">
            <a:extLst>
              <a:ext uri="{FF2B5EF4-FFF2-40B4-BE49-F238E27FC236}">
                <a16:creationId xmlns:a16="http://schemas.microsoft.com/office/drawing/2014/main" id="{75C03BA0-7A05-46C7-A901-766E9DEA1F4E}"/>
              </a:ext>
            </a:extLst>
          </p:cNvPr>
          <p:cNvSpPr>
            <a:spLocks noGrp="1"/>
          </p:cNvSpPr>
          <p:nvPr>
            <p:ph type="title"/>
          </p:nvPr>
        </p:nvSpPr>
        <p:spPr/>
        <p:txBody>
          <a:bodyPr/>
          <a:lstStyle/>
          <a:p>
            <a:r>
              <a:rPr lang="en-US" dirty="0"/>
              <a:t>Resolving Errors</a:t>
            </a:r>
          </a:p>
        </p:txBody>
      </p:sp>
      <p:pic>
        <p:nvPicPr>
          <p:cNvPr id="6" name="Picture 5">
            <a:extLst>
              <a:ext uri="{FF2B5EF4-FFF2-40B4-BE49-F238E27FC236}">
                <a16:creationId xmlns:a16="http://schemas.microsoft.com/office/drawing/2014/main" id="{51F17C68-74D5-4198-B98C-3D09DE679F06}"/>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8610600" y="3304913"/>
            <a:ext cx="3344872" cy="3086100"/>
          </a:xfrm>
          <a:prstGeom prst="rect">
            <a:avLst/>
          </a:prstGeom>
        </p:spPr>
      </p:pic>
      <p:sp>
        <p:nvSpPr>
          <p:cNvPr id="7" name="Content Placeholder 6">
            <a:extLst>
              <a:ext uri="{FF2B5EF4-FFF2-40B4-BE49-F238E27FC236}">
                <a16:creationId xmlns:a16="http://schemas.microsoft.com/office/drawing/2014/main" id="{B062D959-E209-4373-8707-355F7DC395EE}"/>
              </a:ext>
            </a:extLst>
          </p:cNvPr>
          <p:cNvSpPr txBox="1">
            <a:spLocks noGrp="1"/>
          </p:cNvSpPr>
          <p:nvPr>
            <p:ph sz="half" idx="1"/>
          </p:nvPr>
        </p:nvSpPr>
        <p:spPr>
          <a:xfrm>
            <a:off x="838200" y="1484313"/>
            <a:ext cx="8008928" cy="2379113"/>
          </a:xfrm>
          <a:prstGeom prst="rect">
            <a:avLst/>
          </a:prstGeom>
          <a:noFill/>
        </p:spPr>
        <p:txBody>
          <a:bodyPr wrap="square" rtlCol="0">
            <a:spAutoFit/>
          </a:bodyPr>
          <a:lstStyle/>
          <a:p>
            <a:r>
              <a:rPr lang="en-US" sz="2400" dirty="0"/>
              <a:t>Error messages do not always tell the user exactly how to correct the error, but often, the error message can guide the user to the solution.</a:t>
            </a:r>
          </a:p>
          <a:p>
            <a:endParaRPr lang="en-US" sz="2400" dirty="0"/>
          </a:p>
          <a:p>
            <a:r>
              <a:rPr lang="en-US" sz="2400" dirty="0"/>
              <a:t>The following slides contain examples of common errors and the guidance contained in the error message:</a:t>
            </a:r>
          </a:p>
          <a:p>
            <a:pPr marL="0" indent="0">
              <a:buNone/>
            </a:pPr>
            <a:r>
              <a:rPr lang="en-US" sz="2400" dirty="0"/>
              <a:t>	</a:t>
            </a:r>
          </a:p>
        </p:txBody>
      </p:sp>
    </p:spTree>
    <p:extLst>
      <p:ext uri="{BB962C8B-B14F-4D97-AF65-F5344CB8AC3E}">
        <p14:creationId xmlns:p14="http://schemas.microsoft.com/office/powerpoint/2010/main" val="27996872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221AB64-5347-4627-9DBF-A086F968DE4A}"/>
              </a:ext>
            </a:extLst>
          </p:cNvPr>
          <p:cNvSpPr>
            <a:spLocks noGrp="1"/>
          </p:cNvSpPr>
          <p:nvPr>
            <p:ph type="sldNum" sz="quarter" idx="12"/>
          </p:nvPr>
        </p:nvSpPr>
        <p:spPr/>
        <p:txBody>
          <a:bodyPr/>
          <a:lstStyle/>
          <a:p>
            <a:fld id="{EBB06CB8-09CA-444F-B64E-B134B812EDE5}" type="slidenum">
              <a:rPr lang="en-US" smtClean="0"/>
              <a:t>71</a:t>
            </a:fld>
            <a:endParaRPr lang="en-US"/>
          </a:p>
        </p:txBody>
      </p:sp>
      <p:sp>
        <p:nvSpPr>
          <p:cNvPr id="3" name="Title 2">
            <a:extLst>
              <a:ext uri="{FF2B5EF4-FFF2-40B4-BE49-F238E27FC236}">
                <a16:creationId xmlns:a16="http://schemas.microsoft.com/office/drawing/2014/main" id="{AD940003-5371-4757-9B6F-1EF4F27E817C}"/>
              </a:ext>
            </a:extLst>
          </p:cNvPr>
          <p:cNvSpPr>
            <a:spLocks noGrp="1"/>
          </p:cNvSpPr>
          <p:nvPr>
            <p:ph type="title"/>
          </p:nvPr>
        </p:nvSpPr>
        <p:spPr>
          <a:xfrm>
            <a:off x="1081260" y="275573"/>
            <a:ext cx="10272539" cy="536416"/>
          </a:xfrm>
        </p:spPr>
        <p:txBody>
          <a:bodyPr>
            <a:normAutofit fontScale="90000"/>
          </a:bodyPr>
          <a:lstStyle/>
          <a:p>
            <a:r>
              <a:rPr lang="en-US" sz="3100" dirty="0"/>
              <a:t>Error: ED40 not found</a:t>
            </a:r>
            <a:br>
              <a:rPr lang="en-US" dirty="0"/>
            </a:br>
            <a:endParaRPr lang="en-US" dirty="0"/>
          </a:p>
        </p:txBody>
      </p:sp>
      <p:pic>
        <p:nvPicPr>
          <p:cNvPr id="4" name="Picture 3" descr="image001">
            <a:extLst>
              <a:ext uri="{FF2B5EF4-FFF2-40B4-BE49-F238E27FC236}">
                <a16:creationId xmlns:a16="http://schemas.microsoft.com/office/drawing/2014/main" id="{4C9218F9-2792-4389-AB01-02F7DD3246C2}"/>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1877219" y="1271426"/>
            <a:ext cx="8437562" cy="1132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6E318948-3CE4-4675-AB67-FDF298998E7D}"/>
              </a:ext>
            </a:extLst>
          </p:cNvPr>
          <p:cNvSpPr txBox="1"/>
          <p:nvPr/>
        </p:nvSpPr>
        <p:spPr>
          <a:xfrm>
            <a:off x="1190625" y="2719070"/>
            <a:ext cx="10163175" cy="3046988"/>
          </a:xfrm>
          <a:prstGeom prst="rect">
            <a:avLst/>
          </a:prstGeom>
          <a:noFill/>
        </p:spPr>
        <p:txBody>
          <a:bodyPr wrap="square" rtlCol="0">
            <a:spAutoFit/>
          </a:bodyPr>
          <a:lstStyle/>
          <a:p>
            <a:r>
              <a:rPr lang="en-US" sz="2400" dirty="0"/>
              <a:t>Consider:</a:t>
            </a:r>
          </a:p>
          <a:p>
            <a:pPr marL="800100" lvl="1" indent="-342900">
              <a:buFont typeface="Wingdings" panose="05000000000000000000" pitchFamily="2" charset="2"/>
              <a:buChar char="q"/>
            </a:pPr>
            <a:r>
              <a:rPr lang="en-US" sz="2400" dirty="0"/>
              <a:t>Has an ED40 been submitted for this position for this fiscal year?</a:t>
            </a:r>
          </a:p>
          <a:p>
            <a:pPr marL="1257300" lvl="2" indent="-342900">
              <a:buFont typeface="Wingdings" panose="05000000000000000000" pitchFamily="2" charset="2"/>
              <a:buChar char="§"/>
            </a:pPr>
            <a:r>
              <a:rPr lang="en-US" sz="2400" dirty="0"/>
              <a:t>If yes, has the record posted/completed?</a:t>
            </a:r>
          </a:p>
          <a:p>
            <a:pPr marL="1714500" lvl="3" indent="-342900">
              <a:buFont typeface="Arial" panose="020B0604020202020204" pitchFamily="34" charset="0"/>
              <a:buChar char="•"/>
            </a:pPr>
            <a:r>
              <a:rPr lang="en-US" sz="2400" dirty="0"/>
              <a:t>If so, what were the employment dates on that ED40?</a:t>
            </a:r>
          </a:p>
          <a:p>
            <a:pPr marL="800100" lvl="1" indent="-342900">
              <a:buFont typeface="Wingdings" panose="05000000000000000000" pitchFamily="2" charset="2"/>
              <a:buChar char="q"/>
            </a:pPr>
            <a:r>
              <a:rPr lang="en-US" sz="2400" dirty="0"/>
              <a:t>Did the contract end prior to this report month?</a:t>
            </a:r>
          </a:p>
          <a:p>
            <a:pPr marL="1257300" lvl="2" indent="-342900">
              <a:buFont typeface="Wingdings" panose="05000000000000000000" pitchFamily="2" charset="2"/>
              <a:buChar char="§"/>
            </a:pPr>
            <a:r>
              <a:rPr lang="en-US" sz="2400" dirty="0"/>
              <a:t>If yes, are you reporting time worked on this month’s record?</a:t>
            </a:r>
          </a:p>
          <a:p>
            <a:pPr marL="800100" lvl="1" indent="-342900">
              <a:buFont typeface="Wingdings" panose="05000000000000000000" pitchFamily="2" charset="2"/>
              <a:buChar char="q"/>
            </a:pPr>
            <a:r>
              <a:rPr lang="en-US" sz="2400" dirty="0"/>
              <a:t>Have you resubmitted the RP file after the ED records processed and posted?</a:t>
            </a:r>
          </a:p>
        </p:txBody>
      </p:sp>
    </p:spTree>
    <p:extLst>
      <p:ext uri="{BB962C8B-B14F-4D97-AF65-F5344CB8AC3E}">
        <p14:creationId xmlns:p14="http://schemas.microsoft.com/office/powerpoint/2010/main" val="99454844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221AB64-5347-4627-9DBF-A086F968DE4A}"/>
              </a:ext>
            </a:extLst>
          </p:cNvPr>
          <p:cNvSpPr>
            <a:spLocks noGrp="1"/>
          </p:cNvSpPr>
          <p:nvPr>
            <p:ph type="sldNum" sz="quarter" idx="12"/>
          </p:nvPr>
        </p:nvSpPr>
        <p:spPr/>
        <p:txBody>
          <a:bodyPr/>
          <a:lstStyle/>
          <a:p>
            <a:fld id="{EBB06CB8-09CA-444F-B64E-B134B812EDE5}" type="slidenum">
              <a:rPr lang="en-US" smtClean="0"/>
              <a:t>72</a:t>
            </a:fld>
            <a:endParaRPr lang="en-US"/>
          </a:p>
        </p:txBody>
      </p:sp>
      <p:sp>
        <p:nvSpPr>
          <p:cNvPr id="3" name="Title 2">
            <a:extLst>
              <a:ext uri="{FF2B5EF4-FFF2-40B4-BE49-F238E27FC236}">
                <a16:creationId xmlns:a16="http://schemas.microsoft.com/office/drawing/2014/main" id="{AD940003-5371-4757-9B6F-1EF4F27E817C}"/>
              </a:ext>
            </a:extLst>
          </p:cNvPr>
          <p:cNvSpPr>
            <a:spLocks noGrp="1"/>
          </p:cNvSpPr>
          <p:nvPr>
            <p:ph type="title"/>
          </p:nvPr>
        </p:nvSpPr>
        <p:spPr/>
        <p:txBody>
          <a:bodyPr/>
          <a:lstStyle/>
          <a:p>
            <a:r>
              <a:rPr lang="en-US" dirty="0"/>
              <a:t>Error: Reported Position Code Does Not Match</a:t>
            </a:r>
          </a:p>
        </p:txBody>
      </p:sp>
      <p:pic>
        <p:nvPicPr>
          <p:cNvPr id="4" name="Picture 6" descr="image002">
            <a:extLst>
              <a:ext uri="{FF2B5EF4-FFF2-40B4-BE49-F238E27FC236}">
                <a16:creationId xmlns:a16="http://schemas.microsoft.com/office/drawing/2014/main" id="{C35F5361-58A0-4560-B4C4-41A6C4D2F891}"/>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1193956" y="1408569"/>
            <a:ext cx="9804087" cy="11714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25F4BA43-757E-4960-B0A8-B265EBD2BF80}"/>
              </a:ext>
            </a:extLst>
          </p:cNvPr>
          <p:cNvSpPr txBox="1"/>
          <p:nvPr/>
        </p:nvSpPr>
        <p:spPr>
          <a:xfrm>
            <a:off x="1190625" y="2771775"/>
            <a:ext cx="10163175" cy="2677656"/>
          </a:xfrm>
          <a:prstGeom prst="rect">
            <a:avLst/>
          </a:prstGeom>
          <a:noFill/>
        </p:spPr>
        <p:txBody>
          <a:bodyPr wrap="square" rtlCol="0">
            <a:spAutoFit/>
          </a:bodyPr>
          <a:lstStyle/>
          <a:p>
            <a:r>
              <a:rPr lang="en-US" sz="2400" dirty="0"/>
              <a:t>Consider:</a:t>
            </a:r>
          </a:p>
          <a:p>
            <a:pPr marL="800100" lvl="1" indent="-342900">
              <a:buFont typeface="Wingdings" panose="05000000000000000000" pitchFamily="2" charset="2"/>
              <a:buChar char="q"/>
            </a:pPr>
            <a:r>
              <a:rPr lang="en-US" sz="2400" dirty="0"/>
              <a:t>Did the person change positions?</a:t>
            </a:r>
          </a:p>
          <a:p>
            <a:pPr marL="800100" lvl="1" indent="-342900">
              <a:buFont typeface="Wingdings" panose="05000000000000000000" pitchFamily="2" charset="2"/>
              <a:buChar char="q"/>
            </a:pPr>
            <a:r>
              <a:rPr lang="en-US" sz="2400" dirty="0"/>
              <a:t>Did they take on an additional job?</a:t>
            </a:r>
          </a:p>
          <a:p>
            <a:pPr marL="800100" lvl="1" indent="-342900">
              <a:buFont typeface="Wingdings" panose="05000000000000000000" pitchFamily="2" charset="2"/>
              <a:buChar char="q"/>
            </a:pPr>
            <a:r>
              <a:rPr lang="en-US" sz="2400" dirty="0"/>
              <a:t>Are you reporting the correct position code?</a:t>
            </a:r>
          </a:p>
          <a:p>
            <a:pPr marL="800100" lvl="1" indent="-342900">
              <a:buFont typeface="Wingdings" panose="05000000000000000000" pitchFamily="2" charset="2"/>
              <a:buChar char="q"/>
            </a:pPr>
            <a:r>
              <a:rPr lang="en-US" sz="2400" dirty="0"/>
              <a:t>Have you resubmitted the RP file after the ED records processed and posted?</a:t>
            </a:r>
          </a:p>
          <a:p>
            <a:endParaRPr lang="en-US" sz="2400" dirty="0"/>
          </a:p>
        </p:txBody>
      </p:sp>
    </p:spTree>
    <p:extLst>
      <p:ext uri="{BB962C8B-B14F-4D97-AF65-F5344CB8AC3E}">
        <p14:creationId xmlns:p14="http://schemas.microsoft.com/office/powerpoint/2010/main" val="197115485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DA12078-EFA1-4701-8F5D-863A9FC8DCB9}"/>
              </a:ext>
            </a:extLst>
          </p:cNvPr>
          <p:cNvSpPr>
            <a:spLocks noGrp="1"/>
          </p:cNvSpPr>
          <p:nvPr>
            <p:ph type="sldNum" sz="quarter" idx="12"/>
          </p:nvPr>
        </p:nvSpPr>
        <p:spPr/>
        <p:txBody>
          <a:bodyPr/>
          <a:lstStyle/>
          <a:p>
            <a:fld id="{EBB06CB8-09CA-444F-B64E-B134B812EDE5}" type="slidenum">
              <a:rPr lang="en-US" smtClean="0"/>
              <a:t>73</a:t>
            </a:fld>
            <a:endParaRPr lang="en-US"/>
          </a:p>
        </p:txBody>
      </p:sp>
      <p:sp>
        <p:nvSpPr>
          <p:cNvPr id="3" name="Title 2">
            <a:extLst>
              <a:ext uri="{FF2B5EF4-FFF2-40B4-BE49-F238E27FC236}">
                <a16:creationId xmlns:a16="http://schemas.microsoft.com/office/drawing/2014/main" id="{F4649C01-FFB0-48E3-83FE-CBA7721B38F3}"/>
              </a:ext>
            </a:extLst>
          </p:cNvPr>
          <p:cNvSpPr>
            <a:spLocks noGrp="1"/>
          </p:cNvSpPr>
          <p:nvPr>
            <p:ph type="title"/>
          </p:nvPr>
        </p:nvSpPr>
        <p:spPr/>
        <p:txBody>
          <a:bodyPr>
            <a:normAutofit fontScale="90000"/>
          </a:bodyPr>
          <a:lstStyle/>
          <a:p>
            <a:r>
              <a:rPr lang="en-US" dirty="0"/>
              <a:t>Reported information does not match TRS information</a:t>
            </a:r>
            <a:br>
              <a:rPr lang="en-US" dirty="0"/>
            </a:br>
            <a:endParaRPr lang="en-US" dirty="0"/>
          </a:p>
        </p:txBody>
      </p:sp>
      <p:sp>
        <p:nvSpPr>
          <p:cNvPr id="4" name="TextBox 3">
            <a:extLst>
              <a:ext uri="{FF2B5EF4-FFF2-40B4-BE49-F238E27FC236}">
                <a16:creationId xmlns:a16="http://schemas.microsoft.com/office/drawing/2014/main" id="{8A3B25A5-D22D-489A-977F-1CF3BE5B81A3}"/>
              </a:ext>
            </a:extLst>
          </p:cNvPr>
          <p:cNvSpPr txBox="1"/>
          <p:nvPr/>
        </p:nvSpPr>
        <p:spPr>
          <a:xfrm>
            <a:off x="1441470" y="1062593"/>
            <a:ext cx="9363075" cy="4708981"/>
          </a:xfrm>
          <a:prstGeom prst="rect">
            <a:avLst/>
          </a:prstGeom>
          <a:noFill/>
        </p:spPr>
        <p:txBody>
          <a:bodyPr wrap="square" rtlCol="0">
            <a:spAutoFit/>
          </a:bodyPr>
          <a:lstStyle/>
          <a:p>
            <a:r>
              <a:rPr lang="en-US" sz="2000" b="1" dirty="0"/>
              <a:t>Consider:</a:t>
            </a:r>
          </a:p>
          <a:p>
            <a:pPr marL="800100" lvl="1" indent="-342900">
              <a:buFont typeface="Wingdings" panose="05000000000000000000" pitchFamily="2" charset="2"/>
              <a:buChar char="q"/>
            </a:pPr>
            <a:r>
              <a:rPr lang="en-US" sz="2000" dirty="0"/>
              <a:t>Verify that what you are reporting is correct.</a:t>
            </a:r>
          </a:p>
          <a:p>
            <a:pPr marL="800100" lvl="1" indent="-342900">
              <a:buFont typeface="Wingdings" panose="05000000000000000000" pitchFamily="2" charset="2"/>
              <a:buChar char="q"/>
            </a:pPr>
            <a:r>
              <a:rPr lang="en-US" sz="2000" dirty="0"/>
              <a:t>What was reported previously?</a:t>
            </a:r>
          </a:p>
          <a:p>
            <a:endParaRPr lang="en-US" sz="2000" dirty="0"/>
          </a:p>
          <a:p>
            <a:endParaRPr lang="en-US" sz="2000" dirty="0"/>
          </a:p>
          <a:p>
            <a:endParaRPr lang="en-US" sz="2000" dirty="0"/>
          </a:p>
          <a:p>
            <a:r>
              <a:rPr lang="en-US" sz="2000" b="1" dirty="0"/>
              <a:t>ED25</a:t>
            </a:r>
          </a:p>
          <a:p>
            <a:r>
              <a:rPr lang="en-US" sz="2000" dirty="0"/>
              <a:t>Update Name, Date of Birth, Gender, ID/SSN </a:t>
            </a:r>
          </a:p>
          <a:p>
            <a:pPr marL="800100" lvl="1" indent="-342900">
              <a:buFont typeface="Arial" panose="020B0604020202020204" pitchFamily="34" charset="0"/>
              <a:buChar char="•"/>
            </a:pPr>
            <a:r>
              <a:rPr lang="en-US" sz="2000" dirty="0"/>
              <a:t>Reported Name must match Social Security card</a:t>
            </a:r>
          </a:p>
          <a:p>
            <a:pPr marL="800100" lvl="1" indent="-342900">
              <a:buFont typeface="Arial" panose="020B0604020202020204" pitchFamily="34" charset="0"/>
              <a:buChar char="•"/>
            </a:pPr>
            <a:r>
              <a:rPr lang="en-US" sz="2000" dirty="0"/>
              <a:t>Date of Birth and Gender must match government issued ID</a:t>
            </a:r>
          </a:p>
          <a:p>
            <a:endParaRPr lang="en-US" sz="2000" dirty="0"/>
          </a:p>
          <a:p>
            <a:endParaRPr lang="en-US" sz="2000" dirty="0"/>
          </a:p>
          <a:p>
            <a:endParaRPr lang="en-US" sz="2000" dirty="0"/>
          </a:p>
          <a:p>
            <a:r>
              <a:rPr lang="en-US" sz="2000" b="1" dirty="0"/>
              <a:t>ED45</a:t>
            </a:r>
          </a:p>
          <a:p>
            <a:r>
              <a:rPr lang="en-US" sz="2000" dirty="0"/>
              <a:t>Update any information previously reported on an ED40.</a:t>
            </a:r>
          </a:p>
        </p:txBody>
      </p:sp>
      <p:pic>
        <p:nvPicPr>
          <p:cNvPr id="5" name="Picture 3" descr="image007">
            <a:extLst>
              <a:ext uri="{FF2B5EF4-FFF2-40B4-BE49-F238E27FC236}">
                <a16:creationId xmlns:a16="http://schemas.microsoft.com/office/drawing/2014/main" id="{F64460AD-32A5-4D10-8BB3-A611D60DF54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1469" y="2081628"/>
            <a:ext cx="8775359" cy="867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descr="image001">
            <a:extLst>
              <a:ext uri="{FF2B5EF4-FFF2-40B4-BE49-F238E27FC236}">
                <a16:creationId xmlns:a16="http://schemas.microsoft.com/office/drawing/2014/main" id="{102225CE-6A99-4F97-A18D-E1995B96681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1469" y="4181924"/>
            <a:ext cx="8775359" cy="8315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5142861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8037061-3A95-4079-B917-264BCEFF1ED0}"/>
              </a:ext>
            </a:extLst>
          </p:cNvPr>
          <p:cNvSpPr>
            <a:spLocks noGrp="1"/>
          </p:cNvSpPr>
          <p:nvPr>
            <p:ph type="sldNum" sz="quarter" idx="12"/>
          </p:nvPr>
        </p:nvSpPr>
        <p:spPr/>
        <p:txBody>
          <a:bodyPr/>
          <a:lstStyle/>
          <a:p>
            <a:fld id="{EBB06CB8-09CA-444F-B64E-B134B812EDE5}" type="slidenum">
              <a:rPr lang="en-US" smtClean="0"/>
              <a:t>74</a:t>
            </a:fld>
            <a:endParaRPr lang="en-US"/>
          </a:p>
        </p:txBody>
      </p:sp>
      <p:sp>
        <p:nvSpPr>
          <p:cNvPr id="3" name="Title 2">
            <a:extLst>
              <a:ext uri="{FF2B5EF4-FFF2-40B4-BE49-F238E27FC236}">
                <a16:creationId xmlns:a16="http://schemas.microsoft.com/office/drawing/2014/main" id="{8B940FBE-9D16-434F-A804-5871851C0BF8}"/>
              </a:ext>
            </a:extLst>
          </p:cNvPr>
          <p:cNvSpPr>
            <a:spLocks noGrp="1"/>
          </p:cNvSpPr>
          <p:nvPr>
            <p:ph type="title"/>
          </p:nvPr>
        </p:nvSpPr>
        <p:spPr/>
        <p:txBody>
          <a:bodyPr>
            <a:normAutofit fontScale="90000"/>
          </a:bodyPr>
          <a:lstStyle/>
          <a:p>
            <a:r>
              <a:rPr lang="en-US" dirty="0"/>
              <a:t>Contribution of xx is not correct amount. Contribution is xx%</a:t>
            </a:r>
            <a:br>
              <a:rPr lang="en-US" dirty="0"/>
            </a:br>
            <a:endParaRPr lang="en-US" dirty="0"/>
          </a:p>
        </p:txBody>
      </p:sp>
      <p:pic>
        <p:nvPicPr>
          <p:cNvPr id="4" name="Picture 3">
            <a:extLst>
              <a:ext uri="{FF2B5EF4-FFF2-40B4-BE49-F238E27FC236}">
                <a16:creationId xmlns:a16="http://schemas.microsoft.com/office/drawing/2014/main" id="{6B852BBD-F786-4AD0-87A7-9904E9D222B9}"/>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Layer>
                </a14:imgProps>
              </a:ext>
            </a:extLst>
          </a:blip>
          <a:stretch>
            <a:fillRect/>
          </a:stretch>
        </p:blipFill>
        <p:spPr>
          <a:xfrm>
            <a:off x="1602352" y="1466557"/>
            <a:ext cx="8753901" cy="757337"/>
          </a:xfrm>
          <a:prstGeom prst="rect">
            <a:avLst/>
          </a:prstGeom>
        </p:spPr>
      </p:pic>
      <p:sp>
        <p:nvSpPr>
          <p:cNvPr id="5" name="TextBox 4">
            <a:extLst>
              <a:ext uri="{FF2B5EF4-FFF2-40B4-BE49-F238E27FC236}">
                <a16:creationId xmlns:a16="http://schemas.microsoft.com/office/drawing/2014/main" id="{2A583335-60E9-47C0-AFD7-C246CE9E936C}"/>
              </a:ext>
            </a:extLst>
          </p:cNvPr>
          <p:cNvSpPr txBox="1"/>
          <p:nvPr/>
        </p:nvSpPr>
        <p:spPr>
          <a:xfrm>
            <a:off x="1602352" y="2581962"/>
            <a:ext cx="9751448" cy="3046988"/>
          </a:xfrm>
          <a:prstGeom prst="rect">
            <a:avLst/>
          </a:prstGeom>
          <a:noFill/>
        </p:spPr>
        <p:txBody>
          <a:bodyPr wrap="square" rtlCol="0">
            <a:spAutoFit/>
          </a:bodyPr>
          <a:lstStyle/>
          <a:p>
            <a:r>
              <a:rPr lang="en-US" sz="2400" dirty="0"/>
              <a:t>Consider:</a:t>
            </a:r>
          </a:p>
          <a:p>
            <a:pPr marL="800100" lvl="1" indent="-342900">
              <a:buFont typeface="Wingdings" panose="05000000000000000000" pitchFamily="2" charset="2"/>
              <a:buChar char="q"/>
            </a:pPr>
            <a:r>
              <a:rPr lang="en-US" sz="2400" dirty="0"/>
              <a:t>Is this an adjustment for a previous month or year?</a:t>
            </a:r>
          </a:p>
          <a:p>
            <a:pPr marL="1257300" lvl="2" indent="-342900">
              <a:buFont typeface="Wingdings" panose="05000000000000000000" pitchFamily="2" charset="2"/>
              <a:buChar char="§"/>
            </a:pPr>
            <a:r>
              <a:rPr lang="en-US" sz="2400" dirty="0"/>
              <a:t>If so, was any contribution reported on the original record and are you considering that in these calculations?</a:t>
            </a:r>
          </a:p>
          <a:p>
            <a:pPr marL="800100" lvl="1" indent="-342900">
              <a:buFont typeface="Wingdings" panose="05000000000000000000" pitchFamily="2" charset="2"/>
              <a:buChar char="q"/>
            </a:pPr>
            <a:r>
              <a:rPr lang="en-US" sz="2400" dirty="0"/>
              <a:t>Is this a current month record?</a:t>
            </a:r>
          </a:p>
          <a:p>
            <a:pPr marL="1257300" lvl="2" indent="-342900">
              <a:buFont typeface="Wingdings" panose="05000000000000000000" pitchFamily="2" charset="2"/>
              <a:buChar char="§"/>
            </a:pPr>
            <a:r>
              <a:rPr lang="en-US" sz="2400" dirty="0"/>
              <a:t>If so, verify that all the compensation amounts from various funding sources is accurate.</a:t>
            </a:r>
          </a:p>
          <a:p>
            <a:endParaRPr lang="en-US" sz="2400" dirty="0"/>
          </a:p>
        </p:txBody>
      </p:sp>
    </p:spTree>
    <p:extLst>
      <p:ext uri="{BB962C8B-B14F-4D97-AF65-F5344CB8AC3E}">
        <p14:creationId xmlns:p14="http://schemas.microsoft.com/office/powerpoint/2010/main" val="162757567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8A0D86F-EA94-4296-B2E7-4A19BD1124A4}"/>
              </a:ext>
            </a:extLst>
          </p:cNvPr>
          <p:cNvSpPr>
            <a:spLocks noGrp="1"/>
          </p:cNvSpPr>
          <p:nvPr>
            <p:ph type="sldNum" sz="quarter" idx="12"/>
          </p:nvPr>
        </p:nvSpPr>
        <p:spPr/>
        <p:txBody>
          <a:bodyPr/>
          <a:lstStyle/>
          <a:p>
            <a:fld id="{EBB06CB8-09CA-444F-B64E-B134B812EDE5}" type="slidenum">
              <a:rPr lang="en-US" smtClean="0"/>
              <a:t>75</a:t>
            </a:fld>
            <a:endParaRPr lang="en-US"/>
          </a:p>
        </p:txBody>
      </p:sp>
      <p:sp>
        <p:nvSpPr>
          <p:cNvPr id="3" name="Title 2">
            <a:extLst>
              <a:ext uri="{FF2B5EF4-FFF2-40B4-BE49-F238E27FC236}">
                <a16:creationId xmlns:a16="http://schemas.microsoft.com/office/drawing/2014/main" id="{EA486F60-52DF-44E8-9376-AEDC565CFF43}"/>
              </a:ext>
            </a:extLst>
          </p:cNvPr>
          <p:cNvSpPr>
            <a:spLocks noGrp="1"/>
          </p:cNvSpPr>
          <p:nvPr>
            <p:ph type="title"/>
          </p:nvPr>
        </p:nvSpPr>
        <p:spPr/>
        <p:txBody>
          <a:bodyPr>
            <a:normAutofit fontScale="90000"/>
          </a:bodyPr>
          <a:lstStyle/>
          <a:p>
            <a:r>
              <a:rPr lang="en-US" dirty="0"/>
              <a:t>Cannot report XX contributions when membership flag is N</a:t>
            </a:r>
            <a:br>
              <a:rPr lang="en-US" dirty="0"/>
            </a:br>
            <a:endParaRPr lang="en-US" dirty="0"/>
          </a:p>
        </p:txBody>
      </p:sp>
      <p:pic>
        <p:nvPicPr>
          <p:cNvPr id="4" name="Picture 5" descr="image001">
            <a:extLst>
              <a:ext uri="{FF2B5EF4-FFF2-40B4-BE49-F238E27FC236}">
                <a16:creationId xmlns:a16="http://schemas.microsoft.com/office/drawing/2014/main" id="{39D263D5-829B-4FB2-BB96-710848D6FDF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85900" y="1487364"/>
            <a:ext cx="8630992" cy="15256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A7C977A1-6593-437D-8F85-D03C751E8126}"/>
              </a:ext>
            </a:extLst>
          </p:cNvPr>
          <p:cNvSpPr txBox="1"/>
          <p:nvPr/>
        </p:nvSpPr>
        <p:spPr>
          <a:xfrm>
            <a:off x="1485900" y="3287612"/>
            <a:ext cx="9982201" cy="2308324"/>
          </a:xfrm>
          <a:prstGeom prst="rect">
            <a:avLst/>
          </a:prstGeom>
          <a:noFill/>
        </p:spPr>
        <p:txBody>
          <a:bodyPr wrap="square" rtlCol="0">
            <a:spAutoFit/>
          </a:bodyPr>
          <a:lstStyle/>
          <a:p>
            <a:r>
              <a:rPr lang="en-US" sz="2400" dirty="0"/>
              <a:t>Consider:</a:t>
            </a:r>
          </a:p>
          <a:p>
            <a:pPr marL="800100" lvl="1" indent="-342900">
              <a:buFont typeface="Wingdings" panose="05000000000000000000" pitchFamily="2" charset="2"/>
              <a:buChar char="q"/>
            </a:pPr>
            <a:r>
              <a:rPr lang="en-US" sz="2400" dirty="0"/>
              <a:t>Has the person changed eligibility status?</a:t>
            </a:r>
          </a:p>
          <a:p>
            <a:pPr marL="1257300" lvl="2" indent="-342900">
              <a:buFont typeface="Wingdings" panose="05000000000000000000" pitchFamily="2" charset="2"/>
              <a:buChar char="§"/>
            </a:pPr>
            <a:r>
              <a:rPr lang="en-US" sz="2400" dirty="0"/>
              <a:t>If so, has an ED45 been submitted to update the eligibility flag?</a:t>
            </a:r>
          </a:p>
          <a:p>
            <a:pPr marL="800100" lvl="1" indent="-342900">
              <a:buFont typeface="Wingdings" panose="05000000000000000000" pitchFamily="2" charset="2"/>
              <a:buChar char="q"/>
            </a:pPr>
            <a:r>
              <a:rPr lang="en-US" sz="2400" dirty="0"/>
              <a:t>Is this final pay from a previous position that was eligible?</a:t>
            </a:r>
          </a:p>
          <a:p>
            <a:endParaRPr lang="en-US" sz="2400" dirty="0"/>
          </a:p>
          <a:p>
            <a:endParaRPr lang="en-US" sz="2400" dirty="0"/>
          </a:p>
        </p:txBody>
      </p:sp>
    </p:spTree>
    <p:extLst>
      <p:ext uri="{BB962C8B-B14F-4D97-AF65-F5344CB8AC3E}">
        <p14:creationId xmlns:p14="http://schemas.microsoft.com/office/powerpoint/2010/main" val="384384610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1B160FF-7317-4B01-AA84-8116ABCE5CE8}"/>
              </a:ext>
            </a:extLst>
          </p:cNvPr>
          <p:cNvSpPr>
            <a:spLocks noGrp="1"/>
          </p:cNvSpPr>
          <p:nvPr>
            <p:ph type="sldNum" sz="quarter" idx="12"/>
          </p:nvPr>
        </p:nvSpPr>
        <p:spPr/>
        <p:txBody>
          <a:bodyPr/>
          <a:lstStyle/>
          <a:p>
            <a:fld id="{EBB06CB8-09CA-444F-B64E-B134B812EDE5}" type="slidenum">
              <a:rPr lang="en-US" smtClean="0"/>
              <a:t>76</a:t>
            </a:fld>
            <a:endParaRPr lang="en-US"/>
          </a:p>
        </p:txBody>
      </p:sp>
      <p:sp>
        <p:nvSpPr>
          <p:cNvPr id="3" name="Title 2">
            <a:extLst>
              <a:ext uri="{FF2B5EF4-FFF2-40B4-BE49-F238E27FC236}">
                <a16:creationId xmlns:a16="http://schemas.microsoft.com/office/drawing/2014/main" id="{6DAF3BA3-8994-4A8E-B627-373A42AD7CBB}"/>
              </a:ext>
            </a:extLst>
          </p:cNvPr>
          <p:cNvSpPr>
            <a:spLocks noGrp="1"/>
          </p:cNvSpPr>
          <p:nvPr>
            <p:ph type="title"/>
          </p:nvPr>
        </p:nvSpPr>
        <p:spPr/>
        <p:txBody>
          <a:bodyPr>
            <a:normAutofit fontScale="90000"/>
          </a:bodyPr>
          <a:lstStyle/>
          <a:p>
            <a:r>
              <a:rPr lang="en-US" dirty="0"/>
              <a:t>Member contributions must be reported when membership flag is Y</a:t>
            </a:r>
            <a:br>
              <a:rPr lang="en-US" dirty="0"/>
            </a:br>
            <a:endParaRPr lang="en-US" dirty="0"/>
          </a:p>
        </p:txBody>
      </p:sp>
      <p:pic>
        <p:nvPicPr>
          <p:cNvPr id="4" name="Picture 6" descr="image002">
            <a:extLst>
              <a:ext uri="{FF2B5EF4-FFF2-40B4-BE49-F238E27FC236}">
                <a16:creationId xmlns:a16="http://schemas.microsoft.com/office/drawing/2014/main" id="{24CFB304-9211-4C64-A87F-176B0B0D9B8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60525" y="1612900"/>
            <a:ext cx="9052231" cy="81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029B7070-0120-42E0-B358-EAB09782602C}"/>
              </a:ext>
            </a:extLst>
          </p:cNvPr>
          <p:cNvSpPr txBox="1"/>
          <p:nvPr/>
        </p:nvSpPr>
        <p:spPr>
          <a:xfrm>
            <a:off x="1571625" y="2686040"/>
            <a:ext cx="9782175" cy="3046988"/>
          </a:xfrm>
          <a:prstGeom prst="rect">
            <a:avLst/>
          </a:prstGeom>
          <a:noFill/>
        </p:spPr>
        <p:txBody>
          <a:bodyPr wrap="square" rtlCol="0">
            <a:spAutoFit/>
          </a:bodyPr>
          <a:lstStyle/>
          <a:p>
            <a:r>
              <a:rPr lang="en-US" sz="2400" dirty="0"/>
              <a:t>Consider:</a:t>
            </a:r>
          </a:p>
          <a:p>
            <a:pPr marL="800100" lvl="1" indent="-342900">
              <a:buFont typeface="Wingdings" panose="05000000000000000000" pitchFamily="2" charset="2"/>
              <a:buChar char="q"/>
            </a:pPr>
            <a:r>
              <a:rPr lang="en-US" sz="2400" dirty="0"/>
              <a:t>Is the person TRS eligible?</a:t>
            </a:r>
          </a:p>
          <a:p>
            <a:pPr marL="800100" lvl="1" indent="-342900">
              <a:buFont typeface="Wingdings" panose="05000000000000000000" pitchFamily="2" charset="2"/>
              <a:buChar char="q"/>
            </a:pPr>
            <a:r>
              <a:rPr lang="en-US" sz="2400" dirty="0"/>
              <a:t>What was the eligibility flag on the ED40?</a:t>
            </a:r>
          </a:p>
          <a:p>
            <a:pPr marL="800100" lvl="1" indent="-342900">
              <a:buFont typeface="Wingdings" panose="05000000000000000000" pitchFamily="2" charset="2"/>
              <a:buChar char="q"/>
            </a:pPr>
            <a:r>
              <a:rPr lang="en-US" sz="2400" dirty="0"/>
              <a:t>If it was Yes, why aren’t eligible compensation and contributions reported?</a:t>
            </a:r>
          </a:p>
          <a:p>
            <a:pPr marL="800100" lvl="1" indent="-342900">
              <a:buFont typeface="Wingdings" panose="05000000000000000000" pitchFamily="2" charset="2"/>
              <a:buChar char="q"/>
            </a:pPr>
            <a:r>
              <a:rPr lang="en-US" sz="2400" dirty="0"/>
              <a:t>Has the person changed eligibility status?</a:t>
            </a:r>
          </a:p>
          <a:p>
            <a:endParaRPr lang="en-US" sz="2400" dirty="0"/>
          </a:p>
          <a:p>
            <a:endParaRPr lang="en-US" sz="2400" dirty="0"/>
          </a:p>
        </p:txBody>
      </p:sp>
    </p:spTree>
    <p:extLst>
      <p:ext uri="{BB962C8B-B14F-4D97-AF65-F5344CB8AC3E}">
        <p14:creationId xmlns:p14="http://schemas.microsoft.com/office/powerpoint/2010/main" val="3204639500"/>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B45CA47-6B6F-429E-848C-7405955C278F}"/>
              </a:ext>
            </a:extLst>
          </p:cNvPr>
          <p:cNvSpPr>
            <a:spLocks noGrp="1"/>
          </p:cNvSpPr>
          <p:nvPr>
            <p:ph type="sldNum" sz="quarter" idx="12"/>
          </p:nvPr>
        </p:nvSpPr>
        <p:spPr/>
        <p:txBody>
          <a:bodyPr/>
          <a:lstStyle/>
          <a:p>
            <a:fld id="{EBB06CB8-09CA-444F-B64E-B134B812EDE5}" type="slidenum">
              <a:rPr lang="en-US" smtClean="0"/>
              <a:t>77</a:t>
            </a:fld>
            <a:endParaRPr lang="en-US"/>
          </a:p>
        </p:txBody>
      </p:sp>
      <p:sp>
        <p:nvSpPr>
          <p:cNvPr id="3" name="Title 2">
            <a:extLst>
              <a:ext uri="{FF2B5EF4-FFF2-40B4-BE49-F238E27FC236}">
                <a16:creationId xmlns:a16="http://schemas.microsoft.com/office/drawing/2014/main" id="{E4A54C22-49D1-4A6C-A6B0-D324F15924DC}"/>
              </a:ext>
            </a:extLst>
          </p:cNvPr>
          <p:cNvSpPr>
            <a:spLocks noGrp="1"/>
          </p:cNvSpPr>
          <p:nvPr>
            <p:ph type="title"/>
          </p:nvPr>
        </p:nvSpPr>
        <p:spPr/>
        <p:txBody>
          <a:bodyPr>
            <a:normAutofit fontScale="90000"/>
          </a:bodyPr>
          <a:lstStyle/>
          <a:p>
            <a:r>
              <a:rPr lang="en-US" dirty="0"/>
              <a:t>Cannot change membership flag due to posted transactions</a:t>
            </a:r>
            <a:br>
              <a:rPr lang="en-US" dirty="0"/>
            </a:br>
            <a:endParaRPr lang="en-US" dirty="0"/>
          </a:p>
        </p:txBody>
      </p:sp>
      <p:pic>
        <p:nvPicPr>
          <p:cNvPr id="4" name="Picture 2" descr="image001">
            <a:extLst>
              <a:ext uri="{FF2B5EF4-FFF2-40B4-BE49-F238E27FC236}">
                <a16:creationId xmlns:a16="http://schemas.microsoft.com/office/drawing/2014/main" id="{B85A03D1-F243-4A8E-BC59-4926615DAA8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2690" b="-2690"/>
          <a:stretch/>
        </p:blipFill>
        <p:spPr bwMode="auto">
          <a:xfrm>
            <a:off x="1428750" y="1205331"/>
            <a:ext cx="8640007" cy="646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 descr="image001">
            <a:extLst>
              <a:ext uri="{FF2B5EF4-FFF2-40B4-BE49-F238E27FC236}">
                <a16:creationId xmlns:a16="http://schemas.microsoft.com/office/drawing/2014/main" id="{3D9F10B8-AE8C-404C-A5A8-216D9FF4089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28750" y="1840915"/>
            <a:ext cx="8413641" cy="6462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DE98F1B8-7319-482B-B131-4BE5C4E2047A}"/>
              </a:ext>
            </a:extLst>
          </p:cNvPr>
          <p:cNvSpPr txBox="1"/>
          <p:nvPr/>
        </p:nvSpPr>
        <p:spPr>
          <a:xfrm>
            <a:off x="1428750" y="2476500"/>
            <a:ext cx="9696450" cy="3416320"/>
          </a:xfrm>
          <a:prstGeom prst="rect">
            <a:avLst/>
          </a:prstGeom>
          <a:noFill/>
        </p:spPr>
        <p:txBody>
          <a:bodyPr wrap="square" rtlCol="0">
            <a:spAutoFit/>
          </a:bodyPr>
          <a:lstStyle/>
          <a:p>
            <a:r>
              <a:rPr lang="en-US" sz="2400" dirty="0"/>
              <a:t>Consider:</a:t>
            </a:r>
          </a:p>
          <a:p>
            <a:pPr marL="800100" lvl="1" indent="-342900">
              <a:buFont typeface="Wingdings" panose="05000000000000000000" pitchFamily="2" charset="2"/>
              <a:buChar char="q"/>
            </a:pPr>
            <a:r>
              <a:rPr lang="en-US" sz="2400" dirty="0"/>
              <a:t>Was eligibility reported incorrectly back to beginning of contract?</a:t>
            </a:r>
          </a:p>
          <a:p>
            <a:pPr marL="800100" lvl="1" indent="-342900">
              <a:buFont typeface="Wingdings" panose="05000000000000000000" pitchFamily="2" charset="2"/>
              <a:buChar char="q"/>
            </a:pPr>
            <a:r>
              <a:rPr lang="en-US" sz="2400" dirty="0"/>
              <a:t>If changing to No- </a:t>
            </a:r>
          </a:p>
          <a:p>
            <a:pPr marL="1257300" lvl="2" indent="-342900">
              <a:buFont typeface="Wingdings" panose="05000000000000000000" pitchFamily="2" charset="2"/>
              <a:buChar char="§"/>
            </a:pPr>
            <a:r>
              <a:rPr lang="en-US" sz="2400" dirty="0"/>
              <a:t>Were any TRS contributions reported?</a:t>
            </a:r>
          </a:p>
          <a:p>
            <a:pPr marL="800100" lvl="1" indent="-342900">
              <a:buFont typeface="Wingdings" panose="05000000000000000000" pitchFamily="2" charset="2"/>
              <a:buChar char="q"/>
            </a:pPr>
            <a:r>
              <a:rPr lang="en-US" sz="2400" dirty="0"/>
              <a:t>If changing to Yes-</a:t>
            </a:r>
          </a:p>
          <a:p>
            <a:pPr marL="1257300" lvl="2" indent="-342900">
              <a:buFont typeface="Wingdings" panose="05000000000000000000" pitchFamily="2" charset="2"/>
              <a:buChar char="§"/>
            </a:pPr>
            <a:r>
              <a:rPr lang="en-US" sz="2400" dirty="0"/>
              <a:t>Will you be going back to beginning of current eligible contract and collecting contributions?</a:t>
            </a:r>
          </a:p>
          <a:p>
            <a:pPr marL="800100" lvl="1" indent="-342900">
              <a:buFont typeface="Wingdings" panose="05000000000000000000" pitchFamily="2" charset="2"/>
              <a:buChar char="q"/>
            </a:pPr>
            <a:r>
              <a:rPr lang="en-US" sz="2400" dirty="0"/>
              <a:t>Has the person changed eligibility?</a:t>
            </a:r>
          </a:p>
          <a:p>
            <a:r>
              <a:rPr lang="en-US" sz="2400" dirty="0"/>
              <a:t>	</a:t>
            </a:r>
          </a:p>
        </p:txBody>
      </p:sp>
    </p:spTree>
    <p:extLst>
      <p:ext uri="{BB962C8B-B14F-4D97-AF65-F5344CB8AC3E}">
        <p14:creationId xmlns:p14="http://schemas.microsoft.com/office/powerpoint/2010/main" val="27855537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C7922DB-AEC1-4115-A832-14599264EE62}"/>
              </a:ext>
            </a:extLst>
          </p:cNvPr>
          <p:cNvSpPr>
            <a:spLocks noGrp="1"/>
          </p:cNvSpPr>
          <p:nvPr>
            <p:ph type="sldNum" sz="quarter" idx="12"/>
          </p:nvPr>
        </p:nvSpPr>
        <p:spPr/>
        <p:txBody>
          <a:bodyPr/>
          <a:lstStyle/>
          <a:p>
            <a:fld id="{EBB06CB8-09CA-444F-B64E-B134B812EDE5}" type="slidenum">
              <a:rPr lang="en-US" smtClean="0"/>
              <a:t>78</a:t>
            </a:fld>
            <a:endParaRPr lang="en-US"/>
          </a:p>
        </p:txBody>
      </p:sp>
      <p:sp>
        <p:nvSpPr>
          <p:cNvPr id="3" name="Title 2">
            <a:extLst>
              <a:ext uri="{FF2B5EF4-FFF2-40B4-BE49-F238E27FC236}">
                <a16:creationId xmlns:a16="http://schemas.microsoft.com/office/drawing/2014/main" id="{49FD4028-E477-4E3D-ADDA-20BD51221492}"/>
              </a:ext>
            </a:extLst>
          </p:cNvPr>
          <p:cNvSpPr>
            <a:spLocks noGrp="1"/>
          </p:cNvSpPr>
          <p:nvPr>
            <p:ph type="title"/>
          </p:nvPr>
        </p:nvSpPr>
        <p:spPr/>
        <p:txBody>
          <a:bodyPr/>
          <a:lstStyle/>
          <a:p>
            <a:r>
              <a:rPr lang="en-US"/>
              <a:t>Verify Membership Eligibility</a:t>
            </a:r>
            <a:endParaRPr lang="en-US" dirty="0"/>
          </a:p>
        </p:txBody>
      </p:sp>
      <p:grpSp>
        <p:nvGrpSpPr>
          <p:cNvPr id="4" name="Group 3">
            <a:extLst>
              <a:ext uri="{FF2B5EF4-FFF2-40B4-BE49-F238E27FC236}">
                <a16:creationId xmlns:a16="http://schemas.microsoft.com/office/drawing/2014/main" id="{2AA48FD2-1418-461B-A2D2-F1937605835F}"/>
              </a:ext>
            </a:extLst>
          </p:cNvPr>
          <p:cNvGrpSpPr/>
          <p:nvPr/>
        </p:nvGrpSpPr>
        <p:grpSpPr>
          <a:xfrm>
            <a:off x="1928108" y="1349043"/>
            <a:ext cx="8335783" cy="2085332"/>
            <a:chOff x="1181750" y="1115476"/>
            <a:chExt cx="7428850" cy="1858448"/>
          </a:xfrm>
        </p:grpSpPr>
        <p:pic>
          <p:nvPicPr>
            <p:cNvPr id="5" name="Picture 2" descr="image008">
              <a:extLst>
                <a:ext uri="{FF2B5EF4-FFF2-40B4-BE49-F238E27FC236}">
                  <a16:creationId xmlns:a16="http://schemas.microsoft.com/office/drawing/2014/main" id="{0CB55A2F-CB24-41D9-B097-E903BC1B1E8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1750" y="1115476"/>
              <a:ext cx="7428850" cy="9340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3" descr="image009">
              <a:extLst>
                <a:ext uri="{FF2B5EF4-FFF2-40B4-BE49-F238E27FC236}">
                  <a16:creationId xmlns:a16="http://schemas.microsoft.com/office/drawing/2014/main" id="{A9B84F45-E370-4951-B634-D226423E75F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81750" y="2044700"/>
              <a:ext cx="7374480" cy="929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 name="TextBox 6">
            <a:extLst>
              <a:ext uri="{FF2B5EF4-FFF2-40B4-BE49-F238E27FC236}">
                <a16:creationId xmlns:a16="http://schemas.microsoft.com/office/drawing/2014/main" id="{76DFD93B-F5A1-4EC7-AD42-14505A0BC946}"/>
              </a:ext>
            </a:extLst>
          </p:cNvPr>
          <p:cNvSpPr txBox="1"/>
          <p:nvPr/>
        </p:nvSpPr>
        <p:spPr>
          <a:xfrm>
            <a:off x="1838325" y="3639243"/>
            <a:ext cx="8515350" cy="1200329"/>
          </a:xfrm>
          <a:prstGeom prst="rect">
            <a:avLst/>
          </a:prstGeom>
          <a:noFill/>
        </p:spPr>
        <p:txBody>
          <a:bodyPr wrap="square" rtlCol="0">
            <a:spAutoFit/>
          </a:bodyPr>
          <a:lstStyle/>
          <a:p>
            <a:r>
              <a:rPr lang="en-US" sz="2400" dirty="0"/>
              <a:t>Consider:</a:t>
            </a:r>
          </a:p>
          <a:p>
            <a:pPr marL="800100" lvl="1" indent="-342900">
              <a:buFont typeface="Wingdings" panose="05000000000000000000" pitchFamily="2" charset="2"/>
              <a:buChar char="q"/>
            </a:pPr>
            <a:r>
              <a:rPr lang="en-US" sz="2400" dirty="0"/>
              <a:t>Are reported hours correct?</a:t>
            </a:r>
          </a:p>
          <a:p>
            <a:pPr marL="800100" lvl="1" indent="-342900">
              <a:buFont typeface="Wingdings" panose="05000000000000000000" pitchFamily="2" charset="2"/>
              <a:buChar char="q"/>
            </a:pPr>
            <a:r>
              <a:rPr lang="en-US" sz="2400" dirty="0"/>
              <a:t>Did person change positions/eligibility?</a:t>
            </a:r>
          </a:p>
        </p:txBody>
      </p:sp>
    </p:spTree>
    <p:extLst>
      <p:ext uri="{BB962C8B-B14F-4D97-AF65-F5344CB8AC3E}">
        <p14:creationId xmlns:p14="http://schemas.microsoft.com/office/powerpoint/2010/main" val="3938085878"/>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21993EA-CEB0-4762-8430-51BB9A7BE3D4}"/>
              </a:ext>
            </a:extLst>
          </p:cNvPr>
          <p:cNvSpPr>
            <a:spLocks noGrp="1"/>
          </p:cNvSpPr>
          <p:nvPr>
            <p:ph type="sldNum" sz="quarter" idx="12"/>
          </p:nvPr>
        </p:nvSpPr>
        <p:spPr/>
        <p:txBody>
          <a:bodyPr/>
          <a:lstStyle/>
          <a:p>
            <a:fld id="{EBB06CB8-09CA-444F-B64E-B134B812EDE5}" type="slidenum">
              <a:rPr lang="en-US" smtClean="0"/>
              <a:t>79</a:t>
            </a:fld>
            <a:endParaRPr lang="en-US"/>
          </a:p>
        </p:txBody>
      </p:sp>
      <p:sp>
        <p:nvSpPr>
          <p:cNvPr id="3" name="Title 2">
            <a:extLst>
              <a:ext uri="{FF2B5EF4-FFF2-40B4-BE49-F238E27FC236}">
                <a16:creationId xmlns:a16="http://schemas.microsoft.com/office/drawing/2014/main" id="{44D71237-5D33-4AB0-8448-77BF9ACF7101}"/>
              </a:ext>
            </a:extLst>
          </p:cNvPr>
          <p:cNvSpPr>
            <a:spLocks noGrp="1"/>
          </p:cNvSpPr>
          <p:nvPr>
            <p:ph type="title"/>
          </p:nvPr>
        </p:nvSpPr>
        <p:spPr/>
        <p:txBody>
          <a:bodyPr>
            <a:normAutofit fontScale="90000"/>
          </a:bodyPr>
          <a:lstStyle/>
          <a:p>
            <a:r>
              <a:rPr lang="en-US" dirty="0"/>
              <a:t>ER-Reporting information does not match reported data from prior report period</a:t>
            </a:r>
            <a:br>
              <a:rPr lang="en-US" dirty="0"/>
            </a:br>
            <a:endParaRPr lang="en-US" dirty="0"/>
          </a:p>
        </p:txBody>
      </p:sp>
      <p:pic>
        <p:nvPicPr>
          <p:cNvPr id="4" name="Picture 2" descr="image008">
            <a:extLst>
              <a:ext uri="{FF2B5EF4-FFF2-40B4-BE49-F238E27FC236}">
                <a16:creationId xmlns:a16="http://schemas.microsoft.com/office/drawing/2014/main" id="{401FB341-9BE4-4390-86E9-DD3A63D7FCA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89100" y="1661304"/>
            <a:ext cx="86101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8DC7F5EB-7D45-4296-A7A9-3B46A892B9A1}"/>
              </a:ext>
            </a:extLst>
          </p:cNvPr>
          <p:cNvSpPr txBox="1"/>
          <p:nvPr/>
        </p:nvSpPr>
        <p:spPr>
          <a:xfrm>
            <a:off x="1689100" y="2654610"/>
            <a:ext cx="8813800" cy="2308324"/>
          </a:xfrm>
          <a:prstGeom prst="rect">
            <a:avLst/>
          </a:prstGeom>
          <a:noFill/>
        </p:spPr>
        <p:txBody>
          <a:bodyPr wrap="square" rtlCol="0">
            <a:spAutoFit/>
          </a:bodyPr>
          <a:lstStyle/>
          <a:p>
            <a:r>
              <a:rPr lang="en-US" sz="2400" dirty="0"/>
              <a:t>Consider:</a:t>
            </a:r>
          </a:p>
          <a:p>
            <a:pPr marL="800100" lvl="1" indent="-342900">
              <a:buFont typeface="Wingdings" panose="05000000000000000000" pitchFamily="2" charset="2"/>
              <a:buChar char="q"/>
            </a:pPr>
            <a:r>
              <a:rPr lang="en-US" sz="2400" dirty="0"/>
              <a:t>Has retiree’s position code, employment type, or employment dates changed?</a:t>
            </a:r>
          </a:p>
          <a:p>
            <a:pPr marL="800100" lvl="1" indent="-342900">
              <a:buFont typeface="Wingdings" panose="05000000000000000000" pitchFamily="2" charset="2"/>
              <a:buChar char="q"/>
            </a:pPr>
            <a:r>
              <a:rPr lang="en-US" sz="2400" dirty="0"/>
              <a:t>What was reported on the previous month’s report for these fields?</a:t>
            </a:r>
          </a:p>
          <a:p>
            <a:endParaRPr lang="en-US" sz="2400" dirty="0"/>
          </a:p>
        </p:txBody>
      </p:sp>
    </p:spTree>
    <p:extLst>
      <p:ext uri="{BB962C8B-B14F-4D97-AF65-F5344CB8AC3E}">
        <p14:creationId xmlns:p14="http://schemas.microsoft.com/office/powerpoint/2010/main" val="19953516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Part 1 - Active Employees</a:t>
            </a:r>
          </a:p>
        </p:txBody>
      </p:sp>
      <p:sp>
        <p:nvSpPr>
          <p:cNvPr id="4" name="Slide Number Placeholder 3"/>
          <p:cNvSpPr>
            <a:spLocks noGrp="1"/>
          </p:cNvSpPr>
          <p:nvPr>
            <p:ph type="sldNum" sz="quarter" idx="12"/>
          </p:nvPr>
        </p:nvSpPr>
        <p:spPr/>
        <p:txBody>
          <a:bodyPr/>
          <a:lstStyle/>
          <a:p>
            <a:fld id="{85EA47E5-AC31-4FC6-97AC-BCE072676834}" type="slidenum">
              <a:rPr lang="en-US" smtClean="0"/>
              <a:pPr/>
              <a:t>8</a:t>
            </a:fld>
            <a:endParaRPr lang="en-US" dirty="0"/>
          </a:p>
        </p:txBody>
      </p:sp>
      <p:sp>
        <p:nvSpPr>
          <p:cNvPr id="10" name="Content Placeholder 2"/>
          <p:cNvSpPr txBox="1">
            <a:spLocks/>
          </p:cNvSpPr>
          <p:nvPr/>
        </p:nvSpPr>
        <p:spPr>
          <a:xfrm>
            <a:off x="859423" y="1611389"/>
            <a:ext cx="5018863" cy="202378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2400" dirty="0"/>
          </a:p>
          <a:p>
            <a:pPr marL="0" indent="0">
              <a:buNone/>
            </a:pPr>
            <a:r>
              <a:rPr lang="en-US" sz="2400" dirty="0"/>
              <a:t> </a:t>
            </a:r>
            <a:endParaRPr lang="en-US" sz="2000" dirty="0"/>
          </a:p>
          <a:p>
            <a:pPr marL="0" indent="0">
              <a:buNone/>
            </a:pPr>
            <a:endParaRPr lang="en-US" sz="2400" dirty="0"/>
          </a:p>
        </p:txBody>
      </p:sp>
      <p:sp>
        <p:nvSpPr>
          <p:cNvPr id="9" name="Rounded Rectangle 8"/>
          <p:cNvSpPr/>
          <p:nvPr/>
        </p:nvSpPr>
        <p:spPr>
          <a:xfrm>
            <a:off x="835288" y="1277396"/>
            <a:ext cx="5029200" cy="3017520"/>
          </a:xfrm>
          <a:prstGeom prst="roundRect">
            <a:avLst>
              <a:gd name="adj" fmla="val 11273"/>
            </a:avLst>
          </a:prstGeom>
        </p:spPr>
        <p:style>
          <a:lnRef idx="2">
            <a:schemeClr val="accent2">
              <a:shade val="50000"/>
            </a:schemeClr>
          </a:lnRef>
          <a:fillRef idx="1">
            <a:schemeClr val="accent2"/>
          </a:fillRef>
          <a:effectRef idx="0">
            <a:schemeClr val="accent2"/>
          </a:effectRef>
          <a:fontRef idx="minor">
            <a:schemeClr val="lt1"/>
          </a:fontRef>
        </p:style>
        <p:txBody>
          <a:bodyPr rtlCol="0" anchor="t" anchorCtr="0"/>
          <a:lstStyle/>
          <a:p>
            <a:r>
              <a:rPr lang="en-US" sz="2800" b="1" u="sng" dirty="0"/>
              <a:t>Lesson 1</a:t>
            </a:r>
          </a:p>
          <a:p>
            <a:r>
              <a:rPr lang="en-US" sz="2800" b="1" dirty="0"/>
              <a:t>Employee Demographic Report</a:t>
            </a:r>
          </a:p>
          <a:p>
            <a:pPr marL="457200" indent="-457200">
              <a:buFont typeface="Arial" panose="020B0604020202020204" pitchFamily="34" charset="0"/>
              <a:buChar char="•"/>
            </a:pPr>
            <a:r>
              <a:rPr lang="en-US" sz="2800" dirty="0"/>
              <a:t>TRS Eligible Employment</a:t>
            </a:r>
          </a:p>
          <a:p>
            <a:pPr marL="457200" indent="-457200">
              <a:buFont typeface="Arial" panose="020B0604020202020204" pitchFamily="34" charset="0"/>
              <a:buChar char="•"/>
            </a:pPr>
            <a:r>
              <a:rPr lang="en-US" sz="2800" dirty="0"/>
              <a:t>View Employee Information</a:t>
            </a:r>
          </a:p>
          <a:p>
            <a:pPr marL="457200" indent="-457200">
              <a:buFont typeface="Arial" panose="020B0604020202020204" pitchFamily="34" charset="0"/>
              <a:buChar char="•"/>
            </a:pPr>
            <a:r>
              <a:rPr lang="en-US" sz="2800" dirty="0"/>
              <a:t>ED Records</a:t>
            </a:r>
          </a:p>
        </p:txBody>
      </p:sp>
      <p:sp>
        <p:nvSpPr>
          <p:cNvPr id="11" name="Rounded Rectangle 10"/>
          <p:cNvSpPr/>
          <p:nvPr/>
        </p:nvSpPr>
        <p:spPr>
          <a:xfrm>
            <a:off x="6188131" y="1277396"/>
            <a:ext cx="5029200" cy="3017520"/>
          </a:xfrm>
          <a:prstGeom prst="roundRect">
            <a:avLst>
              <a:gd name="adj" fmla="val 11992"/>
            </a:avLst>
          </a:prstGeom>
        </p:spPr>
        <p:style>
          <a:lnRef idx="2">
            <a:schemeClr val="accent2">
              <a:shade val="50000"/>
            </a:schemeClr>
          </a:lnRef>
          <a:fillRef idx="1">
            <a:schemeClr val="accent2"/>
          </a:fillRef>
          <a:effectRef idx="0">
            <a:schemeClr val="accent2"/>
          </a:effectRef>
          <a:fontRef idx="minor">
            <a:schemeClr val="lt1"/>
          </a:fontRef>
        </p:style>
        <p:txBody>
          <a:bodyPr rtlCol="0" anchor="t" anchorCtr="0"/>
          <a:lstStyle/>
          <a:p>
            <a:r>
              <a:rPr lang="en-US" sz="2800" b="1" u="sng" dirty="0"/>
              <a:t>Lesson 2</a:t>
            </a:r>
          </a:p>
          <a:p>
            <a:r>
              <a:rPr lang="en-US" sz="2800" b="1" dirty="0"/>
              <a:t>Regular Payroll Report</a:t>
            </a:r>
            <a:endParaRPr lang="en-US" sz="2800" dirty="0"/>
          </a:p>
          <a:p>
            <a:pPr marL="457200" indent="-457200">
              <a:buFont typeface="Arial" panose="020B0604020202020204" pitchFamily="34" charset="0"/>
              <a:buChar char="•"/>
            </a:pPr>
            <a:r>
              <a:rPr lang="en-US" sz="2800" dirty="0"/>
              <a:t>Creditable Compensation</a:t>
            </a:r>
          </a:p>
          <a:p>
            <a:pPr marL="457200" indent="-457200">
              <a:buFont typeface="Arial" panose="020B0604020202020204" pitchFamily="34" charset="0"/>
              <a:buChar char="•"/>
            </a:pPr>
            <a:r>
              <a:rPr lang="en-US" sz="2800" dirty="0"/>
              <a:t>Employer Contributions</a:t>
            </a:r>
          </a:p>
          <a:p>
            <a:pPr marL="457200" indent="-457200">
              <a:buFont typeface="Arial" panose="020B0604020202020204" pitchFamily="34" charset="0"/>
              <a:buChar char="•"/>
            </a:pPr>
            <a:r>
              <a:rPr lang="en-US" sz="2800" dirty="0"/>
              <a:t>RP Records</a:t>
            </a:r>
          </a:p>
        </p:txBody>
      </p:sp>
      <p:pic>
        <p:nvPicPr>
          <p:cNvPr id="8" name="Picture 7">
            <a:extLst>
              <a:ext uri="{FF2B5EF4-FFF2-40B4-BE49-F238E27FC236}">
                <a16:creationId xmlns:a16="http://schemas.microsoft.com/office/drawing/2014/main" id="{114FFCC8-B183-4549-A861-4DA52223394D}"/>
              </a:ext>
            </a:extLst>
          </p:cNvPr>
          <p:cNvPicPr>
            <a:picLocks noChangeAspect="1"/>
          </p:cNvPicPr>
          <p:nvPr/>
        </p:nvPicPr>
        <p:blipFill rotWithShape="1">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a:stretch/>
        </p:blipFill>
        <p:spPr>
          <a:xfrm>
            <a:off x="3512539" y="4432852"/>
            <a:ext cx="4762500" cy="2425148"/>
          </a:xfrm>
          <a:prstGeom prst="rect">
            <a:avLst/>
          </a:prstGeom>
        </p:spPr>
      </p:pic>
    </p:spTree>
    <p:extLst>
      <p:ext uri="{BB962C8B-B14F-4D97-AF65-F5344CB8AC3E}">
        <p14:creationId xmlns:p14="http://schemas.microsoft.com/office/powerpoint/2010/main" val="2394898667"/>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8946F5F-1A1B-4F6D-A241-C2044C2C4D02}"/>
              </a:ext>
            </a:extLst>
          </p:cNvPr>
          <p:cNvSpPr>
            <a:spLocks noGrp="1"/>
          </p:cNvSpPr>
          <p:nvPr>
            <p:ph type="sldNum" sz="quarter" idx="12"/>
          </p:nvPr>
        </p:nvSpPr>
        <p:spPr/>
        <p:txBody>
          <a:bodyPr/>
          <a:lstStyle/>
          <a:p>
            <a:fld id="{EBB06CB8-09CA-444F-B64E-B134B812EDE5}" type="slidenum">
              <a:rPr lang="en-US" smtClean="0"/>
              <a:t>80</a:t>
            </a:fld>
            <a:endParaRPr lang="en-US"/>
          </a:p>
        </p:txBody>
      </p:sp>
      <p:sp>
        <p:nvSpPr>
          <p:cNvPr id="3" name="Title 2">
            <a:extLst>
              <a:ext uri="{FF2B5EF4-FFF2-40B4-BE49-F238E27FC236}">
                <a16:creationId xmlns:a16="http://schemas.microsoft.com/office/drawing/2014/main" id="{62ED4730-5953-4787-A696-B56C64CA2A2B}"/>
              </a:ext>
            </a:extLst>
          </p:cNvPr>
          <p:cNvSpPr>
            <a:spLocks noGrp="1"/>
          </p:cNvSpPr>
          <p:nvPr>
            <p:ph type="title"/>
          </p:nvPr>
        </p:nvSpPr>
        <p:spPr/>
        <p:txBody>
          <a:bodyPr>
            <a:normAutofit fontScale="90000"/>
          </a:bodyPr>
          <a:lstStyle/>
          <a:p>
            <a:r>
              <a:rPr lang="en-US" dirty="0"/>
              <a:t>Software Provider or TRS?</a:t>
            </a:r>
            <a:br>
              <a:rPr lang="en-US" dirty="0"/>
            </a:br>
            <a:endParaRPr lang="en-US" dirty="0"/>
          </a:p>
        </p:txBody>
      </p:sp>
      <p:sp>
        <p:nvSpPr>
          <p:cNvPr id="4" name="TextBox 3">
            <a:extLst>
              <a:ext uri="{FF2B5EF4-FFF2-40B4-BE49-F238E27FC236}">
                <a16:creationId xmlns:a16="http://schemas.microsoft.com/office/drawing/2014/main" id="{8A1383F6-3F59-4133-9A1F-EA3D5D55898F}"/>
              </a:ext>
            </a:extLst>
          </p:cNvPr>
          <p:cNvSpPr txBox="1"/>
          <p:nvPr/>
        </p:nvSpPr>
        <p:spPr>
          <a:xfrm>
            <a:off x="990600" y="1764581"/>
            <a:ext cx="10010775" cy="4154984"/>
          </a:xfrm>
          <a:prstGeom prst="rect">
            <a:avLst/>
          </a:prstGeom>
          <a:noFill/>
        </p:spPr>
        <p:txBody>
          <a:bodyPr wrap="square" rtlCol="0">
            <a:spAutoFit/>
          </a:bodyPr>
          <a:lstStyle/>
          <a:p>
            <a:r>
              <a:rPr lang="en-US" sz="2400" b="1" dirty="0"/>
              <a:t> Software Provider support:</a:t>
            </a:r>
          </a:p>
          <a:p>
            <a:pPr marL="800100" lvl="1" indent="-342900">
              <a:buFont typeface="Arial" panose="020B0604020202020204" pitchFamily="34" charset="0"/>
              <a:buChar char="•"/>
            </a:pPr>
            <a:r>
              <a:rPr lang="en-US" sz="2400" dirty="0"/>
              <a:t>Lead Record error---totals in report do not match lead record</a:t>
            </a:r>
          </a:p>
          <a:p>
            <a:pPr marL="800100" lvl="1" indent="-342900">
              <a:buFont typeface="Arial" panose="020B0604020202020204" pitchFamily="34" charset="0"/>
              <a:buChar char="•"/>
            </a:pPr>
            <a:r>
              <a:rPr lang="en-US" sz="2400" dirty="0"/>
              <a:t>Errors in your software</a:t>
            </a:r>
          </a:p>
          <a:p>
            <a:pPr marL="800100" lvl="1" indent="-342900">
              <a:buFont typeface="Arial" panose="020B0604020202020204" pitchFamily="34" charset="0"/>
              <a:buChar char="•"/>
            </a:pPr>
            <a:r>
              <a:rPr lang="en-US" sz="2400" dirty="0"/>
              <a:t>Reports not generating from your system correctly---pulling additional records, putting people on wrong report</a:t>
            </a:r>
          </a:p>
          <a:p>
            <a:endParaRPr lang="en-US" sz="2400" dirty="0"/>
          </a:p>
          <a:p>
            <a:r>
              <a:rPr lang="en-US" sz="2400" b="1" dirty="0"/>
              <a:t>TRS Coach:</a:t>
            </a:r>
          </a:p>
          <a:p>
            <a:pPr marL="800100" lvl="1" indent="-342900">
              <a:buFont typeface="Arial" panose="020B0604020202020204" pitchFamily="34" charset="0"/>
              <a:buChar char="•"/>
            </a:pPr>
            <a:r>
              <a:rPr lang="en-US" sz="2400" dirty="0"/>
              <a:t>Report has been uploaded and processed and assistance is needed with error</a:t>
            </a:r>
          </a:p>
          <a:p>
            <a:pPr marL="800100" lvl="1" indent="-342900">
              <a:buFont typeface="Arial" panose="020B0604020202020204" pitchFamily="34" charset="0"/>
              <a:buChar char="•"/>
            </a:pPr>
            <a:r>
              <a:rPr lang="en-US" sz="2400" dirty="0"/>
              <a:t>Clarification on TRS Laws and Rules</a:t>
            </a:r>
          </a:p>
          <a:p>
            <a:pPr marL="800100" lvl="1" indent="-342900">
              <a:buFont typeface="Arial" panose="020B0604020202020204" pitchFamily="34" charset="0"/>
              <a:buChar char="•"/>
            </a:pPr>
            <a:r>
              <a:rPr lang="en-US" sz="2400" dirty="0"/>
              <a:t>Employment after Retirement rules regarding surcharges</a:t>
            </a:r>
          </a:p>
        </p:txBody>
      </p:sp>
      <p:sp>
        <p:nvSpPr>
          <p:cNvPr id="5" name="TextBox 4">
            <a:extLst>
              <a:ext uri="{FF2B5EF4-FFF2-40B4-BE49-F238E27FC236}">
                <a16:creationId xmlns:a16="http://schemas.microsoft.com/office/drawing/2014/main" id="{71AB224C-F8C4-4B51-847B-CD22F5D0984A}"/>
              </a:ext>
            </a:extLst>
          </p:cNvPr>
          <p:cNvSpPr txBox="1"/>
          <p:nvPr/>
        </p:nvSpPr>
        <p:spPr>
          <a:xfrm>
            <a:off x="990600" y="1241361"/>
            <a:ext cx="4572000" cy="523220"/>
          </a:xfrm>
          <a:prstGeom prst="rect">
            <a:avLst/>
          </a:prstGeom>
          <a:noFill/>
        </p:spPr>
        <p:txBody>
          <a:bodyPr wrap="square" rtlCol="0">
            <a:spAutoFit/>
          </a:bodyPr>
          <a:lstStyle/>
          <a:p>
            <a:r>
              <a:rPr lang="en-US" sz="2800" dirty="0"/>
              <a:t>Who to contact for help</a:t>
            </a:r>
          </a:p>
        </p:txBody>
      </p:sp>
    </p:spTree>
    <p:extLst>
      <p:ext uri="{BB962C8B-B14F-4D97-AF65-F5344CB8AC3E}">
        <p14:creationId xmlns:p14="http://schemas.microsoft.com/office/powerpoint/2010/main" val="3594600807"/>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0B4A7C6-7134-462B-A2CC-24182E08D687}"/>
              </a:ext>
            </a:extLst>
          </p:cNvPr>
          <p:cNvSpPr>
            <a:spLocks noGrp="1"/>
          </p:cNvSpPr>
          <p:nvPr>
            <p:ph type="sldNum" sz="quarter" idx="12"/>
          </p:nvPr>
        </p:nvSpPr>
        <p:spPr/>
        <p:txBody>
          <a:bodyPr/>
          <a:lstStyle/>
          <a:p>
            <a:fld id="{EBB06CB8-09CA-444F-B64E-B134B812EDE5}" type="slidenum">
              <a:rPr lang="en-US" smtClean="0"/>
              <a:t>81</a:t>
            </a:fld>
            <a:endParaRPr lang="en-US"/>
          </a:p>
        </p:txBody>
      </p:sp>
      <p:sp>
        <p:nvSpPr>
          <p:cNvPr id="5" name="Title 4">
            <a:extLst>
              <a:ext uri="{FF2B5EF4-FFF2-40B4-BE49-F238E27FC236}">
                <a16:creationId xmlns:a16="http://schemas.microsoft.com/office/drawing/2014/main" id="{89A24E4B-C957-46E3-A798-408D81DCDA61}"/>
              </a:ext>
            </a:extLst>
          </p:cNvPr>
          <p:cNvSpPr>
            <a:spLocks noGrp="1"/>
          </p:cNvSpPr>
          <p:nvPr>
            <p:ph type="title"/>
          </p:nvPr>
        </p:nvSpPr>
        <p:spPr/>
        <p:txBody>
          <a:bodyPr>
            <a:normAutofit fontScale="90000"/>
          </a:bodyPr>
          <a:lstStyle/>
          <a:p>
            <a:r>
              <a:rPr lang="en-US" dirty="0"/>
              <a:t>Communicating with your coach effectively</a:t>
            </a:r>
            <a:br>
              <a:rPr lang="en-US" dirty="0"/>
            </a:br>
            <a:endParaRPr lang="en-US" dirty="0"/>
          </a:p>
        </p:txBody>
      </p:sp>
      <p:sp>
        <p:nvSpPr>
          <p:cNvPr id="6" name="TextBox 5">
            <a:extLst>
              <a:ext uri="{FF2B5EF4-FFF2-40B4-BE49-F238E27FC236}">
                <a16:creationId xmlns:a16="http://schemas.microsoft.com/office/drawing/2014/main" id="{2BF4CC81-AA04-4068-9449-62D153023A11}"/>
              </a:ext>
            </a:extLst>
          </p:cNvPr>
          <p:cNvSpPr txBox="1"/>
          <p:nvPr/>
        </p:nvSpPr>
        <p:spPr>
          <a:xfrm>
            <a:off x="1308724" y="1435646"/>
            <a:ext cx="9218951" cy="4401205"/>
          </a:xfrm>
          <a:prstGeom prst="rect">
            <a:avLst/>
          </a:prstGeom>
          <a:noFill/>
        </p:spPr>
        <p:txBody>
          <a:bodyPr wrap="square" rtlCol="0">
            <a:spAutoFit/>
          </a:bodyPr>
          <a:lstStyle/>
          <a:p>
            <a:pPr marL="457200" indent="-457200">
              <a:buFont typeface="Arial" panose="020B0604020202020204" pitchFamily="34" charset="0"/>
              <a:buChar char="•"/>
            </a:pPr>
            <a:r>
              <a:rPr lang="en-US" sz="2800" dirty="0"/>
              <a:t>Compile all questions into one email whenever possible</a:t>
            </a:r>
          </a:p>
          <a:p>
            <a:pPr marL="457200" indent="-457200">
              <a:buFont typeface="Arial" panose="020B0604020202020204" pitchFamily="34" charset="0"/>
              <a:buChar char="•"/>
            </a:pPr>
            <a:endParaRPr lang="en-US" sz="2800" dirty="0"/>
          </a:p>
          <a:p>
            <a:pPr marL="457200" indent="-457200">
              <a:buFont typeface="Arial" panose="020B0604020202020204" pitchFamily="34" charset="0"/>
              <a:buChar char="•"/>
            </a:pPr>
            <a:r>
              <a:rPr lang="en-US" sz="2800" dirty="0"/>
              <a:t>Be as clear and complete in your question as possible---give details</a:t>
            </a:r>
          </a:p>
          <a:p>
            <a:endParaRPr lang="en-US" sz="2800" dirty="0"/>
          </a:p>
          <a:p>
            <a:pPr marL="457200" indent="-457200">
              <a:buFont typeface="Arial" panose="020B0604020202020204" pitchFamily="34" charset="0"/>
              <a:buChar char="•"/>
            </a:pPr>
            <a:r>
              <a:rPr lang="en-US" sz="2800" dirty="0"/>
              <a:t>Send full screenshots—not just the error message itself</a:t>
            </a:r>
          </a:p>
          <a:p>
            <a:pPr marL="457200" indent="-457200">
              <a:buFont typeface="Arial" panose="020B0604020202020204" pitchFamily="34" charset="0"/>
              <a:buChar char="•"/>
            </a:pPr>
            <a:endParaRPr lang="en-US" sz="2800" dirty="0"/>
          </a:p>
          <a:p>
            <a:pPr marL="457200" indent="-457200">
              <a:buFont typeface="Arial" panose="020B0604020202020204" pitchFamily="34" charset="0"/>
              <a:buChar char="•"/>
            </a:pPr>
            <a:r>
              <a:rPr lang="en-US" sz="2800" dirty="0"/>
              <a:t>If coach gives instructions to make corrections, follow them in order</a:t>
            </a:r>
          </a:p>
          <a:p>
            <a:endParaRPr lang="en-US" sz="2800" dirty="0"/>
          </a:p>
        </p:txBody>
      </p:sp>
    </p:spTree>
    <p:extLst>
      <p:ext uri="{BB962C8B-B14F-4D97-AF65-F5344CB8AC3E}">
        <p14:creationId xmlns:p14="http://schemas.microsoft.com/office/powerpoint/2010/main" val="2782911537"/>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E71B91F-C8C8-449A-92DA-79E617BC39A2}"/>
              </a:ext>
            </a:extLst>
          </p:cNvPr>
          <p:cNvSpPr>
            <a:spLocks noGrp="1"/>
          </p:cNvSpPr>
          <p:nvPr>
            <p:ph type="sldNum" sz="quarter" idx="12"/>
          </p:nvPr>
        </p:nvSpPr>
        <p:spPr/>
        <p:txBody>
          <a:bodyPr/>
          <a:lstStyle/>
          <a:p>
            <a:fld id="{EBB06CB8-09CA-444F-B64E-B134B812EDE5}" type="slidenum">
              <a:rPr lang="en-US" smtClean="0"/>
              <a:t>82</a:t>
            </a:fld>
            <a:endParaRPr lang="en-US"/>
          </a:p>
        </p:txBody>
      </p:sp>
      <p:sp>
        <p:nvSpPr>
          <p:cNvPr id="3" name="Title 2">
            <a:extLst>
              <a:ext uri="{FF2B5EF4-FFF2-40B4-BE49-F238E27FC236}">
                <a16:creationId xmlns:a16="http://schemas.microsoft.com/office/drawing/2014/main" id="{CA60874E-592A-4063-B27C-1EBD60CBECFA}"/>
              </a:ext>
            </a:extLst>
          </p:cNvPr>
          <p:cNvSpPr>
            <a:spLocks noGrp="1"/>
          </p:cNvSpPr>
          <p:nvPr>
            <p:ph type="title"/>
          </p:nvPr>
        </p:nvSpPr>
        <p:spPr/>
        <p:txBody>
          <a:bodyPr/>
          <a:lstStyle/>
          <a:p>
            <a:r>
              <a:rPr lang="en-US" dirty="0"/>
              <a:t>Overrides</a:t>
            </a:r>
          </a:p>
        </p:txBody>
      </p:sp>
      <p:sp>
        <p:nvSpPr>
          <p:cNvPr id="4" name="Content Placeholder 2">
            <a:extLst>
              <a:ext uri="{FF2B5EF4-FFF2-40B4-BE49-F238E27FC236}">
                <a16:creationId xmlns:a16="http://schemas.microsoft.com/office/drawing/2014/main" id="{B66ADD65-E512-4BF3-8E99-28A748C12E07}"/>
              </a:ext>
            </a:extLst>
          </p:cNvPr>
          <p:cNvSpPr txBox="1">
            <a:spLocks/>
          </p:cNvSpPr>
          <p:nvPr/>
        </p:nvSpPr>
        <p:spPr>
          <a:xfrm>
            <a:off x="838200" y="1423818"/>
            <a:ext cx="10515600" cy="484283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Amount of time to prepare an override</a:t>
            </a:r>
          </a:p>
          <a:p>
            <a:pPr lvl="1"/>
            <a:r>
              <a:rPr lang="en-US" sz="2800"/>
              <a:t>approx. 1-5 minutes for each record being overridden</a:t>
            </a:r>
          </a:p>
          <a:p>
            <a:pPr lvl="1"/>
            <a:endParaRPr lang="en-US" sz="2800"/>
          </a:p>
          <a:p>
            <a:r>
              <a:rPr lang="en-US"/>
              <a:t>Documentation Required</a:t>
            </a:r>
          </a:p>
          <a:p>
            <a:pPr lvl="1"/>
            <a:r>
              <a:rPr lang="en-US" sz="2800"/>
              <a:t>screenshot of the record</a:t>
            </a:r>
          </a:p>
          <a:p>
            <a:pPr lvl="1"/>
            <a:r>
              <a:rPr lang="en-US" sz="2800"/>
              <a:t>communication from RE explaining why override is needed</a:t>
            </a:r>
          </a:p>
          <a:p>
            <a:pPr lvl="1"/>
            <a:r>
              <a:rPr lang="en-US" sz="2800"/>
              <a:t>screenshot of contracts on file</a:t>
            </a:r>
          </a:p>
          <a:p>
            <a:pPr lvl="1"/>
            <a:r>
              <a:rPr lang="en-US" sz="2800"/>
              <a:t>screenshot of TRS28</a:t>
            </a:r>
          </a:p>
          <a:p>
            <a:pPr lvl="1"/>
            <a:r>
              <a:rPr lang="en-US" sz="2800"/>
              <a:t>screenshot of transactions screen</a:t>
            </a:r>
            <a:endParaRPr lang="en-US" sz="2800" dirty="0"/>
          </a:p>
        </p:txBody>
      </p:sp>
    </p:spTree>
    <p:extLst>
      <p:ext uri="{BB962C8B-B14F-4D97-AF65-F5344CB8AC3E}">
        <p14:creationId xmlns:p14="http://schemas.microsoft.com/office/powerpoint/2010/main" val="832998134"/>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A73B680-58F2-46E2-9CD3-9FA086B80491}"/>
              </a:ext>
            </a:extLst>
          </p:cNvPr>
          <p:cNvSpPr>
            <a:spLocks noGrp="1"/>
          </p:cNvSpPr>
          <p:nvPr>
            <p:ph type="sldNum" sz="quarter" idx="12"/>
          </p:nvPr>
        </p:nvSpPr>
        <p:spPr/>
        <p:txBody>
          <a:bodyPr/>
          <a:lstStyle/>
          <a:p>
            <a:fld id="{EBB06CB8-09CA-444F-B64E-B134B812EDE5}" type="slidenum">
              <a:rPr lang="en-US" smtClean="0"/>
              <a:t>83</a:t>
            </a:fld>
            <a:endParaRPr lang="en-US"/>
          </a:p>
        </p:txBody>
      </p:sp>
      <p:sp>
        <p:nvSpPr>
          <p:cNvPr id="3" name="Title 2">
            <a:extLst>
              <a:ext uri="{FF2B5EF4-FFF2-40B4-BE49-F238E27FC236}">
                <a16:creationId xmlns:a16="http://schemas.microsoft.com/office/drawing/2014/main" id="{1B8C5E09-FCBF-4716-A193-34B31FC97597}"/>
              </a:ext>
            </a:extLst>
          </p:cNvPr>
          <p:cNvSpPr>
            <a:spLocks noGrp="1"/>
          </p:cNvSpPr>
          <p:nvPr>
            <p:ph type="title"/>
          </p:nvPr>
        </p:nvSpPr>
        <p:spPr/>
        <p:txBody>
          <a:bodyPr>
            <a:normAutofit fontScale="90000"/>
          </a:bodyPr>
          <a:lstStyle/>
          <a:p>
            <a:r>
              <a:rPr lang="en-US" dirty="0"/>
              <a:t>Coach Statistics</a:t>
            </a:r>
            <a:br>
              <a:rPr lang="en-US" dirty="0"/>
            </a:br>
            <a:endParaRPr lang="en-US" dirty="0"/>
          </a:p>
        </p:txBody>
      </p:sp>
      <p:sp>
        <p:nvSpPr>
          <p:cNvPr id="4" name="TextBox 3">
            <a:extLst>
              <a:ext uri="{FF2B5EF4-FFF2-40B4-BE49-F238E27FC236}">
                <a16:creationId xmlns:a16="http://schemas.microsoft.com/office/drawing/2014/main" id="{6454D70B-653C-4097-85F3-A490A8D4DA8B}"/>
              </a:ext>
            </a:extLst>
          </p:cNvPr>
          <p:cNvSpPr txBox="1"/>
          <p:nvPr/>
        </p:nvSpPr>
        <p:spPr>
          <a:xfrm>
            <a:off x="785446" y="1694527"/>
            <a:ext cx="10621108" cy="2554545"/>
          </a:xfrm>
          <a:prstGeom prst="rect">
            <a:avLst/>
          </a:prstGeom>
          <a:noFill/>
        </p:spPr>
        <p:txBody>
          <a:bodyPr wrap="square" rtlCol="0">
            <a:spAutoFit/>
          </a:bodyPr>
          <a:lstStyle/>
          <a:p>
            <a:pPr marL="457200" indent="-457200">
              <a:buFont typeface="Arial" panose="020B0604020202020204" pitchFamily="34" charset="0"/>
              <a:buChar char="•"/>
            </a:pPr>
            <a:r>
              <a:rPr lang="en-US" sz="3200" dirty="0"/>
              <a:t>1330+ active Reporting Employers</a:t>
            </a:r>
          </a:p>
          <a:p>
            <a:pPr marL="457200" indent="-457200">
              <a:buFont typeface="Arial" panose="020B0604020202020204" pitchFamily="34" charset="0"/>
              <a:buChar char="•"/>
            </a:pPr>
            <a:r>
              <a:rPr lang="en-US" sz="3200" dirty="0"/>
              <a:t>17 coaches (including 4 in training)</a:t>
            </a:r>
          </a:p>
          <a:p>
            <a:pPr marL="457200" indent="-457200">
              <a:buFont typeface="Arial" panose="020B0604020202020204" pitchFamily="34" charset="0"/>
              <a:buChar char="•"/>
            </a:pPr>
            <a:r>
              <a:rPr lang="en-US" sz="3200" dirty="0"/>
              <a:t>Coaches work with between 85-130 Reporting Employers</a:t>
            </a:r>
          </a:p>
          <a:p>
            <a:endParaRPr lang="en-US" sz="3200" dirty="0"/>
          </a:p>
          <a:p>
            <a:endParaRPr lang="en-US" sz="3200" dirty="0"/>
          </a:p>
        </p:txBody>
      </p:sp>
    </p:spTree>
    <p:extLst>
      <p:ext uri="{BB962C8B-B14F-4D97-AF65-F5344CB8AC3E}">
        <p14:creationId xmlns:p14="http://schemas.microsoft.com/office/powerpoint/2010/main" val="465411735"/>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AAE9345-80F4-445E-83DF-7852B340C952}"/>
              </a:ext>
            </a:extLst>
          </p:cNvPr>
          <p:cNvSpPr>
            <a:spLocks noGrp="1"/>
          </p:cNvSpPr>
          <p:nvPr>
            <p:ph type="sldNum" sz="quarter" idx="12"/>
          </p:nvPr>
        </p:nvSpPr>
        <p:spPr/>
        <p:txBody>
          <a:bodyPr/>
          <a:lstStyle/>
          <a:p>
            <a:fld id="{EBB06CB8-09CA-444F-B64E-B134B812EDE5}" type="slidenum">
              <a:rPr lang="en-US" smtClean="0"/>
              <a:t>84</a:t>
            </a:fld>
            <a:endParaRPr lang="en-US"/>
          </a:p>
        </p:txBody>
      </p:sp>
      <p:sp>
        <p:nvSpPr>
          <p:cNvPr id="3" name="Title 2">
            <a:extLst>
              <a:ext uri="{FF2B5EF4-FFF2-40B4-BE49-F238E27FC236}">
                <a16:creationId xmlns:a16="http://schemas.microsoft.com/office/drawing/2014/main" id="{05FA0E68-AB8A-411C-AF16-1F1F798B2816}"/>
              </a:ext>
            </a:extLst>
          </p:cNvPr>
          <p:cNvSpPr>
            <a:spLocks noGrp="1"/>
          </p:cNvSpPr>
          <p:nvPr>
            <p:ph type="title"/>
          </p:nvPr>
        </p:nvSpPr>
        <p:spPr/>
        <p:txBody>
          <a:bodyPr/>
          <a:lstStyle/>
          <a:p>
            <a:r>
              <a:rPr lang="en-US" dirty="0"/>
              <a:t>Available Resources</a:t>
            </a:r>
          </a:p>
        </p:txBody>
      </p:sp>
      <p:sp>
        <p:nvSpPr>
          <p:cNvPr id="4" name="Content Placeholder 2">
            <a:extLst>
              <a:ext uri="{FF2B5EF4-FFF2-40B4-BE49-F238E27FC236}">
                <a16:creationId xmlns:a16="http://schemas.microsoft.com/office/drawing/2014/main" id="{7D2FF050-E149-4D67-95D3-738D536667C3}"/>
              </a:ext>
            </a:extLst>
          </p:cNvPr>
          <p:cNvSpPr txBox="1">
            <a:spLocks/>
          </p:cNvSpPr>
          <p:nvPr/>
        </p:nvSpPr>
        <p:spPr>
          <a:xfrm>
            <a:off x="884288" y="1568757"/>
            <a:ext cx="10423423" cy="435133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en-US" sz="2800"/>
              <a:t>Custom Web Messages</a:t>
            </a:r>
          </a:p>
          <a:p>
            <a:pPr lvl="1"/>
            <a:r>
              <a:rPr lang="en-US" sz="2800"/>
              <a:t>Error messages</a:t>
            </a:r>
          </a:p>
          <a:p>
            <a:pPr lvl="2"/>
            <a:r>
              <a:rPr lang="en-US" sz="2400"/>
              <a:t>Think about ‘Considerations’ on previous slides</a:t>
            </a:r>
          </a:p>
          <a:p>
            <a:pPr lvl="1"/>
            <a:r>
              <a:rPr lang="en-US" sz="2800"/>
              <a:t>Errors and Warnings list</a:t>
            </a:r>
          </a:p>
          <a:p>
            <a:pPr lvl="1"/>
            <a:r>
              <a:rPr lang="en-US" sz="2800"/>
              <a:t>Report Format Guide</a:t>
            </a:r>
          </a:p>
          <a:p>
            <a:pPr lvl="1"/>
            <a:r>
              <a:rPr lang="en-US" sz="2800"/>
              <a:t>Payroll Manuals</a:t>
            </a:r>
          </a:p>
          <a:p>
            <a:pPr lvl="1"/>
            <a:r>
              <a:rPr lang="en-US" sz="2800"/>
              <a:t>Current Defects and Issues Document</a:t>
            </a:r>
          </a:p>
          <a:p>
            <a:pPr lvl="1"/>
            <a:r>
              <a:rPr lang="en-US" sz="2800"/>
              <a:t>Update Newsletters</a:t>
            </a:r>
          </a:p>
          <a:p>
            <a:pPr lvl="1"/>
            <a:r>
              <a:rPr lang="en-US" sz="2800"/>
              <a:t>Employer Advisory Group members</a:t>
            </a:r>
          </a:p>
          <a:p>
            <a:pPr lvl="1"/>
            <a:endParaRPr lang="en-US" sz="2800"/>
          </a:p>
          <a:p>
            <a:pPr lvl="1"/>
            <a:endParaRPr lang="en-US" sz="2800"/>
          </a:p>
          <a:p>
            <a:pPr lvl="1"/>
            <a:endParaRPr lang="en-US" sz="2800" dirty="0"/>
          </a:p>
        </p:txBody>
      </p:sp>
    </p:spTree>
    <p:extLst>
      <p:ext uri="{BB962C8B-B14F-4D97-AF65-F5344CB8AC3E}">
        <p14:creationId xmlns:p14="http://schemas.microsoft.com/office/powerpoint/2010/main" val="1854641839"/>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5526001-D85C-45F4-965D-25046896E1E7}"/>
              </a:ext>
            </a:extLst>
          </p:cNvPr>
          <p:cNvSpPr>
            <a:spLocks noGrp="1"/>
          </p:cNvSpPr>
          <p:nvPr>
            <p:ph type="sldNum" sz="quarter" idx="12"/>
          </p:nvPr>
        </p:nvSpPr>
        <p:spPr/>
        <p:txBody>
          <a:bodyPr/>
          <a:lstStyle/>
          <a:p>
            <a:fld id="{EBB06CB8-09CA-444F-B64E-B134B812EDE5}" type="slidenum">
              <a:rPr lang="en-US" smtClean="0"/>
              <a:t>85</a:t>
            </a:fld>
            <a:endParaRPr lang="en-US"/>
          </a:p>
        </p:txBody>
      </p:sp>
      <p:sp>
        <p:nvSpPr>
          <p:cNvPr id="3" name="Title 2">
            <a:extLst>
              <a:ext uri="{FF2B5EF4-FFF2-40B4-BE49-F238E27FC236}">
                <a16:creationId xmlns:a16="http://schemas.microsoft.com/office/drawing/2014/main" id="{A4E8EF91-E2AD-4A6C-B554-8EE47B05B84D}"/>
              </a:ext>
            </a:extLst>
          </p:cNvPr>
          <p:cNvSpPr>
            <a:spLocks noGrp="1"/>
          </p:cNvSpPr>
          <p:nvPr>
            <p:ph type="title"/>
          </p:nvPr>
        </p:nvSpPr>
        <p:spPr/>
        <p:txBody>
          <a:bodyPr/>
          <a:lstStyle/>
          <a:p>
            <a:r>
              <a:rPr lang="en-US" dirty="0"/>
              <a:t>Empowerment</a:t>
            </a:r>
          </a:p>
        </p:txBody>
      </p:sp>
      <p:sp>
        <p:nvSpPr>
          <p:cNvPr id="4" name="Content Placeholder 2">
            <a:extLst>
              <a:ext uri="{FF2B5EF4-FFF2-40B4-BE49-F238E27FC236}">
                <a16:creationId xmlns:a16="http://schemas.microsoft.com/office/drawing/2014/main" id="{4CD5998B-2135-41AE-BA9A-AA426A440616}"/>
              </a:ext>
            </a:extLst>
          </p:cNvPr>
          <p:cNvSpPr txBox="1">
            <a:spLocks/>
          </p:cNvSpPr>
          <p:nvPr/>
        </p:nvSpPr>
        <p:spPr>
          <a:xfrm>
            <a:off x="838200" y="1504950"/>
            <a:ext cx="10515600"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Try it! Everything can be fixed</a:t>
            </a:r>
          </a:p>
          <a:p>
            <a:r>
              <a:rPr lang="en-US"/>
              <a:t>Believe in your knowledge-you know more than you think</a:t>
            </a:r>
          </a:p>
          <a:p>
            <a:r>
              <a:rPr lang="en-US"/>
              <a:t>Trust your abilities</a:t>
            </a:r>
          </a:p>
          <a:p>
            <a:r>
              <a:rPr lang="en-US"/>
              <a:t>Use your resources</a:t>
            </a:r>
          </a:p>
          <a:p>
            <a:endParaRPr lang="en-US"/>
          </a:p>
          <a:p>
            <a:endParaRPr lang="en-US"/>
          </a:p>
          <a:p>
            <a:pPr marL="0" indent="0" algn="ctr">
              <a:buFont typeface="Arial" panose="020B0604020202020204" pitchFamily="34" charset="0"/>
              <a:buNone/>
            </a:pPr>
            <a:r>
              <a:rPr lang="en-US" sz="3600" u="sng"/>
              <a:t>We</a:t>
            </a:r>
            <a:r>
              <a:rPr lang="en-US" sz="3600"/>
              <a:t> believe in your knowledge and abilities!</a:t>
            </a:r>
          </a:p>
          <a:p>
            <a:pPr marL="0" indent="0">
              <a:buFont typeface="Arial" panose="020B0604020202020204" pitchFamily="34" charset="0"/>
              <a:buNone/>
            </a:pPr>
            <a:endParaRPr lang="en-US" dirty="0"/>
          </a:p>
        </p:txBody>
      </p:sp>
    </p:spTree>
    <p:extLst>
      <p:ext uri="{BB962C8B-B14F-4D97-AF65-F5344CB8AC3E}">
        <p14:creationId xmlns:p14="http://schemas.microsoft.com/office/powerpoint/2010/main" val="1960296786"/>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705B221-FD2C-41CB-8689-D1F79E734161}"/>
              </a:ext>
            </a:extLst>
          </p:cNvPr>
          <p:cNvSpPr>
            <a:spLocks noGrp="1"/>
          </p:cNvSpPr>
          <p:nvPr>
            <p:ph type="sldNum" sz="quarter" idx="12"/>
          </p:nvPr>
        </p:nvSpPr>
        <p:spPr/>
        <p:txBody>
          <a:bodyPr/>
          <a:lstStyle/>
          <a:p>
            <a:fld id="{EBB06CB8-09CA-444F-B64E-B134B812EDE5}" type="slidenum">
              <a:rPr lang="en-US" smtClean="0"/>
              <a:t>86</a:t>
            </a:fld>
            <a:endParaRPr lang="en-US"/>
          </a:p>
        </p:txBody>
      </p:sp>
      <p:sp>
        <p:nvSpPr>
          <p:cNvPr id="4" name="TextBox 3">
            <a:extLst>
              <a:ext uri="{FF2B5EF4-FFF2-40B4-BE49-F238E27FC236}">
                <a16:creationId xmlns:a16="http://schemas.microsoft.com/office/drawing/2014/main" id="{D9DFC1D8-95BC-401F-80F5-2D3E488E2FE0}"/>
              </a:ext>
            </a:extLst>
          </p:cNvPr>
          <p:cNvSpPr txBox="1"/>
          <p:nvPr/>
        </p:nvSpPr>
        <p:spPr>
          <a:xfrm>
            <a:off x="939800" y="1404257"/>
            <a:ext cx="10325100" cy="830997"/>
          </a:xfrm>
          <a:prstGeom prst="rect">
            <a:avLst/>
          </a:prstGeom>
          <a:noFill/>
        </p:spPr>
        <p:txBody>
          <a:bodyPr wrap="square" rtlCol="0">
            <a:spAutoFit/>
          </a:bodyPr>
          <a:lstStyle/>
          <a:p>
            <a:pPr algn="ctr"/>
            <a:r>
              <a:rPr lang="en-US" sz="2400" dirty="0"/>
              <a:t>Please reach out to your coach or </a:t>
            </a:r>
            <a:r>
              <a:rPr lang="en-US" sz="2400" dirty="0">
                <a:hlinkClick r:id="rId2"/>
              </a:rPr>
              <a:t>reporting@trs.texas.gov</a:t>
            </a:r>
            <a:r>
              <a:rPr lang="en-US" sz="2400" dirty="0"/>
              <a:t> if you have any questions or need assistance. </a:t>
            </a:r>
          </a:p>
        </p:txBody>
      </p:sp>
      <p:pic>
        <p:nvPicPr>
          <p:cNvPr id="5" name="Content Placeholder 4">
            <a:extLst>
              <a:ext uri="{FF2B5EF4-FFF2-40B4-BE49-F238E27FC236}">
                <a16:creationId xmlns:a16="http://schemas.microsoft.com/office/drawing/2014/main" id="{4E8D5CEA-4560-4574-B4A0-E7678F166EC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47670" y="2447022"/>
            <a:ext cx="6309360" cy="3367360"/>
          </a:xfrm>
          <a:prstGeom prst="rect">
            <a:avLst/>
          </a:prstGeom>
        </p:spPr>
      </p:pic>
    </p:spTree>
    <p:extLst>
      <p:ext uri="{BB962C8B-B14F-4D97-AF65-F5344CB8AC3E}">
        <p14:creationId xmlns:p14="http://schemas.microsoft.com/office/powerpoint/2010/main" val="19532415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TRS Eligible Employment</a:t>
            </a:r>
            <a:endParaRPr lang="en-US" dirty="0"/>
          </a:p>
        </p:txBody>
      </p:sp>
      <p:sp>
        <p:nvSpPr>
          <p:cNvPr id="4" name="Slide Number Placeholder 3"/>
          <p:cNvSpPr>
            <a:spLocks noGrp="1"/>
          </p:cNvSpPr>
          <p:nvPr>
            <p:ph type="sldNum" sz="quarter" idx="12"/>
          </p:nvPr>
        </p:nvSpPr>
        <p:spPr/>
        <p:txBody>
          <a:bodyPr/>
          <a:lstStyle/>
          <a:p>
            <a:fld id="{85EA47E5-AC31-4FC6-97AC-BCE072676834}" type="slidenum">
              <a:rPr lang="en-US" smtClean="0"/>
              <a:pPr/>
              <a:t>9</a:t>
            </a:fld>
            <a:endParaRPr lang="en-US" dirty="0"/>
          </a:p>
        </p:txBody>
      </p:sp>
      <p:grpSp>
        <p:nvGrpSpPr>
          <p:cNvPr id="5" name="Group 4"/>
          <p:cNvGrpSpPr/>
          <p:nvPr/>
        </p:nvGrpSpPr>
        <p:grpSpPr>
          <a:xfrm>
            <a:off x="4318788" y="6066848"/>
            <a:ext cx="3564082" cy="654627"/>
            <a:chOff x="4318788" y="6066848"/>
            <a:chExt cx="3564082" cy="654627"/>
          </a:xfrm>
        </p:grpSpPr>
        <p:sp>
          <p:nvSpPr>
            <p:cNvPr id="6" name="TextBox 5">
              <a:hlinkClick r:id="rId2"/>
            </p:cNvPr>
            <p:cNvSpPr txBox="1"/>
            <p:nvPr/>
          </p:nvSpPr>
          <p:spPr>
            <a:xfrm>
              <a:off x="4318788" y="6274475"/>
              <a:ext cx="3564082" cy="369332"/>
            </a:xfrm>
            <a:prstGeom prst="rect">
              <a:avLst/>
            </a:prstGeom>
            <a:noFill/>
          </p:spPr>
          <p:txBody>
            <a:bodyPr wrap="square" rtlCol="0">
              <a:spAutoFit/>
            </a:bodyPr>
            <a:lstStyle/>
            <a:p>
              <a:pPr algn="ctr"/>
              <a:r>
                <a:rPr lang="en-US" dirty="0">
                  <a:hlinkClick r:id="rId3"/>
                </a:rPr>
                <a:t>Employment Eligibility</a:t>
              </a:r>
              <a:endParaRPr lang="en-US" dirty="0"/>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74651" y="6066848"/>
              <a:ext cx="553620" cy="654627"/>
            </a:xfrm>
            <a:prstGeom prst="rect">
              <a:avLst/>
            </a:prstGeom>
          </p:spPr>
        </p:pic>
      </p:grpSp>
      <p:sp>
        <p:nvSpPr>
          <p:cNvPr id="8" name="Rounded Rectangle 7"/>
          <p:cNvSpPr/>
          <p:nvPr/>
        </p:nvSpPr>
        <p:spPr>
          <a:xfrm>
            <a:off x="991465" y="2323092"/>
            <a:ext cx="3291840" cy="2982191"/>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t"/>
          <a:lstStyle/>
          <a:p>
            <a:pPr algn="ctr"/>
            <a:r>
              <a:rPr lang="en-US" sz="2400" dirty="0"/>
              <a:t>Working half-time or more of the FTE for the position (not the person) </a:t>
            </a:r>
          </a:p>
        </p:txBody>
      </p:sp>
      <p:sp>
        <p:nvSpPr>
          <p:cNvPr id="9" name="Rounded Rectangle 8"/>
          <p:cNvSpPr/>
          <p:nvPr/>
        </p:nvSpPr>
        <p:spPr>
          <a:xfrm>
            <a:off x="4541692" y="2323092"/>
            <a:ext cx="3291840" cy="2982191"/>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t"/>
          <a:lstStyle/>
          <a:p>
            <a:pPr algn="ctr"/>
            <a:r>
              <a:rPr lang="en-US" sz="2400" dirty="0"/>
              <a:t>Defined period of </a:t>
            </a:r>
          </a:p>
          <a:p>
            <a:pPr algn="ctr"/>
            <a:r>
              <a:rPr lang="en-US" sz="2400" dirty="0"/>
              <a:t>4 ½ months (18 weeks) or longer</a:t>
            </a:r>
          </a:p>
          <a:p>
            <a:pPr algn="ctr"/>
            <a:r>
              <a:rPr lang="en-US" sz="2400" dirty="0"/>
              <a:t>OR</a:t>
            </a:r>
          </a:p>
          <a:p>
            <a:pPr algn="ctr"/>
            <a:r>
              <a:rPr lang="en-US" sz="2400" dirty="0"/>
              <a:t>Undefined amount of time</a:t>
            </a:r>
          </a:p>
        </p:txBody>
      </p:sp>
      <p:sp>
        <p:nvSpPr>
          <p:cNvPr id="11" name="Rounded Rectangle 10"/>
          <p:cNvSpPr/>
          <p:nvPr/>
        </p:nvSpPr>
        <p:spPr>
          <a:xfrm>
            <a:off x="8091919" y="2323092"/>
            <a:ext cx="3291840" cy="2982191"/>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t"/>
          <a:lstStyle/>
          <a:p>
            <a:pPr algn="ctr"/>
            <a:r>
              <a:rPr lang="en-US" sz="2400" dirty="0"/>
              <a:t>Comparable rate of pay</a:t>
            </a:r>
          </a:p>
        </p:txBody>
      </p:sp>
      <p:sp>
        <p:nvSpPr>
          <p:cNvPr id="10" name="TextBox 9"/>
          <p:cNvSpPr txBox="1"/>
          <p:nvPr/>
        </p:nvSpPr>
        <p:spPr>
          <a:xfrm>
            <a:off x="3472068" y="1158275"/>
            <a:ext cx="5247861" cy="584775"/>
          </a:xfrm>
          <a:prstGeom prst="rect">
            <a:avLst/>
          </a:prstGeom>
          <a:noFill/>
        </p:spPr>
        <p:txBody>
          <a:bodyPr wrap="square" rtlCol="0">
            <a:spAutoFit/>
          </a:bodyPr>
          <a:lstStyle/>
          <a:p>
            <a:pPr algn="ctr"/>
            <a:r>
              <a:rPr lang="en-US" sz="3200" b="1" dirty="0"/>
              <a:t>Three Requirements</a:t>
            </a:r>
          </a:p>
        </p:txBody>
      </p:sp>
      <p:sp>
        <p:nvSpPr>
          <p:cNvPr id="13" name="TextBox 12"/>
          <p:cNvSpPr txBox="1"/>
          <p:nvPr/>
        </p:nvSpPr>
        <p:spPr>
          <a:xfrm>
            <a:off x="3362737" y="1670535"/>
            <a:ext cx="5466524" cy="461665"/>
          </a:xfrm>
          <a:prstGeom prst="rect">
            <a:avLst/>
          </a:prstGeom>
          <a:noFill/>
        </p:spPr>
        <p:txBody>
          <a:bodyPr wrap="square" rtlCol="0">
            <a:spAutoFit/>
          </a:bodyPr>
          <a:lstStyle/>
          <a:p>
            <a:r>
              <a:rPr lang="en-US" sz="2400" dirty="0"/>
              <a:t>Must be established through a single employer</a:t>
            </a:r>
          </a:p>
        </p:txBody>
      </p:sp>
    </p:spTree>
    <p:extLst>
      <p:ext uri="{BB962C8B-B14F-4D97-AF65-F5344CB8AC3E}">
        <p14:creationId xmlns:p14="http://schemas.microsoft.com/office/powerpoint/2010/main" val="553033846"/>
      </p:ext>
    </p:extLst>
  </p:cSld>
  <p:clrMapOvr>
    <a:masterClrMapping/>
  </p:clrMapOvr>
</p:sld>
</file>

<file path=ppt/theme/theme1.xml><?xml version="1.0" encoding="utf-8"?>
<a:theme xmlns:a="http://schemas.openxmlformats.org/drawingml/2006/main" name="TRSTheme">
  <a:themeElements>
    <a:clrScheme name="Custom 1">
      <a:dk1>
        <a:sysClr val="windowText" lastClr="000000"/>
      </a:dk1>
      <a:lt1>
        <a:sysClr val="window" lastClr="FFFFFF"/>
      </a:lt1>
      <a:dk2>
        <a:srgbClr val="28628E"/>
      </a:dk2>
      <a:lt2>
        <a:srgbClr val="E7E6E6"/>
      </a:lt2>
      <a:accent1>
        <a:srgbClr val="DBA900"/>
      </a:accent1>
      <a:accent2>
        <a:srgbClr val="34855B"/>
      </a:accent2>
      <a:accent3>
        <a:srgbClr val="696057"/>
      </a:accent3>
      <a:accent4>
        <a:srgbClr val="E75200"/>
      </a:accent4>
      <a:accent5>
        <a:srgbClr val="692044"/>
      </a:accent5>
      <a:accent6>
        <a:srgbClr val="789D90"/>
      </a:accent6>
      <a:hlink>
        <a:srgbClr val="0563C1"/>
      </a:hlink>
      <a:folHlink>
        <a:srgbClr val="954F72"/>
      </a:folHlink>
    </a:clrScheme>
    <a:fontScheme name="TRSPPT_font">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RS_BenefitAccounting_012220_d2.pptx" id="{CB0CE53D-B091-4F56-8FF9-682B1AAA06C7}" vid="{28007F2A-F009-4A48-B694-7D2DA0DED30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TRS Document" ma:contentTypeID="0x010100B7A052C72D924F02B7C6198B974652540055F48E8858CD2A4CA2AE277776EF72D0" ma:contentTypeVersion="8" ma:contentTypeDescription="Content type for all TRS documents (Policies, Handbook etc.)" ma:contentTypeScope="" ma:versionID="8559fb0d8c7407384ae19072d40c630c">
  <xsd:schema xmlns:xsd="http://www.w3.org/2001/XMLSchema" xmlns:xs="http://www.w3.org/2001/XMLSchema" xmlns:p="http://schemas.microsoft.com/office/2006/metadata/properties" xmlns:ns1="http://schemas.microsoft.com/sharepoint/v3" xmlns:ns2="8a076bde-a3a2-4cad-8ed4-f6a95bc9b502" xmlns:ns3="e53605fc-3e7f-4a20-9679-c0e44c05c8df" targetNamespace="http://schemas.microsoft.com/office/2006/metadata/properties" ma:root="true" ma:fieldsID="40f2608e5751faeb77190381b394217e" ns1:_="" ns2:_="" ns3:_="">
    <xsd:import namespace="http://schemas.microsoft.com/sharepoint/v3"/>
    <xsd:import namespace="8a076bde-a3a2-4cad-8ed4-f6a95bc9b502"/>
    <xsd:import namespace="e53605fc-3e7f-4a20-9679-c0e44c05c8df"/>
    <xsd:element name="properties">
      <xsd:complexType>
        <xsd:sequence>
          <xsd:element name="documentManagement">
            <xsd:complexType>
              <xsd:all>
                <xsd:element ref="ns2:_dlc_DocId" minOccurs="0"/>
                <xsd:element ref="ns2:_dlc_DocIdUrl" minOccurs="0"/>
                <xsd:element ref="ns2:_dlc_DocIdPersistId" minOccurs="0"/>
                <xsd:element ref="ns2:TRSGeneralDate1" minOccurs="0"/>
                <xsd:element ref="ns2:TaxCatchAll" minOccurs="0"/>
                <xsd:element ref="ns2:n28f09058eba4d25920c18a47d993548" minOccurs="0"/>
                <xsd:element ref="ns2:k2c2464eeb9f4dc5989b5762d034f9a2" minOccurs="0"/>
                <xsd:element ref="ns2:b7f557035d154ec09f7dbbd1044aa482" minOccurs="0"/>
                <xsd:element ref="ns3:PersonResponsible" minOccurs="0"/>
                <xsd:element ref="ns2:TRSGeneralCheckbox1" minOccurs="0"/>
                <xsd:element ref="ns2:TRSGeneralSingleLineofText1" minOccurs="0"/>
                <xsd:element ref="ns2:TRSGeneralNumberContent1" minOccurs="0"/>
                <xsd:element ref="ns2:p8d76a189bd84531aabcaa83fae0ab1b" minOccurs="0"/>
                <xsd:element ref="ns2:TaxCatchAllLabel" minOccurs="0"/>
                <xsd:element ref="ns2:TRSGeneralSingleLineofText2" minOccurs="0"/>
                <xsd:element ref="ns1:SeoRobotsNoIndex" minOccurs="0"/>
                <xsd:element ref="ns1:PublishingIsFurlPage"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SeoRobotsNoIndex" ma:index="27" nillable="true" ma:displayName="Hide from Internet Search Engines" ma:description="Hide from Internet Search Engines is a site column created by the Publishing feature. It is used to indicate to search engine crawlers that a particular page should not be indexed." ma:hidden="true" ma:internalName="Hide_x0020_from_x0020_Internet_x0020_Search_x0020_Engines" ma:readOnly="false">
      <xsd:simpleType>
        <xsd:restriction base="dms:Boolean"/>
      </xsd:simpleType>
    </xsd:element>
    <xsd:element name="PublishingIsFurlPage" ma:index="28" nillable="true" ma:displayName="Hide physical URLs from search" ma:description="If checked, the physical URL of this page will not appear in search results. Friendly URLs assigned to this page will always appear." ma:internalName="Hide_x0020_physical_x0020_URLs_x0020_from_x0020_search" ma:readOnly="fals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8a076bde-a3a2-4cad-8ed4-f6a95bc9b502"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TRSGeneralDate1" ma:index="14" nillable="true" ma:displayName="Certification Date" ma:format="DateOnly" ma:internalName="TRSGeneralDate1">
      <xsd:simpleType>
        <xsd:restriction base="dms:DateTime"/>
      </xsd:simpleType>
    </xsd:element>
    <xsd:element name="TaxCatchAll" ma:index="15" nillable="true" ma:displayName="Taxonomy Catch All Column" ma:hidden="true" ma:list="{fdc01d17-8e1c-4bc4-aa00-3125b36ec993}" ma:internalName="TaxCatchAll" ma:showField="CatchAllData" ma:web="8a076bde-a3a2-4cad-8ed4-f6a95bc9b502">
      <xsd:complexType>
        <xsd:complexContent>
          <xsd:extension base="dms:MultiChoiceLookup">
            <xsd:sequence>
              <xsd:element name="Value" type="dms:Lookup" maxOccurs="unbounded" minOccurs="0" nillable="true"/>
            </xsd:sequence>
          </xsd:extension>
        </xsd:complexContent>
      </xsd:complexType>
    </xsd:element>
    <xsd:element name="n28f09058eba4d25920c18a47d993548" ma:index="16" nillable="true" ma:taxonomy="true" ma:internalName="n28f09058eba4d25920c18a47d993548" ma:taxonomyFieldName="TRSAudiences" ma:displayName="Audiences" ma:default="" ma:fieldId="{728f0905-8eba-4d25-920c-18a47d993548}" ma:taxonomyMulti="true" ma:sspId="e349e825-a563-46bc-b51c-c0dd459b4822" ma:termSetId="e4df77c5-3b03-49d0-b27b-ab5843672d94" ma:anchorId="00000000-0000-0000-0000-000000000000" ma:open="false" ma:isKeyword="false">
      <xsd:complexType>
        <xsd:sequence>
          <xsd:element ref="pc:Terms" minOccurs="0" maxOccurs="1"/>
        </xsd:sequence>
      </xsd:complexType>
    </xsd:element>
    <xsd:element name="k2c2464eeb9f4dc5989b5762d034f9a2" ma:index="17" nillable="true" ma:taxonomy="true" ma:internalName="k2c2464eeb9f4dc5989b5762d034f9a2" ma:taxonomyFieldName="TRSSubjects" ma:displayName="Subjects" ma:default="" ma:fieldId="{42c2464e-eb9f-4dc5-989b-5762d034f9a2}" ma:taxonomyMulti="true" ma:sspId="e349e825-a563-46bc-b51c-c0dd459b4822" ma:termSetId="3d098cdf-d656-4512-8f06-bc7e9de9f654" ma:anchorId="00000000-0000-0000-0000-000000000000" ma:open="false" ma:isKeyword="false">
      <xsd:complexType>
        <xsd:sequence>
          <xsd:element ref="pc:Terms" minOccurs="0" maxOccurs="1"/>
        </xsd:sequence>
      </xsd:complexType>
    </xsd:element>
    <xsd:element name="b7f557035d154ec09f7dbbd1044aa482" ma:index="18" nillable="true" ma:taxonomy="true" ma:internalName="b7f557035d154ec09f7dbbd1044aa482" ma:taxonomyFieldName="TRSActions" ma:displayName="Actions" ma:fieldId="{b7f55703-5d15-4ec0-9f7d-bbd1044aa482}" ma:sspId="00000000-0000-0000-0000-000000000000" ma:termSetId="00000000-0000-0000-0000-000000000000" ma:anchorId="00000000-0000-0000-0000-000000000000" ma:open="false" ma:isKeyword="false">
      <xsd:complexType>
        <xsd:sequence>
          <xsd:element ref="pc:Terms" minOccurs="0" maxOccurs="1"/>
        </xsd:sequence>
      </xsd:complexType>
    </xsd:element>
    <xsd:element name="TRSGeneralCheckbox1" ma:index="20" nillable="true" ma:displayName="Open In New Window" ma:default="1" ma:internalName="TRSGeneralCheckbox1">
      <xsd:simpleType>
        <xsd:restriction base="dms:Boolean"/>
      </xsd:simpleType>
    </xsd:element>
    <xsd:element name="TRSGeneralSingleLineofText1" ma:index="21" nillable="true" ma:displayName="Short Description" ma:internalName="TRSGeneralSingleLineofText1">
      <xsd:simpleType>
        <xsd:restriction base="dms:Text">
          <xsd:maxLength value="255"/>
        </xsd:restriction>
      </xsd:simpleType>
    </xsd:element>
    <xsd:element name="TRSGeneralNumberContent1" ma:index="22" nillable="true" ma:displayName="Sort Order" ma:decimals="0" ma:internalName="TRSGeneralNumberContent1" ma:percentage="FALSE">
      <xsd:simpleType>
        <xsd:restriction base="dms:Number"/>
      </xsd:simpleType>
    </xsd:element>
    <xsd:element name="p8d76a189bd84531aabcaa83fae0ab1b" ma:index="23" nillable="true" ma:taxonomy="true" ma:internalName="p8d76a189bd84531aabcaa83fae0ab1b" ma:taxonomyFieldName="TRSGroupID" ma:displayName="GroupID" ma:default="" ma:fieldId="{98d76a18-9bd8-4531-aabc-aa83fae0ab1b}" ma:taxonomyMulti="true" ma:sspId="e349e825-a563-46bc-b51c-c0dd459b4822" ma:termSetId="bbc3e42a-62e6-4b0f-9274-fe90b3b455b9" ma:anchorId="00000000-0000-0000-0000-000000000000" ma:open="false" ma:isKeyword="false">
      <xsd:complexType>
        <xsd:sequence>
          <xsd:element ref="pc:Terms" minOccurs="0" maxOccurs="1"/>
        </xsd:sequence>
      </xsd:complexType>
    </xsd:element>
    <xsd:element name="TaxCatchAllLabel" ma:index="24" nillable="true" ma:displayName="Taxonomy Catch All Column1" ma:hidden="true" ma:list="{fdc01d17-8e1c-4bc4-aa00-3125b36ec993}" ma:internalName="TaxCatchAllLabel" ma:readOnly="true" ma:showField="CatchAllDataLabel" ma:web="8a076bde-a3a2-4cad-8ed4-f6a95bc9b502">
      <xsd:complexType>
        <xsd:complexContent>
          <xsd:extension base="dms:MultiChoiceLookup">
            <xsd:sequence>
              <xsd:element name="Value" type="dms:Lookup" maxOccurs="unbounded" minOccurs="0" nillable="true"/>
            </xsd:sequence>
          </xsd:extension>
        </xsd:complexContent>
      </xsd:complexType>
    </xsd:element>
    <xsd:element name="TRSGeneralSingleLineofText2" ma:index="26" nillable="true" ma:displayName="Document Owner" ma:internalName="TRSGeneralSingleLineofText2">
      <xsd:simpleType>
        <xsd:restriction base="dms:Text">
          <xsd:maxLength value="255"/>
        </xsd:restriction>
      </xsd:simpleType>
    </xsd:element>
    <xsd:element name="SharedWithUsers" ma:index="2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e53605fc-3e7f-4a20-9679-c0e44c05c8df" elementFormDefault="qualified">
    <xsd:import namespace="http://schemas.microsoft.com/office/2006/documentManagement/types"/>
    <xsd:import namespace="http://schemas.microsoft.com/office/infopath/2007/PartnerControls"/>
    <xsd:element name="PersonResponsible" ma:index="19" nillable="true" ma:displayName="Pillar" ma:format="Dropdown" ma:internalName="PersonResponsible">
      <xsd:simpleType>
        <xsd:restriction base="dms:Choice">
          <xsd:enumeration value="403(b)"/>
          <xsd:enumeration value="About TRS"/>
          <xsd:enumeration value="About TRS-Actuarial Valuation"/>
          <xsd:enumeration value="About TRS-Archive News Release"/>
          <xsd:enumeration value="About TRS-Archive Newsletter"/>
          <xsd:enumeration value="About TRS-Board Agenda"/>
          <xsd:enumeration value="About TRS-Board Book"/>
          <xsd:enumeration value="About TRS-Board Minutes"/>
          <xsd:enumeration value="About TRS-CAFR"/>
          <xsd:enumeration value="About TRS-Ethics"/>
          <xsd:enumeration value="About TRS-Ethics Forms"/>
          <xsd:enumeration value="About TRS-Legislation"/>
          <xsd:enumeration value="About TRS-News Release"/>
          <xsd:enumeration value="About TRS-Procurement"/>
          <xsd:enumeration value="About TRS-Strategic Plan"/>
          <xsd:enumeration value="About TRS-Transcript"/>
          <xsd:enumeration value="About TRS-TRS News"/>
          <xsd:enumeration value="Active Member"/>
          <xsd:enumeration value="Active Member-Form"/>
          <xsd:enumeration value="Careers"/>
          <xsd:enumeration value="Contractor"/>
          <xsd:enumeration value="Contractor-Form"/>
          <xsd:enumeration value="Health Care Benefits-TRS-ActiveCare"/>
          <xsd:enumeration value="Health Care Benefits-TRS-Care"/>
          <xsd:enumeration value="Investment"/>
          <xsd:enumeration value="Pension Benefits"/>
          <xsd:enumeration value="Procurement"/>
          <xsd:enumeration value="Reporting Entity"/>
          <xsd:enumeration value="Reporting Entity-Audit"/>
          <xsd:enumeration value="Reporting Entity-EAG"/>
          <xsd:enumeration value="Reporting Entity-Form"/>
          <xsd:enumeration value="Reporting Entity-GASB"/>
          <xsd:enumeration value="Reporting Entity-Update"/>
          <xsd:enumeration value="Retiree Beneficiary-Form"/>
          <xsd:enumeration value="Whats-New"/>
          <xsd:enumeration value="COVID-19"/>
          <xsd:enumeration value="Employee Resources (Hidden From Search)"/>
          <xsd:enumeration value="Z_Hide From Search"/>
          <xsd:enumeration value="Z_Not Surfaced"/>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p8d76a189bd84531aabcaa83fae0ab1b xmlns="8a076bde-a3a2-4cad-8ed4-f6a95bc9b502">
      <Terms xmlns="http://schemas.microsoft.com/office/infopath/2007/PartnerControls"/>
    </p8d76a189bd84531aabcaa83fae0ab1b>
    <TaxCatchAll xmlns="8a076bde-a3a2-4cad-8ed4-f6a95bc9b502">
      <Value>14</Value>
      <Value>349</Value>
    </TaxCatchAll>
    <TRSGeneralSingleLineofText2 xmlns="8a076bde-a3a2-4cad-8ed4-f6a95bc9b502" xsi:nil="true"/>
    <b7f557035d154ec09f7dbbd1044aa482 xmlns="8a076bde-a3a2-4cad-8ed4-f6a95bc9b502">
      <Terms xmlns="http://schemas.microsoft.com/office/infopath/2007/PartnerControls"/>
    </b7f557035d154ec09f7dbbd1044aa482>
    <TRSGeneralSingleLineofText1 xmlns="8a076bde-a3a2-4cad-8ed4-f6a95bc9b502" xsi:nil="true"/>
    <PublishingIsFurlPage xmlns="http://schemas.microsoft.com/sharepoint/v3">false</PublishingIsFurlPage>
    <TRSGeneralCheckbox1 xmlns="8a076bde-a3a2-4cad-8ed4-f6a95bc9b502">true</TRSGeneralCheckbox1>
    <PersonResponsible xmlns="e53605fc-3e7f-4a20-9679-c0e44c05c8df">Reporting Entity</PersonResponsible>
    <TRSGeneralNumberContent1 xmlns="8a076bde-a3a2-4cad-8ed4-f6a95bc9b502" xsi:nil="true"/>
    <TRSGeneralDate1 xmlns="8a076bde-a3a2-4cad-8ed4-f6a95bc9b502" xsi:nil="true"/>
    <n28f09058eba4d25920c18a47d993548 xmlns="8a076bde-a3a2-4cad-8ed4-f6a95bc9b502">
      <Terms xmlns="http://schemas.microsoft.com/office/infopath/2007/PartnerControls">
        <TermInfo xmlns="http://schemas.microsoft.com/office/infopath/2007/PartnerControls">
          <TermName xmlns="http://schemas.microsoft.com/office/infopath/2007/PartnerControls">Reporting Entity</TermName>
          <TermId xmlns="http://schemas.microsoft.com/office/infopath/2007/PartnerControls">823ee8c8-6023-4643-90e2-ecf2e98958e9</TermId>
        </TermInfo>
      </Terms>
    </n28f09058eba4d25920c18a47d993548>
    <SeoRobotsNoIndex xmlns="http://schemas.microsoft.com/sharepoint/v3" xsi:nil="true"/>
    <k2c2464eeb9f4dc5989b5762d034f9a2 xmlns="8a076bde-a3a2-4cad-8ed4-f6a95bc9b502">
      <Terms xmlns="http://schemas.microsoft.com/office/infopath/2007/PartnerControls">
        <TermInfo xmlns="http://schemas.microsoft.com/office/infopath/2007/PartnerControls">
          <TermName xmlns="http://schemas.microsoft.com/office/infopath/2007/PartnerControls">RE Reporting</TermName>
          <TermId xmlns="http://schemas.microsoft.com/office/infopath/2007/PartnerControls">c89d2959-e08f-483a-8c16-dbdddfdfe012</TermId>
        </TermInfo>
      </Terms>
    </k2c2464eeb9f4dc5989b5762d034f9a2>
    <_dlc_DocId xmlns="8a076bde-a3a2-4cad-8ed4-f6a95bc9b502">2FYZ7VVNDPDX-721353832-1980</_dlc_DocId>
    <_dlc_DocIdUrl xmlns="8a076bde-a3a2-4cad-8ed4-f6a95bc9b502">
      <Url>https://authoring.trs.texas.gov/_layouts/15/DocIdRedir.aspx?ID=2FYZ7VVNDPDX-721353832-1980</Url>
      <Description>2FYZ7VVNDPDX-721353832-1980</Description>
    </_dlc_DocIdUrl>
  </documentManagement>
</p:properties>
</file>

<file path=customXml/itemProps1.xml><?xml version="1.0" encoding="utf-8"?>
<ds:datastoreItem xmlns:ds="http://schemas.openxmlformats.org/officeDocument/2006/customXml" ds:itemID="{67A6F166-E4B3-4735-AEA7-12B0E96B20B7}"/>
</file>

<file path=customXml/itemProps2.xml><?xml version="1.0" encoding="utf-8"?>
<ds:datastoreItem xmlns:ds="http://schemas.openxmlformats.org/officeDocument/2006/customXml" ds:itemID="{5CE0729A-2694-47E1-87F0-156C4EADF210}"/>
</file>

<file path=customXml/itemProps3.xml><?xml version="1.0" encoding="utf-8"?>
<ds:datastoreItem xmlns:ds="http://schemas.openxmlformats.org/officeDocument/2006/customXml" ds:itemID="{A8C23481-A2EE-4980-8AB0-AFCA8BB0AC59}"/>
</file>

<file path=customXml/itemProps4.xml><?xml version="1.0" encoding="utf-8"?>
<ds:datastoreItem xmlns:ds="http://schemas.openxmlformats.org/officeDocument/2006/customXml" ds:itemID="{84FD6FB1-762D-43C6-A82D-E5F9771E5924}"/>
</file>

<file path=docProps/app.xml><?xml version="1.0" encoding="utf-8"?>
<Properties xmlns="http://schemas.openxmlformats.org/officeDocument/2006/extended-properties" xmlns:vt="http://schemas.openxmlformats.org/officeDocument/2006/docPropsVTypes">
  <Template>TRS_BenefitAccounting_012220_d2</Template>
  <TotalTime>0</TotalTime>
  <Words>6464</Words>
  <Application>Microsoft Office PowerPoint</Application>
  <PresentationFormat>Widescreen</PresentationFormat>
  <Paragraphs>963</Paragraphs>
  <Slides>86</Slides>
  <Notes>27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86</vt:i4>
      </vt:variant>
    </vt:vector>
  </HeadingPairs>
  <TitlesOfParts>
    <vt:vector size="91" baseType="lpstr">
      <vt:lpstr>Arial</vt:lpstr>
      <vt:lpstr>Arial Narrow</vt:lpstr>
      <vt:lpstr>Calibri</vt:lpstr>
      <vt:lpstr>Wingdings</vt:lpstr>
      <vt:lpstr>TRSTheme</vt:lpstr>
      <vt:lpstr>PowerPoint Presentation</vt:lpstr>
      <vt:lpstr>Disclosure</vt:lpstr>
      <vt:lpstr>Welcome</vt:lpstr>
      <vt:lpstr>Online Resources – Payroll Manuals</vt:lpstr>
      <vt:lpstr>Due Dates &amp; Penalties</vt:lpstr>
      <vt:lpstr>What to Submit</vt:lpstr>
      <vt:lpstr>Who to Submit</vt:lpstr>
      <vt:lpstr>Part 1 - Active Employees</vt:lpstr>
      <vt:lpstr>TRS Eligible Employment</vt:lpstr>
      <vt:lpstr>Higher Education – Hour Conversion</vt:lpstr>
      <vt:lpstr>TRS Definition of Adjunct</vt:lpstr>
      <vt:lpstr>Adjunct Membership Eligibility</vt:lpstr>
      <vt:lpstr>Adjunct Hour Conversion Examples</vt:lpstr>
      <vt:lpstr>Adjunct Eligibility Examples</vt:lpstr>
      <vt:lpstr>Adjunct Eligibility Examples</vt:lpstr>
      <vt:lpstr>Additional Consideration for Eligibility-Concurrent Employment</vt:lpstr>
      <vt:lpstr>Additional Considerations for Eligibility</vt:lpstr>
      <vt:lpstr>View Employee Information Screen</vt:lpstr>
      <vt:lpstr>View Employee Information - No TRS account</vt:lpstr>
      <vt:lpstr>View Employee Information---Current TRS Member</vt:lpstr>
      <vt:lpstr>Employee Demographic Report</vt:lpstr>
      <vt:lpstr>Important fields on ED40 Record</vt:lpstr>
      <vt:lpstr>ED45 Record</vt:lpstr>
      <vt:lpstr>Optional Retirement Program (ORP)</vt:lpstr>
      <vt:lpstr>Optional Retirement Program</vt:lpstr>
      <vt:lpstr>Reporting ED40 records for ORP Participants</vt:lpstr>
      <vt:lpstr>Reporting ED40 records for ORP Participants</vt:lpstr>
      <vt:lpstr>Reporting ED40 records for ORP Participants</vt:lpstr>
      <vt:lpstr>Reporting ED40 records for ORP Participants</vt:lpstr>
      <vt:lpstr>ED to RP Report</vt:lpstr>
      <vt:lpstr>RP Report</vt:lpstr>
      <vt:lpstr>TRS Creditable Compensation</vt:lpstr>
      <vt:lpstr>TRS Creditable Compensation Examples</vt:lpstr>
      <vt:lpstr>Online Resources for Creditable Compensation</vt:lpstr>
      <vt:lpstr>TRS Member Contributions</vt:lpstr>
      <vt:lpstr>Employer Contribution on the Regular Payroll Report</vt:lpstr>
      <vt:lpstr>RP Report – New Member</vt:lpstr>
      <vt:lpstr>New Member Contribution Example</vt:lpstr>
      <vt:lpstr>RP Report – Federal Fund/Private Grant</vt:lpstr>
      <vt:lpstr>RP Report - Non-Education General</vt:lpstr>
      <vt:lpstr>RP Report – Education/General-Local</vt:lpstr>
      <vt:lpstr>RP Report – Education/General-Local</vt:lpstr>
      <vt:lpstr>RP Report – Education/General-Local</vt:lpstr>
      <vt:lpstr>RP Report – Community/Junior College</vt:lpstr>
      <vt:lpstr>Head Count – Community/Junior College</vt:lpstr>
      <vt:lpstr>RP Report – Community/Junior College Examples</vt:lpstr>
      <vt:lpstr>RP Report – Community/Junior College Examples</vt:lpstr>
      <vt:lpstr>RP Report – Community/Junior College</vt:lpstr>
      <vt:lpstr>RP Report – IRS Salary Cap Provision</vt:lpstr>
      <vt:lpstr>RP Report</vt:lpstr>
      <vt:lpstr>Reporting Requirements</vt:lpstr>
      <vt:lpstr>Hours worked vs. Hours Scheduled</vt:lpstr>
      <vt:lpstr>Part 2 - TRS Retired Employees</vt:lpstr>
      <vt:lpstr>Who to Submit</vt:lpstr>
      <vt:lpstr>View Employee Information - TRS Retiree</vt:lpstr>
      <vt:lpstr>Employment After Retirement: Three Categories</vt:lpstr>
      <vt:lpstr>One-Half Time</vt:lpstr>
      <vt:lpstr>Time worked by Retirees</vt:lpstr>
      <vt:lpstr>Adjunct Retirees – In Person Course Clock Hours Conversion</vt:lpstr>
      <vt:lpstr>Adjunct Retirees – Online Course Clock Hours Conversion</vt:lpstr>
      <vt:lpstr>Employment After Retirement Limits Chart</vt:lpstr>
      <vt:lpstr>ER Report – Independent Contractor</vt:lpstr>
      <vt:lpstr>ER Report – Surcharges</vt:lpstr>
      <vt:lpstr>ER Report</vt:lpstr>
      <vt:lpstr>ER Report </vt:lpstr>
      <vt:lpstr>ER Zero Signature</vt:lpstr>
      <vt:lpstr>ER Report – Overlapping Dates</vt:lpstr>
      <vt:lpstr>Reporting Employer Contacts</vt:lpstr>
      <vt:lpstr>Online Training/Reporting Resources</vt:lpstr>
      <vt:lpstr>Resolving Errors</vt:lpstr>
      <vt:lpstr>Error: ED40 not found </vt:lpstr>
      <vt:lpstr>Error: Reported Position Code Does Not Match</vt:lpstr>
      <vt:lpstr>Reported information does not match TRS information </vt:lpstr>
      <vt:lpstr>Contribution of xx is not correct amount. Contribution is xx% </vt:lpstr>
      <vt:lpstr>Cannot report XX contributions when membership flag is N </vt:lpstr>
      <vt:lpstr>Member contributions must be reported when membership flag is Y </vt:lpstr>
      <vt:lpstr>Cannot change membership flag due to posted transactions </vt:lpstr>
      <vt:lpstr>Verify Membership Eligibility</vt:lpstr>
      <vt:lpstr>ER-Reporting information does not match reported data from prior report period </vt:lpstr>
      <vt:lpstr>Software Provider or TRS? </vt:lpstr>
      <vt:lpstr>Communicating with your coach effectively </vt:lpstr>
      <vt:lpstr>Overrides</vt:lpstr>
      <vt:lpstr>Coach Statistics </vt:lpstr>
      <vt:lpstr>Available Resources</vt:lpstr>
      <vt:lpstr>Empowerment</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TRS Reporting - Higher Education</dc:title>
  <dc:creator/>
  <cp:lastModifiedBy/>
  <cp:revision>1</cp:revision>
  <dcterms:created xsi:type="dcterms:W3CDTF">2020-07-20T16:19:49Z</dcterms:created>
  <dcterms:modified xsi:type="dcterms:W3CDTF">2020-07-20T16:20:32Z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0x010100B7A052C72D924F02B7C6198B974652540055F48E8858CD2A4CA2AE277776EF72D0</vt:lpwstr>
  </property>
  <property fmtid="{D5CDD505-2E9C-101B-9397-08002B2CF9AE}" pid="3" name="_dlc_DocIdItemGuid">
    <vt:lpwstr>70782e03-7906-496b-8e12-dbf23f300c01</vt:lpwstr>
  </property>
  <property fmtid="{D5CDD505-2E9C-101B-9397-08002B2CF9AE}" pid="4" name="TRSAudiences">
    <vt:lpwstr>14;#Reporting Entity|823ee8c8-6023-4643-90e2-ecf2e98958e9</vt:lpwstr>
  </property>
  <property fmtid="{D5CDD505-2E9C-101B-9397-08002B2CF9AE}" pid="5" name="TRSGroupID">
    <vt:lpwstr/>
  </property>
  <property fmtid="{D5CDD505-2E9C-101B-9397-08002B2CF9AE}" pid="6" name="TRSSubjects">
    <vt:lpwstr>349;#RE Reporting|c89d2959-e08f-483a-8c16-dbdddfdfe012</vt:lpwstr>
  </property>
  <property fmtid="{D5CDD505-2E9C-101B-9397-08002B2CF9AE}" pid="7" name="TRSActions">
    <vt:lpwstr/>
  </property>
</Properties>
</file>